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35.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notesSlides/notesSlide36.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39.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60" r:id="rId2"/>
    <p:sldId id="261" r:id="rId3"/>
    <p:sldId id="262" r:id="rId4"/>
    <p:sldId id="264" r:id="rId5"/>
    <p:sldId id="290" r:id="rId6"/>
    <p:sldId id="266" r:id="rId7"/>
    <p:sldId id="267" r:id="rId8"/>
    <p:sldId id="292" r:id="rId9"/>
    <p:sldId id="295" r:id="rId10"/>
    <p:sldId id="293" r:id="rId11"/>
    <p:sldId id="294" r:id="rId12"/>
    <p:sldId id="296" r:id="rId13"/>
    <p:sldId id="268" r:id="rId14"/>
    <p:sldId id="297" r:id="rId15"/>
    <p:sldId id="300" r:id="rId16"/>
    <p:sldId id="298" r:id="rId17"/>
    <p:sldId id="301" r:id="rId18"/>
    <p:sldId id="314" r:id="rId19"/>
    <p:sldId id="315" r:id="rId20"/>
    <p:sldId id="303" r:id="rId21"/>
    <p:sldId id="302" r:id="rId22"/>
    <p:sldId id="304" r:id="rId23"/>
    <p:sldId id="305" r:id="rId24"/>
    <p:sldId id="306" r:id="rId25"/>
    <p:sldId id="307" r:id="rId26"/>
    <p:sldId id="308" r:id="rId27"/>
    <p:sldId id="309" r:id="rId28"/>
    <p:sldId id="310" r:id="rId29"/>
    <p:sldId id="311" r:id="rId30"/>
    <p:sldId id="312" r:id="rId31"/>
    <p:sldId id="317" r:id="rId32"/>
    <p:sldId id="313" r:id="rId33"/>
    <p:sldId id="316" r:id="rId34"/>
    <p:sldId id="318" r:id="rId35"/>
    <p:sldId id="319" r:id="rId36"/>
    <p:sldId id="321" r:id="rId37"/>
    <p:sldId id="320" r:id="rId38"/>
    <p:sldId id="272" r:id="rId39"/>
    <p:sldId id="283" r:id="rId40"/>
    <p:sldId id="265" r:id="rId41"/>
    <p:sldId id="280"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4" pos="3840" userDrawn="1">
          <p15:clr>
            <a:srgbClr val="A4A3A4"/>
          </p15:clr>
        </p15:guide>
        <p15:guide id="5" pos="7061" userDrawn="1">
          <p15:clr>
            <a:srgbClr val="A4A3A4"/>
          </p15:clr>
        </p15:guide>
        <p15:guide id="6" pos="6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A4DD"/>
    <a:srgbClr val="20517C"/>
    <a:srgbClr val="E8EAE9"/>
    <a:srgbClr val="FFFFFF"/>
    <a:srgbClr val="A5A5A5"/>
    <a:srgbClr val="16A2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68" autoAdjust="0"/>
    <p:restoredTop sz="85752" autoAdjust="0"/>
  </p:normalViewPr>
  <p:slideViewPr>
    <p:cSldViewPr showGuides="1">
      <p:cViewPr varScale="1">
        <p:scale>
          <a:sx n="111" d="100"/>
          <a:sy n="111" d="100"/>
        </p:scale>
        <p:origin x="912" y="208"/>
      </p:cViewPr>
      <p:guideLst>
        <p:guide orient="horz" pos="2160"/>
        <p:guide pos="3840"/>
        <p:guide pos="7061"/>
        <p:guide pos="619"/>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05:09.112"/>
    </inkml:context>
    <inkml:brush xml:id="br0">
      <inkml:brushProperty name="width" value="0.05" units="cm"/>
      <inkml:brushProperty name="height" value="0.05" units="cm"/>
      <inkml:brushProperty name="color" value="#E71224"/>
    </inkml:brush>
  </inkml:definitions>
  <inkml:trace contextRef="#ctx0" brushRef="#br0">276 147 24575,'-10'0'0,"0"0"0,0 0 0,2 0 0,-5 0 0,4 0 0,-4 5 0,2-2 0,1 5 0,-1-1 0,0-1 0,3 2 0,1-3 0,2 2 0,0-2 0,-3 3 0,3-3 0,-3 2 0,4-2 0,-1 3 0,2-1 0,-1-2 0,1 5 0,-2-2 0,-1 3 0,1-1 0,0 1 0,-1-1 0,-1-2 0,1 2 0,0-2 0,2 3 0,1-3 0,0 2 0,-1-2 0,3 2 0,-4 1 0,2-1 0,0-2 0,-1 2 0,3-2 0,-4 2 0,5 1 0,-5-1 0,4 4 0,-3-1 0,3 1 0,-1-1 0,2-3 0,0-2 0,0 2 0,0-2 0,0 3 0,0-3 0,0 1 0,0-1 0,0 0 0,0 2 0,0-2 0,0 3 0,0-3 0,0 1 0,0-1 0,0 3 0,0 2 0,0-1 0,0 1 0,0-2 0,3-1 0,2 5 0,-2-3 0,4 3 0,-4-4 0,3 2 0,-1-2 0,0 0 0,0-1 0,0-2 0,1 3 0,-1-3 0,0 1 0,-2-1 0,1 0 0,-1 2 0,2-4 0,0 3 0,0-3 0,0 1 0,0 0 0,-1-1 0,1 1 0,2 0 0,-1 1 0,1-1 0,-2 3 0,0-5 0,0 5 0,0-4 0,0 1 0,0 0 0,-1-1 0,4 1 0,-3-2 0,3 0 0,-4 0 0,1-1 0,0 4 0,2-3 0,-1 3 0,1-3 0,1 0 0,2 4 0,-2-3 0,2 4 0,-3-5 0,-1 0 0,1 0 0,0 0 0,-1 0 0,1 0 0,0-1 0,-1 1 0,1 0 0,0 0 0,-1 0 0,3 0 0,-3-2 0,4 2 0,-5-3 0,5 1 0,-2 2 0,4-3 0,-1 4 0,2-3 0,-2 1 0,-1-3 0,1 4 0,-3-5 0,4 2 0,-3 1 0,5-3 0,-4 3 0,1-1 0,-1-1 0,4 1 0,-3-2 0,2 0 0,1 0 0,-3 0 0,6 0 0,-6 0 0,2 0 0,-2 0 0,7 0 0,-6 0 0,7 0 0,-9 0 0,1 0 0,-1 0 0,1 0 0,-1 0 0,1 0 0,2 0 0,-2 0 0,3 0 0,-4 0 0,1 0 0,-1 0 0,4 0 0,-3 0 0,3 0 0,-7-2 0,6 1 0,-7-3 0,7 1 0,3-5 0,-4 2 0,7-1 0,-9 1 0,1 1 0,-1-3 0,4 2 0,-3-4 0,2 2 0,1-3 0,-3 0 0,3 0 0,-4 0 0,4-3 0,-2 0 0,2-1 0,-2-2 0,-1 3 0,0-4 0,-2 1 0,7-8 0,-8 6 0,5-6 0,-4 4 0,-2 3 0,1-3 0,-2 4 0,2-1 0,-1 1 0,1-4 0,-2 3 0,0-3 0,0 4 0,0 0 0,-1-1 0,1 1 0,0 0 0,-1 2 0,-2-1 0,2 1 0,-4-2 0,2 0 0,-1-1 0,-1 1 0,1-8 0,-2 6 0,0-6 0,0 7 0,0 1 0,0 0 0,0-1 0,0 4 0,0-2 0,0 4 0,0-1 0,-2 2 0,-1 1 0,-5-1 0,2 0 0,-1 3 0,-1-2 0,3 2 0,-5-2 0,2-1 0,-8-4 0,5 3 0,-5-3 0,8 7 0,-2-2 0,2 2 0,-5-3 0,1 3 0,-1-3 0,-1 3 0,0-1 0,0-1 0,-3 1 0,3 0 0,-7-2 0,3 4 0,-3-2 0,4 3 0,-1 1 0,1-1 0,0 0 0,-1 3 0,-1-5 0,2 7 0,1-6 0,2 7 0,6-5 0,-2 5 0,2-5 0,-3 4 0,1-1 0,2 2 0,-2-2 0,2 1 0,-3-1 0,1 2 0,-4 0 0,3-3 0,-3 3 0,4-3 0,-1 3 0,1 0 0,-9 0 0,7 0 0,-6 0 0,7 0 0,1 0 0,-4 0 0,3 0 0,0 0 0,1 0 0,2 0 0,-3 0 0,-2 3 0,1-2 0,-1 4 0,5-3 0,-2 3 0,2-2 0,-3 2 0,1-2 0,2 0 0,-7 1 0,6-1 0,-4 2 0,3-2 0,5 1 0,-3-1 0,3 0 0,-2 1 0,2-3 0,-3 3 0,3-3 0,1 3 0,-1-4 0,2 5 0,-1-3 0,1 1 0,0 1 0,-1-3 0,1 1 0,1 0 0,-2 0 0,1 3 0,-1-1 0,-1 1 0,0-1 0,-1 1 0,0 0 0,-1-1 0,2 1 0,-2 0 0,2 0 0,-3 0 0,1 0 0,1 0 0,-3-2 0,3 1 0,-1-2 0,2 1 0,-3 2 0,3-3 0,-2 1 0,4 1 0,-1-3 0,4 1 0,-2-2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08:38.545"/>
    </inkml:context>
    <inkml:brush xml:id="br0">
      <inkml:brushProperty name="width" value="0.05" units="cm"/>
      <inkml:brushProperty name="height" value="0.05" units="cm"/>
      <inkml:brushProperty name="color" value="#E71224"/>
    </inkml:brush>
  </inkml:definitions>
  <inkml:trace contextRef="#ctx0" brushRef="#br0">181 163 24575,'-7'0'0,"0"6"0,0-1 0,-1 6 0,1-4 0,3 0 0,-3 1 0,3 2 0,-4 2 0,1-1 0,2 1 0,-1-1 0,5-3 0,-6 3 0,2 0 0,1-2 0,-3 2 0,3 0 0,-4-3 0,4 4 0,-3-5 0,3 4 0,0-3 0,-3 3 0,6-3 0,-6-1 0,3 4 0,0-2 0,-3 2 0,6-4 0,-6 3 0,7-1 0,-4 1 0,1-3 0,2 1 0,-2-1 0,3 0 0,0 4 0,0-2 0,0 2 0,0 0 0,0-3 0,0 7 0,0-6 0,0 6 0,0-3 0,0 4 0,0 0 0,0 5 0,0-4 0,0 4 0,4-5 0,4 12 0,1-9 0,7 9 0,-8-12 0,8 0 0,-4 0 0,4 0 0,0 0 0,-3-4 0,2 3 0,-3-6 0,4 3 0,0-1 0,0-2 0,0 3 0,0-4 0,0 0 0,-3-1 0,2 1 0,-3-4 0,11 4 0,-5-8 0,5 4 0,-7-4 0,0 0 0,0 0 0,0 0 0,1 0 0,-1 0 0,0 0 0,0 0 0,5 0 0,-4 0 0,3 0 0,1-4 0,1-1 0,5-4 0,-6 1 0,5-1 0,-4 0 0,11-3 0,-5 2 0,6-3 0,-12 5 0,3-5 0,-8 4 0,8-4 0,-7 1 0,2 3 0,-3-7 0,-5 8 0,3-8 0,-3 1 0,0-2 0,-1-3 0,-3 4 0,0 0 0,0 0 0,1-5 0,-1-1 0,1-4 0,0-1 0,0 0 0,0 1 0,-5-13 0,0 15 0,-4-9 0,0 12 0,0 0 0,0 0 0,0 1 0,0 4 0,0 0 0,0 4 0,0-7 0,-3 6 0,-2-6 0,-3 6 0,1 2 0,-1 0 0,0 2 0,0-6 0,1 7 0,-5-7 0,4 6 0,-4-6 0,5 7 0,-5-8 0,4 8 0,-4-3 0,1-1 0,3 4 0,-11-4 0,10 5 0,-6-1 0,4 0 0,3 4 0,-3-3 0,-1 7 0,4-7 0,-7 3 0,2-1 0,-3-2 0,0 3 0,0-5 0,0 5 0,-1-3 0,1 6 0,0-3 0,0 4 0,-5-4 0,4 3 0,-8-3 0,9 4 0,0 0 0,1 0 0,6 0 0,-2 0 0,4 0 0,-1 0 0,1 0 0,-1 0 0,1 0 0,0 0 0,0 0 0,-1 0 0,1 0 0,0 0 0,-1 0 0,1 0 0,0 0 0,0 0 0,4 3 0,-4-2 0,6 5 0,-5-2 0,2 3 0,-7 0 0,3 0 0,-8 5 0,8-4 0,-7 7 0,3-3 0,-5 1 0,5-2 0,0 1 0,1-4 0,2 4 0,-2-5 0,7 0 0,-3 1 0,3-4 0,0 2 0,-2-2 0,6 3 0,-7-4 0,3 4 0,-3-3 0,-1 3 0,-3 4 0,3-3 0,-7 7 0,2-6 0,1 6 0,-4-6 0,7 6 0,-2-6 0,6 2 0,-1-7 0,5 3 0,-2-7 0,3 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08:46.440"/>
    </inkml:context>
    <inkml:brush xml:id="br0">
      <inkml:brushProperty name="width" value="0.05" units="cm"/>
      <inkml:brushProperty name="height" value="0.05" units="cm"/>
      <inkml:brushProperty name="color" value="#E71224"/>
    </inkml:brush>
  </inkml:definitions>
  <inkml:trace contextRef="#ctx0" brushRef="#br0">424 48 24575,'-9'0'0,"1"0"0,-6 0 0,6 0 0,-4 0 0,5 0 0,-4 0 0,2 0 0,-2 0 0,4 0 0,-3 0 0,2 0 0,-3 7 0,0-2 0,2 7 0,-2-1 0,3-3 0,0 7 0,-3-2 0,2 3 0,-3 0 0,0 0 0,3 0 0,-6 0 0,5 5 0,-5-4 0,5 4 0,-5-5 0,6 0 0,-3 0 0,4 0 0,0 0 0,0 0 0,0 0 0,0-3 0,0 2 0,0-3 0,4 0 0,-4 3 0,4-3 0,-1 4 0,-2 1 0,6-5 0,-6 3 0,6-3 0,-3 0 0,1 3 0,2-3 0,-3 1 0,4 2 0,-3-7 0,2 7 0,-2-7 0,3 7 0,0 1 0,0 1 0,0-2 0,0 0 0,0-3 0,0 5 0,0-1 0,0 0 0,0 0 0,0 0 0,0 0 0,3-4 0,1 3 0,4-2 0,0 3 0,0 0 0,0 0 0,4 0 0,-3 0 0,6 0 0,5 4 0,-2-3 0,5 2 0,-3-6 0,-2 3 0,2-7 0,-3 2 0,-1-2 0,0-1 0,-4-1 0,3 1 0,-3 0 0,0-4 0,3 4 0,-2-8 0,-1 4 0,3-4 0,-3 4 0,0-3 0,3 2 0,-2-3 0,3 0 0,3 0 0,-2 0 0,2 0 0,-3 0 0,0 0 0,5 0 0,-4 0 0,4 0 0,0-4 0,-4-1 0,8-3 0,-8-1 0,9 1 0,-4-1 0,4 0 0,-4 1 0,3-5 0,-3 3 0,4-3 0,1 4 0,7-7 0,-6 5 0,5-5 0,-6 3 0,-5 3 0,3-6 0,-3 6 0,0-6 0,3 6 0,-8-5 0,9 5 0,-9-5 0,4 5 0,-9-5 0,3 2 0,-2-3 0,-1 0 0,3 0 0,-2 0 0,-1-1 0,4 1 0,-4 0 0,5-12 0,-5 9 0,4-9 0,-7 12 0,2-1 0,-3 1 0,0 0 0,0 0 0,0 0 0,1-1 0,-1 1 0,-4 0 0,0 0 0,-4 0 0,0-1 0,3 1 0,-2 0 0,3 0 0,-4 0 0,0-1 0,0-11 0,0 5 0,0-7 0,-4 10 0,-1-1 0,-7 3 0,3-2 0,-6 3 0,6 1 0,-3 0 0,0 3 0,3-2 0,-6 6 0,6-6 0,-7 9 0,4-5 0,-4 7 0,3-4 0,-2 0 0,3 4 0,-4-3 0,-1 6 0,-6-7 0,5 7 0,-5-6 0,6 6 0,1-2 0,0-1 0,-5 3 0,8-2 0,-7 3 0,8 0 0,-5 0 0,5-4 0,-3 3 0,6-2 0,-6 3 0,7 0 0,-3 0 0,3 0 0,-3 0 0,2 0 0,-2 0 0,4 0 0,-12 0 0,9 0 0,-8 0 0,6 0 0,0 0 0,0 0 0,-3 0 0,2 0 0,1 0 0,-3 0 0,3 0 0,-1 0 0,2 0 0,0 0 0,2 0 0,-2 0 0,4 0 0,-1 0 0,-3 0 0,3 0 0,-4 0 0,1 0 0,-5 7 0,3-2 0,-5 6 0,6-3 0,-5-4 0,1 3 0,0-2 0,0 3 0,3-4 0,-2 3 0,7-6 0,-3 6 0,3-6 0,1 2 0,0 0 0,3-2 0,0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08:50.746"/>
    </inkml:context>
    <inkml:brush xml:id="br0">
      <inkml:brushProperty name="width" value="0.05" units="cm"/>
      <inkml:brushProperty name="height" value="0.05" units="cm"/>
      <inkml:brushProperty name="color" value="#E71224"/>
    </inkml:brush>
  </inkml:definitions>
  <inkml:trace contextRef="#ctx0" brushRef="#br0">16 427 24575,'0'11'0,"0"1"0,0 4 0,0-4 0,0 8 0,0-11 0,0 11 0,0-12 0,0 12 0,0-11 0,0 11 0,0-8 0,0 4 0,0 0 0,0 0 0,0-4 0,0 4 0,0-8 0,0 7 0,0-7 0,3 3 0,-2 1 0,2-4 0,0 3 0,-2 0 0,2-3 0,1 4 0,-4-1 0,4-3 0,-1 3 0,-2 0 0,6 2 0,-3-1 0,0 3 0,3-3 0,-3 4 0,1-4 0,5 7 0,-8-6 0,8 2 0,-6 0 0,4-6 0,0 6 0,-1-3 0,-2 0 0,2-1 0,-3 0 0,3-2 0,-2 2 0,1-4 0,-2 4 0,4-3 0,-1 4 0,1-1 0,-1-3 0,1 7 0,0-7 0,-1 4 0,1-1 0,7 5 0,-6-3 0,10 5 0,-7-9 0,1 6 0,2-6 0,-3 6 0,4-6 0,1 3 0,-1-4 0,0 0 0,0 0 0,-4 0 0,3 0 0,-3-1 0,0-2 0,4-2 0,-4 1 0,0-3 0,3 2 0,-3-3 0,0 0 0,7 0 0,-6 0 0,6 0 0,-7 0 0,3 0 0,-2 0 0,3-3 0,0-2 0,0-3 0,-4 0 0,3 0 0,-3 0 0,4 0 0,0 0 0,1 0 0,-1-4 0,0 3 0,0-3 0,0 1 0,0 2 0,7-10 0,-9 5 0,9-6 0,-11 8 0,4-3 0,-3 6 0,2-6 0,-3 6 0,8-14 0,-7 13 0,5-13 0,-9 11 0,6-4 0,-6 0 0,2 3 0,2-6 0,-5 5 0,4-3 0,-3-3 0,-2 7 0,6-20 0,-4 14 0,3-13 0,-4 10 0,1-5 0,-4 5 0,3-3 0,-7 3 0,6 0 0,-6-3 0,3 3 0,-4 0 0,0-4 0,0 9 0,0-4 0,0 5 0,0 0 0,0-1 0,0 1 0,0-5 0,0 4 0,-4-8 0,-4 7 0,-2-7 0,-13 0 0,12-2 0,-12 2 0,10 5 0,-3 3 0,3 1 0,-2 0 0,2 0 0,-3 0 0,0 3 0,0-2 0,0 2 0,-5-4 0,4 4 0,-4-3 0,5 7 0,-1-2 0,1-1 0,0 3 0,-5-3 0,-3 0 0,1 3 0,0 0 0,6 2 0,-3 2 0,6 1 0,-6 0 0,8 0 0,-4 3 0,4-2 0,-4 3 0,8 0 0,-7 0 0,2 0 0,1 0 0,-3 0 0,7 0 0,-8 0 0,8 0 0,-7 0 0,6 0 0,-6 0 0,0 0 0,1 0 0,-4 0 0,6 0 0,-1 0 0,-2 0 0,3 3 0,-4-2 0,-1 6 0,1-2 0,4 2 0,-3 1 0,6-4 0,-6 4 0,7-4 0,-7 4 0,6-1 0,-2 1 0,0-1 0,2 1 0,-5-1 0,5 1 0,-1-1 0,6 0 0,-3 0 0,3 1 0,-3-4 0,-1 2 0,1-2 0,-1 3 0,4 1 0,-2-1 0,5 0 0,-6 0 0,4 1 0,-1-1 0,-3 0 0,6 0 0,-5 0 0,5 1 0,-6-1 0,7 0 0,-7 0 0,6 1 0,-5-1 0,5 0 0,-6 0 0,7 1 0,-3-1 0,-1-3 0,3 2 0,-2-2 0,3 3 0,0 0 0,0 1 0,-3-1 0,2 0 0,-6 0 0,3 1 0,0-1 0,-2 0 0,5 4 0,-6-2 0,7 2 0,-7-4 0,6 0 0,-2 1 0,0-1 0,2 0 0,-6 0 0,6 1 0,-2-1 0,0 0 0,2 1 0,-6-1 0,7 0 0,-4 0 0,4 0 0,0-3 0,0-1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09:29.734"/>
    </inkml:context>
    <inkml:brush xml:id="br0">
      <inkml:brushProperty name="width" value="0.05" units="cm"/>
      <inkml:brushProperty name="height" value="0.05" units="cm"/>
      <inkml:brushProperty name="color" value="#E71224"/>
    </inkml:brush>
  </inkml:definitions>
  <inkml:trace contextRef="#ctx0" brushRef="#br0">1 138 24575,'0'7'0,"0"0"0,0 3 0,0-2 0,0 2 0,0-3 0,0 5 0,0-4 0,0 7 0,3 0 0,1 2 0,4 3 0,0-8 0,-4 3 0,2-7 0,-2 3 0,1 1 0,1-4 0,-5 3 0,5-4 0,-5 5 0,2-4 0,1 3 0,-4-4 0,4 1 0,-1-1 0,-2 0 0,5 8 0,-5-6 0,2 5 0,0-7 0,-2 1 0,6-1 0,-7 0 0,7 4 0,-6-3 0,6 4 0,-3-1 0,0-3 0,3 3 0,-6-3 0,5-1 0,-5 0 0,6 0 0,-6 1 0,5-4 0,-5 2 0,5-2 0,-2 4 0,7 2 0,-3 2 0,3 0 0,-3 3 0,0-3 0,-1 0 0,1 3 0,3-6 0,2 6 0,-1-6 0,3 2 0,-6 0 0,6-2 0,-2 3 0,-1-4 0,3 0 0,-3 3 0,0-3 0,7 7 0,-6-6 0,2 2 0,0-3 0,-7-4 0,4 3 0,-5-7 0,0 7 0,0-6 0,1 2 0,-1-3 0,0 0 0,0 0 0,5 0 0,-4 0 0,3 0 0,-4 0 0,5 0 0,-4 0 0,7 0 0,-7 0 0,3 0 0,4 0 0,-2 0 0,2 0 0,0 0 0,-6 0 0,2 0 0,0 0 0,-3 0 0,7 0 0,-3 0 0,1 0 0,2 0 0,-7 0 0,3 0 0,0 0 0,-2 0 0,2 0 0,-4-3 0,0-2 0,1-2 0,6-7 0,-5 4 0,6-4 0,-8 2 0,1 4 0,0-7 0,-1 3 0,1-1 0,0-2 0,-1 7 0,-2-8 0,1 4 0,-5 0 0,3-3 0,-1 6 0,-2-6 0,2 7 0,-3-8 0,0 8 0,0-7 0,0 7 0,0-8 0,0 1 0,0 2 0,0-6 0,0 11 0,0-7 0,0 2 0,0 1 0,-3 1 0,2-1 0,-5 4 0,5-3 0,-6 3 0,3 1 0,0 0 0,-3-1 0,3 1 0,0-1 0,-3-3 0,3 3 0,-4-4 0,1 5 0,3 0 0,-6-8 0,5 6 0,-6-6 0,3 4 0,0 3 0,0-8 0,1 8 0,-1-7 0,0 6 0,0-6 0,1 7 0,-1-7 0,0 6 0,1-2 0,-1 0 0,0 2 0,1-2 0,-1 4 0,1-1 0,-1 1 0,1-1 0,-4 1 0,-1-4 0,-3 2 0,3-1 0,2 2 0,-1 1 0,3 0 0,-3 3 0,4 1 0,-4-1 0,3 0 0,-4-1 0,5 2 0,-4-1 0,2 3 0,-6-6 0,3 6 0,-1-2 0,-2-1 0,3 3 0,-4-2 0,-1-1 0,1 3 0,0-6 0,0 6 0,0-3 0,-1 1 0,1 2 0,4-3 0,-3 4 0,2 0 0,1 0 0,-3 0 0,3 0 0,-1 0 0,-2 0 0,3 0 0,0 0 0,0 0 0,-2 0 0,4 0 0,-4 0 0,3 0 0,2 0 0,-2 0 0,4 0 0,-1 0 0,1 0 0,-1 0 0,1 0 0,0 0 0,0 0 0,0 0 0,0 0 0,4 3 0,-4-2 0,6 5 0,-2-3 0,3 4 0,0 0 0,0 0 0,-3 0 0,2 0 0,-2 1 0,-1-4 0,4 2 0,-4-2 0,1 3 0,2 0 0,-2 0 0,3 0 0,0 0 0,0-1 0,0-2 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09:33.586"/>
    </inkml:context>
    <inkml:brush xml:id="br0">
      <inkml:brushProperty name="width" value="0.05" units="cm"/>
      <inkml:brushProperty name="height" value="0.05" units="cm"/>
      <inkml:brushProperty name="color" value="#E71224"/>
    </inkml:brush>
  </inkml:definitions>
  <inkml:trace contextRef="#ctx0" brushRef="#br0">6 275 24575,'0'14'0,"0"0"0,0-2 0,0-2 0,0-2 0,0-1 0,0 4 0,0-3 0,0 3 0,0-4 0,0 4 0,0-2 0,0 5 0,0-6 0,0 7 0,0-7 0,0 7 0,0-3 0,0 4 0,0 0 0,3 0 0,2 1 0,-1-1 0,3-4 0,-3 3 0,1-3 0,1 0 0,-1 3 0,2-2 0,2 3 0,-2-4 0,1 3 0,-1-7 0,1 7 0,4-3 0,-4 1 0,7 2 0,-6-7 0,2 3 0,-4-4 0,0 1 0,1-1 0,-1 0 0,0 1 0,1-1 0,-1 0 0,0 0 0,4-3 0,-2 3 0,6-3 0,-7 4 0,7 0 0,-7-1 0,7 1 0,-2 0 0,-1-1 0,-1 1 0,0 0 0,-3-1 0,7-3 0,-2 3 0,-1-3 0,3 1 0,-7 1 0,7-1 0,-3-1 0,1 2 0,2-5 0,-3 2 0,0-3 0,3 4 0,-3-3 0,8 2 0,-3-3 0,-2 0 0,0 0 0,-7 0 0,7 0 0,-6 0 0,2 0 0,-4 0 0,0 0 0,5 0 0,-4 0 0,7 0 0,-7 0 0,7 0 0,-6 0 0,2 0 0,-4-3 0,0 2 0,1-2 0,2 0 0,-2-1 0,3 0 0,-4 0 0,0 1 0,1-1 0,-1 0 0,0-3 0,0 6 0,1-5 0,-1 2 0,-3-4 0,2 1 0,-1 3 0,2-3 0,-3 3 0,2-3 0,-5-1 0,6 1 0,-7 0 0,7-1 0,-6 1 0,5-8 0,-5 6 0,3-9 0,-4 9 0,0-6 0,0 3 0,0-5 0,0 1 0,0 0 0,0 0 0,0 0 0,0 3 0,0-2 0,0 3 0,0 0 0,0 0 0,0 1 0,0 3 0,-3-4 0,-2 1 0,-2-4 0,-1 1 0,0-4 0,3 6 0,-1-1 0,1-2 0,1 3 0,-3 0 0,3-4 0,-4 4 0,3-4 0,-2 4 0,6-4 0,-5 4 0,1-4 0,-3 4 0,4-4 0,-3 8 0,6-7 0,-6 2 0,3 1 0,0-3 0,-3-1 0,3 3 0,0-1 0,-2 6 0,2 1 0,-4-4 0,4 2 0,-3-2 0,3 4 0,-8-5 0,4 4 0,-3-3 0,-1-1 0,4 4 0,-7-4 0,6 5 0,-6-1 0,3 0 0,0 0 0,-4 0 0,4 4 0,-4-3 0,-12 2 0,4-4 0,-5 4 0,4-3 0,3 7 0,0-6 0,1 6 0,0-3 0,4 1 0,-4 2 0,5-3 0,-1 4 0,-3 0 0,6 0 0,-6 0 0,8 0 0,0 0 0,-3 0 0,6 0 0,-6 0 0,7 0 0,-4 0 0,-2 0 0,1 0 0,-3 0 0,5 0 0,3 0 0,1 0 0,0 0 0,0 0 0,3 3 0,1 1 0,0 3 0,-1 1 0,0 3 0,-3 1 0,3 0 0,-1 3 0,-2-3 0,3 1 0,0 2 0,0-7 0,4 3 0,-3 0 0,2-2 0,-3 2 0,4-4 0,0 0 0,0 1 0,0-1 0,0 0 0,0-1 0,0 1 0,0 0 0,0-1 0,0 5 0,0 1 0,0 9 0,0 1 0,0 0 0,0 3 0,0-8 0,0 4 0,0-5 0,0 0 0,0-4 0,0 0 0,0-5 0,0-3 0,0-1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09:46.239"/>
    </inkml:context>
    <inkml:brush xml:id="br0">
      <inkml:brushProperty name="width" value="0.05" units="cm"/>
      <inkml:brushProperty name="height" value="0.05" units="cm"/>
      <inkml:brushProperty name="color" value="#E71224"/>
    </inkml:brush>
  </inkml:definitions>
  <inkml:trace contextRef="#ctx0" brushRef="#br0">1 134 24575,'0'10'0,"0"0"0,0 1 0,0-1 0,0 1 0,0 0 0,0-3 0,0 5 0,0-7 0,0 7 0,0-5 0,0 3 0,0-3 0,0-1 0,0 4 0,0-5 0,0 7 0,0-5 0,0 3 0,0 3 0,0-3 0,0 3 0,0-4 0,0 1 0,0-3 0,0 2 0,0-2 0,0 3 0,0-1 0,0 1 0,2 0 0,1 2 0,2-1 0,1 5 0,0-6 0,-1 6 0,1-3 0,2 1 0,1 1 0,-1-4 0,3 4 0,-2-4 0,-1 2 0,3-4 0,-3 1 0,2 0 0,1-1 0,0 4 0,-3-5 0,3 4 0,-3-5 0,3 2 0,-3-1 0,2 1 0,-5-5 0,5 5 0,-4-5 0,6 8 0,-4-7 0,5 4 0,-5-5 0,5 3 0,-4-2 0,5 2 0,-1 0 0,2-2 0,-1 5 0,3-5 0,-2 5 0,2-5 0,-2 2 0,-2-2 0,1 0 0,-3-1 0,3-2 0,0 2 0,-3-2 0,3 0 0,-4 0 0,9-1 0,-7-1 0,7 1 0,-8-2 0,-1 0 0,1 0 0,-1 0 0,1 0 0,0 0 0,-3 0 0,2 0 0,-2 0 0,6 0 0,-3 0 0,3 0 0,-4-3 0,4 3 0,-3-7 0,3 3 0,-3-4 0,7-2 0,-5 1 0,5-4 0,-3-2 0,-4 3 0,4-5 0,-4 2 0,1-2 0,0-1 0,-1 1 0,1-1 0,-3 0 0,2 1 0,-4-1 0,3 4 0,-3-3 0,1 2 0,-3-2 0,-1 2 0,-2-2 0,-2-5 0,0 3 0,0-7 0,0 5 0,0-1 0,0 0 0,0-3 0,-3 3 0,-3 0 0,-3-2 0,-1 5 0,-1-2 0,2 4 0,-3 2 0,1-2 0,0 6 0,-1-6 0,1 5 0,-3-2 0,2 0 0,-2 2 0,3-1 0,-3 1 0,3 4 0,-8-7 0,7 7 0,-6-4 0,6 4 0,-1 2 0,2-4 0,0 4 0,1-2 0,-4 0 0,2 2 0,-1-3 0,2 4 0,0 0 0,0-1 0,-2 0 0,1 3 0,-2-2 0,4 2 0,-4 0 0,-1-2 0,-7 5 0,3-6 0,0 6 0,2-3 0,3 3 0,-4 0 0,0 0 0,4 0 0,-3 0 0,6 0 0,-6 0 0,2 0 0,1 0 0,-3 0 0,5 0 0,-1 0 0,2 0 0,3 0 0,-2 0 0,4 2 0,-1-1 0,2 3 0,-5-1 0,4 2 0,-4-3 0,6 3 0,-1-3 0,-3 3 0,3 0 0,-3 0 0,1 0 0,1 0 0,-1 0 0,2-2 0,-3 1 0,5-1 0,-4 0 0,4 1 0,-2-3 0,1 3 0,1-2 0,1 3 0,0-1 0,-1 1 0,-1-1 0,1 1 0,-4 0 0,6 3 0,-9-2 0,7 4 0,-5-5 0,5 3 0,-1-3 0,3-1 0,-1 1 0,0 0 0,1-2 0,-1-1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18:54.497"/>
    </inkml:context>
    <inkml:brush xml:id="br0">
      <inkml:brushProperty name="width" value="0.05" units="cm"/>
      <inkml:brushProperty name="height" value="0.05" units="cm"/>
      <inkml:brushProperty name="color" value="#E71224"/>
    </inkml:brush>
  </inkml:definitions>
  <inkml:trace contextRef="#ctx0" brushRef="#br0">371 56 24575,'-16'0'0,"2"0"0,-3 0 0,1 0 0,7 0 0,-7 0 0,4 0 0,-5 0 0,5 0 0,-4 0 0,7 0 0,-3 0 0,5 0 0,-5 0 0,3 0 0,-3 0 0,1 0 0,2 0 0,-3 0 0,5 3 0,-1-2 0,0 6 0,0-3 0,1 0 0,-1 3 0,0-6 0,0 5 0,-3-1 0,2 3 0,-3-4 0,4 3 0,1-3 0,-1 1 0,0 1 0,4-2 0,1 3 0,3 0 0,0 0 0,0 0 0,0 0 0,0 0 0,0 0 0,0 0 0,0 0 0,3 1 0,2 3 0,3 2 0,1 8 0,0 2 0,-1 0 0,2 4 0,-2-9 0,1 8 0,0-8 0,-1 4 0,1-5 0,-1-5 0,0 0 0,0-4 0,-1-1 0,1 1 0,-1 0 0,1-1 0,0 1 0,-1 0 0,-3-1 0,3 1 0,-3-1 0,4-2 0,0 1 0,-4-1 0,3-1 0,-3 3 0,4-7 0,-4 7 0,3-6 0,-3 6 0,3-7 0,1 4 0,-1-1 0,1-2 0,-1 2 0,1 1 0,0-4 0,-1 4 0,1-1 0,-1-2 0,5 2 0,-3-3 0,7 4 0,-4-3 0,5 3 0,5-4 0,-4 0 0,4 0 0,-1 0 0,-3 0 0,9 0 0,-9 0 0,8 0 0,-8 0 0,4 0 0,-5 0 0,0 0 0,-1 0 0,1 0 0,0 0 0,0-4 0,0-1 0,0-3 0,0-1 0,-1 1 0,1-5 0,5 4 0,-4-8 0,4 8 0,-6-7 0,6 2 0,3-7 0,-1 6 0,0-5 0,-7 7 0,0 0 0,0-3 0,-4 7 0,-1-7 0,0 7 0,-3-7 0,3 6 0,-4-1 0,-1 3 0,-3 0 0,0 1 0,-4 0 0,0-1 0,0 1 0,0 0 0,0 0 0,0 0 0,0-1 0,-4-4 0,-5-1 0,-4 0 0,0-3 0,-3 3 0,7-4 0,-3 4 0,-1-3 0,5 8 0,-4-4 0,4 4 0,-4 4 0,7-3 0,-6 3 0,3-5 0,-1 2 0,-3 2 0,4-2 0,1 3 0,-1-1 0,-4-2 0,3 3 0,-3-1 0,5-2 0,-1 6 0,0-2 0,1 0 0,-1 2 0,0-6 0,-3 6 0,2-2 0,-2-1 0,4 3 0,-1-2 0,0 3 0,-4 0 0,4 0 0,-4 0 0,4 0 0,-4 0 0,3 0 0,-2 0 0,3 0 0,-4 0 0,-1 0 0,0 0 0,-3 0 0,4 0 0,-5 0 0,0 0 0,4 0 0,-11 0 0,10 0 0,-11 0 0,12 0 0,-3 0 0,3 0 0,-3 0 0,3 0 0,-7 0 0,7 0 0,-4 0 0,1 0 0,8 0 0,-4 0 0,4 0 0,1 0 0,3 0 0,1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19:09.046"/>
    </inkml:context>
    <inkml:brush xml:id="br0">
      <inkml:brushProperty name="width" value="0.05" units="cm"/>
      <inkml:brushProperty name="height" value="0.05" units="cm"/>
      <inkml:brushProperty name="color" value="#E71224"/>
    </inkml:brush>
  </inkml:definitions>
  <inkml:trace contextRef="#ctx0" brushRef="#br0">1 175 24575,'0'11'0,"0"-2"0,0 2 0,0-5 0,0 2 0,0 0 0,0-2 0,0 6 0,0-3 0,0 0 0,0 2 0,0-5 0,0 5 0,0-5 0,0 5 0,0-5 0,0 5 0,0-4 0,0 1 0,0 0 0,0-2 0,0 5 0,0-5 0,0 3 0,0-1 0,0-2 0,0 8 0,0-8 0,0 5 0,0-3 0,0-2 0,0 2 0,0 1 0,0-3 0,0 2 0,0 0 0,0 1 0,0 0 0,0 0 0,0-1 0,2-2 0,-1 2 0,4 0 0,-5-2 0,6 6 0,-6-6 0,5 2 0,-4 0 0,4-2 0,-5 5 0,3-4 0,-1 1 0,1 2 0,0-3 0,2 4 0,-5-3 0,5-2 0,-4 2 0,4 1 0,-5-3 0,5 2 0,-4-3 0,4 1 0,-5-1 0,5 0 0,-4 1 0,1-1 0,0 1 0,-1-1 0,4 0 0,-5 1 0,5-1 0,-2 0 0,0 1 0,2-1 0,-4 0 0,3 1 0,-3-1 0,4 0 0,-2 1 0,0-1 0,1 0 0,-3 1 0,4-1 0,-2-2 0,0 2 0,2-2 0,-3 2 0,4 0 0,-3 1 0,1-1 0,-1-2 0,3 2 0,-3-2 0,1 2 0,-1 0 0,3-2 0,-3 2 0,1-2 0,-1 0 0,3 2 0,-1-2 0,1 2 0,-1-2 0,-2 2 0,2-4 0,-2 3 0,2-3 0,0 4 0,1-5 0,-1 5 0,0-4 0,1 4 0,-1-5 0,1 2 0,-1-2 0,6 3 0,-5-2 0,5 1 0,-3-2 0,-2 0 0,5 0 0,-5 0 0,3 0 0,-1 0 0,-2 0 0,5 0 0,-5 0 0,5 0 0,-4-2 0,4-1 0,-2-6 0,0 3 0,2-3 0,-2 1 0,3-1 0,0-3 0,-3 0 0,8-9 0,-7 7 0,6-10 0,-5 11 0,-4-6 0,5 3 0,-5 0 0,2-3 0,-3 3 0,1-4 0,-1 1 0,1-1 0,-1 0 0,1 1 0,0-1 0,-1 1 0,-2-1 0,-1 4 0,-1-3 0,-1 3 0,2-9 0,-3 7 0,0-6 0,0 12 0,0-4 0,0 4 0,0-3 0,0 2 0,0-2 0,0 3 0,0 0 0,0 0 0,0 0 0,0 3 0,0-2 0,0 2 0,0-3 0,0 0 0,-3 0 0,0 0 0,0 0 0,-3 0 0,3-5 0,-3 3 0,0-3 0,3 5 0,-3 0 0,3 3 0,-3-2 0,1 5 0,-1-6 0,0 6 0,1-2 0,-1 3 0,1-1 0,-4 0 0,3 1 0,-2-1 0,-1 0 0,3 3 0,-5-2 0,2 2 0,-3-1 0,0-1 0,-6 4 0,8-4 0,-11 5 0,14-3 0,-7 3 0,5 0 0,-3 0 0,0 0 0,3 0 0,-3 0 0,6 0 0,-5 0 0,5 0 0,-5 0 0,4 0 0,-4 0 0,5 0 0,-2 0 0,-1 0 0,3 0 0,-2 0 0,-1 0 0,1 0 0,-1 0 0,1 0 0,3 0 0,-1 0 0,1 0 0,0 0 0,-1 0 0,1 0 0,0 0 0,0 0 0,0 0 0,-1 2 0,1 1 0,0 2 0,0-2 0,2 2 0,-2-2 0,2 2 0,-2 0 0,0 0 0,-1 1 0,3-1 0,-2-2 0,2 2 0,-2-2 0,2 2 0,-2 0 0,2 0 0,-2 1 0,2-1 0,-2 0 0,5 0 0,-5-2 0,4 2 0,-1-2 0,2 2 0,0 0 0,0-1 0,-3 1 0,3 1 0,-5 2 0,2 1 0,-1 2 0,-1 1 0,2-3 0,-3 2 0,0-2 0,3 0 0,-2 0 0,4-4 0,-1 0 0,2 1 0,0-3 0,0-1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19:19.207"/>
    </inkml:context>
    <inkml:brush xml:id="br0">
      <inkml:brushProperty name="width" value="0.05" units="cm"/>
      <inkml:brushProperty name="height" value="0.05" units="cm"/>
      <inkml:brushProperty name="color" value="#E71224"/>
    </inkml:brush>
  </inkml:definitions>
  <inkml:trace contextRef="#ctx0" brushRef="#br0">0 1 24575,'7'0'0,"-1"3"0,1 1 0,0 2 0,0 1 0,0 0 0,0 0 0,0-3 0,0 2 0,0-2 0,-1 0 0,-2 2 0,2-5 0,1 8 0,1-8 0,-1 9 0,-1-7 0,-2 1 0,3 2 0,0-2 0,-1 0 0,1 2 0,0-2 0,0 3 0,0 0 0,0 0 0,0-4 0,0 4 0,0-4 0,-1 4 0,1 0 0,0-3 0,0 2 0,0-2 0,0 0 0,7 5 0,-6-4 0,6 5 0,-4-6 0,-2 2 0,3-2 0,-1 3 0,-2-3 0,3 3 0,-1-3 0,-2 3 0,7 0 0,-8-3 0,8 3 0,-7-3 0,6 3 0,-3 1 0,1-1 0,2 1 0,-2-1 0,3 0 0,0 1 0,4 6 0,-3-5 0,2 5 0,-3-6 0,0 0 0,1 3 0,-1-3 0,0 3 0,0 0 0,5-2 0,-4 6 0,8-6 0,-7 5 0,7-5 0,-4 6 0,1-6 0,3 7 0,-3-7 0,11 10 0,-6-5 0,2 5 0,-4-6 0,-8 1 0,8-5 0,-8 6 0,4-7 0,0 7 0,-4-2 0,4-1 0,-5-1 0,0 0 0,0 1 0,-3-1 0,2 4 0,-2-7 0,3 6 0,0-5 0,-3 5 0,3-5 0,-4 2 0,5 0 0,-5-3 0,10 10 0,-11-10 0,11 7 0,-13-9 0,6 2 0,-6-1 0,2 0 0,-3 0 0,4 0 0,-3 0 0,2 1 0,-3-2 0,0 1 0,0 0 0,4 0 0,-3 0 0,2 1 0,-3-1 0,7 3 0,-6-2 0,10 2 0,-11-3 0,4 0 0,0 1 0,-3-1 0,6 0 0,-6 0 0,2-3 0,-3 2 0,0-5 0,0 5 0,-3-5 0,-1 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19:22.207"/>
    </inkml:context>
    <inkml:brush xml:id="br0">
      <inkml:brushProperty name="width" value="0.05" units="cm"/>
      <inkml:brushProperty name="height" value="0.05" units="cm"/>
      <inkml:brushProperty name="color" value="#E71224"/>
    </inkml:brush>
  </inkml:definitions>
  <inkml:trace contextRef="#ctx0" brushRef="#br0">1 1 24575,'10'3'0,"-2"7"0,6-5 0,-6 5 0,6-2 0,-9 3 0,9-3 0,-9 7 0,9-4 0,-2 5 0,0-5 0,2 3 0,-6-6 0,2 3 0,-2 0 0,2-3 0,-2 2 0,3 1 0,-4-3 0,4 3 0,-3-4 0,3 4 0,-4-3 0,4 3 0,-3-4 0,2 0 0,-3 0 0,4 0 0,-3 0 0,2 0 0,-3 0 0,4 0 0,-3 0 0,9 4 0,-5-3 0,3 2 0,-1 1 0,-2-3 0,3 7 0,0-7 0,0 7 0,1-3 0,3 3 0,-2-3 0,7 4 0,-7 1 0,7 0 0,-3 4 0,4-5 0,-4 0 0,4 6 0,-4-5 0,1 8 0,10 4 0,-9-6 0,10 10 0,-11-12 0,4 6 0,-3-1 0,3-3 0,1 3 0,-1-3 0,1-1 0,5 6 0,-5-10 0,11 10 0,-7-9 0,9 9 0,-9-9 0,7 9 0,-11-10 0,4 4 0,-6-5 0,0 0 0,-4-5 0,15 13 0,-16-7 0,17 8 0,-20-6 0,2-7 0,-4 1 0,-3-2 0,3 0 0,-7-2 0,2-2 0,-3-2 0,0 1 0,0 0 0,0-3 0,-4-1 0,0-3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05:19.074"/>
    </inkml:context>
    <inkml:brush xml:id="br0">
      <inkml:brushProperty name="width" value="0.05" units="cm"/>
      <inkml:brushProperty name="height" value="0.05" units="cm"/>
      <inkml:brushProperty name="color" value="#E71224"/>
    </inkml:brush>
  </inkml:definitions>
  <inkml:trace contextRef="#ctx0" brushRef="#br0">821 127 24575,'-15'0'0,"2"0"0,-7 0 0,2 0 0,-4 0 0,-6 0 0,9 0 0,-10 0 0,8 0 0,-1 0 0,-2 0 0,5 0 0,-1 0 0,-1 0 0,6 0 0,-9 0 0,9 0 0,-6 0 0,4 2 0,-1 1 0,1 3 0,0 0 0,-1 0 0,1-1 0,0 1 0,-1 0 0,1 0 0,0-1 0,0 1 0,-1 0 0,1 0 0,0-1 0,-1 4 0,1-3 0,0 2 0,-1 1 0,1-3 0,3 2 0,0 0 0,4-2 0,-1 1 0,0-2 0,3 0 0,-2 3 0,5-3 0,-2 3 0,2-4 0,0 1 0,2 0 0,-1 0 0,4-1 0,-5 1 0,5 0 0,-5 4 0,5 0 0,-3 3 0,3-1 0,-2 2 0,1-1 0,-1 4 0,2-2 0,0 4 0,0-1 0,0 0 0,0 0 0,0 1 0,0-1 0,0 0 0,0 0 0,0 1 0,0-1 0,0 4 0,0-3 0,0 2 0,0-2 0,0-1 0,0 4 0,0 5 0,0-4 0,0 3 0,0-4 0,0-3 0,0 3 0,2-4 0,1 0 0,3 0 0,0 1 0,0-1 0,-1 0 0,1-3 0,-1 3 0,1-6 0,-1 3 0,0-4 0,1 1 0,-1-1 0,0 4 0,3 5 0,1-4 0,1 3 0,-1-7 0,0-1 0,-3 1 0,4-1 0,-1 4 0,1-3 0,1 2 0,0-2 0,2 0 0,-1-1 0,2 4 0,-1-2 0,-1 2 0,4-3 0,-1 0 0,-1 0 0,2-2 0,-1 1 0,-1-4 0,7 8 0,-9-8 0,9 5 0,-9-6 0,4 1 0,-5-1 0,6 1 0,-3-1 0,3 1 0,-2-1 0,1 1 0,-2 0 0,4-1 0,-4-1 0,2 1 0,-1-5 0,2 3 0,0-1 0,8-1 0,-6 2 0,6-3 0,-8 2 0,4-1 0,-3 1 0,3-2 0,0 0 0,-3 0 0,3 0 0,-1 0 0,-2 0 0,3 0 0,-4 0 0,1 0 0,-1 0 0,0 0 0,4 0 0,-3 0 0,3 0 0,-1 0 0,-2 0 0,14-5 0,-8 1 0,9-5 0,-8 3 0,0-1 0,-4 1 0,0 0 0,0 3 0,-3-2 0,3 1 0,-4-1 0,0-1 0,1 0 0,-4 0 0,2 1 0,-1-1 0,-1 0 0,2 1 0,-1-1 0,-1-2 0,2 2 0,2-2 0,8-3 0,-4 1 0,7-2 0,-11 1 0,6 4 0,-2-4 0,3 1 0,-3-2 0,2-1 0,-3 1 0,1 0 0,-1 0 0,-4 0 0,1-3 0,-3 1 0,3-5 0,-6 1 0,3 0 0,-3-3 0,0 0 0,0-4 0,-2 0 0,5-16 0,-5 12 0,3-11 0,-4 11 0,-2 3 0,-1-3 0,0 4 0,1-1 0,-1 1 0,0 0 0,-2 0 0,-2 0 0,-2-4 0,0 6 0,0-5 0,0 6 0,0 1 0,0 0 0,0 0 0,0 3 0,-2-11 0,-4 10 0,-3-6 0,-3 4 0,0 3 0,1 0 0,-1 2 0,1 1 0,0 1 0,-4-3 0,1 5 0,-2-6 0,0 6 0,1-2 0,-2 2 0,-1 1 0,4 0 0,-3-1 0,3 1 0,-7 2 0,3-2 0,-3 2 0,-4-6 0,6 6 0,-6-5 0,8 8 0,-1-3 0,4 4 0,-3-1 0,6 1 0,-3-1 0,1 1 0,2 2 0,-3-2 0,3 2 0,1 0 0,-1-2 0,1 4 0,-1-3 0,1 3 0,-1-1 0,0 2 0,1-3 0,-1 3 0,1-3 0,-1 3 0,-4 0 0,3 0 0,-3 0 0,4 0 0,1 0 0,-4 0 0,3 0 0,-3 0 0,4 0 0,-1 0 0,1 0 0,-1 0 0,0 0 0,1 0 0,-4 0 0,6 0 0,-5 0 0,5 0 0,-8 3 0,2-3 0,-2 5 0,2-4 0,3 3 0,-2-3 0,1 1 0,-1 0 0,-1-1 0,3 1 0,-3 1 0,1-3 0,2 3 0,-3-1 0,3-1 0,1 1 0,-1-2 0,1 2 0,-1-1 0,1 1 0,2 0 0,-2-1 0,4 3 0,-4-3 0,0 3 0,2-3 0,-5 3 0,8-3 0,-2 3 0,-1-3 0,3 3 0,-5-4 0,4 5 0,-1-3 0,0 1 0,-1 1 0,0-1 0,-2 0 0,4 1 0,-4-1 0,2 0 0,-2 1 0,2-1 0,-2 0 0,0 1 0,-1-3 0,-2 4 0,5-5 0,-2 2 0,5 1 0,-3-3 0,1 2 0,1-2 0,-1 2 0,2-1 0,0 1 0,3 0 0,-2-1 0,1 1 0,1-2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19:24.244"/>
    </inkml:context>
    <inkml:brush xml:id="br0">
      <inkml:brushProperty name="width" value="0.05" units="cm"/>
      <inkml:brushProperty name="height" value="0.05" units="cm"/>
      <inkml:brushProperty name="color" value="#E71224"/>
    </inkml:brush>
  </inkml:definitions>
  <inkml:trace contextRef="#ctx0" brushRef="#br0">0 1 24575,'10'0'0,"-1"0"0,-2 0 0,8 3 0,-6 1 0,10 8 0,-8-4 0,5 6 0,3-1 0,-2 2 0,3 5 0,0-3 0,-3 3 0,2-4 0,-3-4 0,-1 2 0,-3-2 0,2 3 0,-2 1 0,3-1 0,0 0 0,1 0 0,-1 1 0,0-1 0,0 0 0,1-3 0,3 3 0,-2-3 0,2 4 0,1-4 0,-4 3 0,8-2 0,-3-1 0,4 4 0,0-3 0,0 3 0,0 1 0,16 8 0,-10-2 0,10 3 0,-15-4 0,4-5 0,-3 0 0,-2 0 0,-1-1 0,-3 0 0,5 6 0,-5-5 0,4 4 0,-9-5 0,4 0 0,0-1 0,-4 1 0,3 0 0,-3-1 0,-1 0 0,5 1 0,-4 0 0,0-1 0,5 4 0,-11-7 0,11 3 0,-13-8 0,6 0 0,-6 0 0,3 0 0,-4 0 0,0 0 0,3 0 0,-2 0 0,3 1 0,-8-5 0,1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06:58.062"/>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07:01.763"/>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07:03.985"/>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05:25.185"/>
    </inkml:context>
    <inkml:brush xml:id="br0">
      <inkml:brushProperty name="width" value="0.05" units="cm"/>
      <inkml:brushProperty name="height" value="0.05" units="cm"/>
      <inkml:brushProperty name="color" value="#E71224"/>
    </inkml:brush>
  </inkml:definitions>
  <inkml:trace contextRef="#ctx0" brushRef="#br0">290 82 24575,'-7'0'0,"0"0"0,0 0 0,2 0 0,-2 0 0,2 0 0,-2 0 0,1 0 0,-1 2 0,-1 1 0,3 2 0,-3 3 0,4-3 0,-2 2 0,1 1 0,1-3 0,-4 3 0,2-1 0,1-1 0,0 1 0,0 0 0,0 1 0,-3 0 0,3 2 0,0-2 0,-1 5 0,-1-1 0,0 1 0,0-2 0,1 2 0,1-2 0,-1 3 0,1-4 0,0 1 0,-1-1 0,1 1 0,0-1 0,-1 1 0,3-1 0,-1 1 0,1 4 0,-3-3 0,1 6 0,2-7 0,-2 2 0,4-2 0,-3-1 0,3 1 0,-4-1 0,5 1 0,-3-1 0,1 1 0,1-1 0,-1 1 0,0-1 0,1 4 0,-1-3 0,-1 3 0,3-4 0,-3 1 0,3 2 0,0-2 0,-2 8 0,1-5 0,-1 2 0,2-2 0,0-4 0,0 4 0,0-3 0,0 2 0,0 1 0,0-3 0,0 6 0,0-3 0,0 3 0,0 0 0,0 1 0,0-1 0,0-3 0,0 3 0,0-3 0,0 3 0,0 5 0,3-4 0,0 4 0,3-4 0,-3-4 0,2 2 0,-2-4 0,2 4 0,1-2 0,0 1 0,-1 1 0,1-5 0,-1 6 0,3-6 0,-2 5 0,2-4 0,0 4 0,-2-1 0,5-1 0,-3 2 0,6 3 0,-2 0 0,1 0 0,-4-3 0,1-5 0,-1 6 0,-1-6 0,3 3 0,-3-4 0,2 1 0,1-1 0,-1 1 0,1-1 0,-1 1 0,1-3 0,2 2 0,-2-2 0,3 3 0,-4-3 0,4 3 0,-3-5 0,6 5 0,2-3 0,-1 3 0,4-2 0,-5-1 0,0-2 0,1 0 0,-1 0 0,4 0 0,-3-1 0,2 1 0,-2 0 0,2 0 0,-1 0 0,-2-3 0,0 3 0,-6-4 0,6 2 0,-6-2 0,2 0 0,-2-1 0,7 1 0,-6-2 0,7 3 0,-9-3 0,1 2 0,-1-2 0,4 0 0,-3 0 0,2 0 0,-2 0 0,-1 0 0,4 0 0,-3 0 0,3 0 0,-1 0 0,-2 0 0,3 0 0,-1 0 0,-1 0 0,1 0 0,-2 0 0,2 0 0,6 0 0,-4 0 0,4 0 0,-6 0 0,-2 0 0,3 0 0,-1-2 0,-1-1 0,1-3 0,-2 1 0,2 2 0,-2-2 0,3 2 0,-4-2 0,1 0 0,-1-3 0,4 2 0,-3-2 0,2 0 0,-2 2 0,-1-1 0,1-1 0,7-3 0,-6 0 0,7 0 0,-9 1 0,1 2 0,2-3 0,-1-3 0,1 2 0,2-5 0,-3 2 0,3-3 0,-1 0 0,-1 1 0,5-6 0,-5 5 0,6-8 0,-6 7 0,3-6 0,-2 6 0,-1-2 0,4-5 0,-7 7 0,3-7 0,-4 9 0,0 0 0,-1-1 0,-2-2 0,0 1 0,3-1 0,-3 2 0,2-3 0,-2 3 0,0-6 0,0 6 0,0-7 0,-2 4 0,1-1 0,-2-2 0,1 6 0,1-3 0,-2 3 0,0-2 0,2-3 0,-4 1 0,1 3 0,-2 2 0,0 6 0,0-6 0,0 6 0,0-3 0,0 1 0,0 2 0,0-3 0,0 0 0,0 3 0,0-2 0,0-1 0,0 3 0,0-6 0,0 6 0,0-6 0,-5 6 0,2-3 0,-5 1 0,-2-6 0,3 3 0,-7-5 0,6 10 0,-3-6 0,-3 5 0,2-4 0,-2 4 0,-1-5 0,1 5 0,-1 0 0,1 1 0,1 2 0,1-1 0,-4-2 0,1 1 0,1 2 0,-2-2 0,4 3 0,-4-1 0,4-1 0,-1 4 0,-6-4 0,7 4 0,-6-2 0,4 2 0,3 1 0,-3-1 0,4 1 0,-1 0 0,1-1 0,-4 1 0,3 0 0,-6-1 0,6 0 0,-6 3 0,3-2 0,0 2 0,-3-3 0,3 1 0,-4-1 0,1 0 0,-8-2 0,6 4 0,-6-4 0,10 8 0,-1-6 0,2 6 0,-4-3 0,4 1 0,-3 1 0,6-1 0,-6-1 0,6 3 0,-2-3 0,2 1 0,-3 1 0,3-1 0,-2 2 0,2 0 0,0 0 0,1 0 0,-5 0 0,3 0 0,-3 0 0,4 0 0,0 0 0,1 0 0,-1 0 0,1 0 0,-1 0 0,1 0 0,-4 0 0,5 0 0,-4 0 0,5 0 0,-5 0 0,1 0 0,-1 0 0,2 0 0,1 2 0,-1-1 0,1 3 0,-1-3 0,-4 6 0,3-6 0,-3 6 0,4-6 0,3 3 0,-2-3 0,2 3 0,0-1 0,-2 0 0,5 1 0,-5-4 0,5 5 0,-3-5 0,3 4 0,1-3 0,-1 3 0,0-1 0,0-1 0,-2 3 0,1-5 0,-3 5 0,3-3 0,-1 3 0,0-2 0,2 1 0,-5-1 0,4 2 0,-4-2 0,5 1 0,-5-1 0,4 1 0,-1-1 0,2 2 0,-2-3 0,1 1 0,-1 2 0,2-5 0,-2 4 0,2-3 0,-3 4 0,4-5 0,1 4 0,-1-3 0,3-1 0,-1-1 0,2-1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05:58.586"/>
    </inkml:context>
    <inkml:brush xml:id="br0">
      <inkml:brushProperty name="width" value="0.05" units="cm"/>
      <inkml:brushProperty name="height" value="0.05" units="cm"/>
      <inkml:brushProperty name="color" value="#E71224"/>
    </inkml:brush>
  </inkml:definitions>
  <inkml:trace contextRef="#ctx0" brushRef="#br0">395 11 24575,'-7'0'0,"1"0"0,-2 0 0,0 0 0,-4 0 0,3 0 0,0 0 0,1 0 0,3 0 0,-5 0 0,2 0 0,-3 0 0,1 0 0,2 2 0,-2-1 0,2 3 0,-3-1 0,1 2 0,2-2 0,-2 2 0,2-2 0,-3 2 0,-1 2 0,3-3 0,-3 2 0,4-3 0,0 2 0,1 0 0,-1 0 0,3 0 0,-3-2 0,4 1 0,-1-1 0,0 2 0,-2-1 0,1 1 0,-1 0 0,2 0 0,0 0 0,-2 0 0,-1 2 0,0-2 0,3 2 0,1-2 0,1-1 0,-2 4 0,3-3 0,-3 5 0,2-5 0,-2 3 0,3-1 0,-3-2 0,3 3 0,-1-4 0,-1 1 0,3 2 0,-1-1 0,0 1 0,1-2 0,-1 2 0,2-1 0,0 1 0,0 0 0,0-1 0,0 3 0,0-3 0,0 8 0,0-7 0,0 7 0,0-6 0,0 3 0,0-1 0,0 1 0,0 2 0,0-1 0,0 1 0,0 1 0,0-3 0,0 2 0,3 1 0,0-3 0,0 0 0,4 4 0,-4-6 0,5 6 0,-3-5 0,0 1 0,1-1 0,-1 1 0,0-3 0,0 2 0,0-2 0,0 0 0,0 1 0,0-3 0,3 4 0,-3-2 0,5 0 0,-2 2 0,3-2 0,-3 2 0,2-2 0,-2 2 0,3-1 0,4 3 0,-1-3 0,2 4 0,-2-7 0,-6 4 0,2-5 0,-2 3 0,3-3 0,-4 0 0,3 0 0,-4 0 0,1 0 0,0 0 0,-1 0 0,1 0 0,0 0 0,-1-2 0,3 1 0,-3-1 0,4 2 0,-5-2 0,5 1 0,0 2 0,1-3 0,2 4 0,0-4 0,-2 0 0,3 2 0,-1-5 0,2 3 0,2-1 0,0-1 0,4 4 0,-3-4 0,3 2 0,0-1 0,-3-1 0,6 2 0,-6-3 0,6 3 0,-6-3 0,7 3 0,-7-3 0,2 0 0,-2 0 0,-1 0 0,8 0 0,-9 0 0,8 0 0,-13 0 0,6 0 0,-6 0 0,6 0 0,-3 0 0,0-2 0,3 1 0,-3-4 0,3 2 0,0-3 0,1 0 0,-1 1 0,0-1 0,0 0 0,1 0 0,4-4 0,-7 3 0,6-4 0,-9 4 0,1 0 0,-2-3 0,-1 5 0,1-5 0,-1 1 0,0-1 0,-1-1 0,1 3 0,-2-2 0,2 2 0,-2-3 0,2 1 0,-4-1 0,2 0 0,-3-2 0,1 2 0,-1-3 0,0 3 0,0-4 0,1 0 0,-3-1 0,-1 3 0,-2-1 0,0 3 0,0-6 0,0 6 0,0-3 0,0 1 0,0 2 0,0-3 0,0 3 0,0-2 0,0 2 0,0-6 0,-2 3 0,-4-4 0,0 1 0,-5 0 0,-1-8 0,0 5 0,0-5 0,2 11 0,1-2 0,-2 4 0,0-1 0,1 2 0,-1 1 0,-3-2 0,3 2 0,-2 1 0,-1-1 0,3 1 0,-6 0 0,6-1 0,-6 4 0,6-2 0,-6 3 0,6-1 0,-6-2 0,6 2 0,-10-5 0,5 8 0,-3-5 0,6 5 0,2-2 0,1 2 0,2-1 0,-2 3 0,2-4 0,-3 5 0,0-5 0,3 5 0,-1-5 0,3 4 0,-4-3 0,5 3 0,-5-4 0,2 5 0,-3-3 0,3 1 0,-6 2 0,4-3 0,-5 3 0,5 0 0,-1 0 0,0-2 0,1 1 0,-1-1 0,1 2 0,-1 0 0,-2 0 0,1 0 0,-1 0 0,-1 0 0,3 0 0,-3 0 0,1 0 0,1 0 0,-1 0 0,2 0 0,-2 0 0,4 0 0,-9 0 0,12 0 0,-9 0 0,9 0 0,-3 0 0,3 0 0,-4 0 0,5 0 0,-5 0 0,4 0 0,-4 0 0,5 0 0,-5 0 0,2 0 0,0 0 0,-2 0 0,2 0 0,-3 0 0,3 0 0,-1 0 0,1 0 0,-1 0 0,-3 0 0,7 0 0,-3 0 0,6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06:06.499"/>
    </inkml:context>
    <inkml:brush xml:id="br0">
      <inkml:brushProperty name="width" value="0.05" units="cm"/>
      <inkml:brushProperty name="height" value="0.05" units="cm"/>
      <inkml:brushProperty name="color" value="#E71224"/>
    </inkml:brush>
  </inkml:definitions>
  <inkml:trace contextRef="#ctx0" brushRef="#br0">243 70 24575,'-7'0'0,"0"0"0,0 0 0,-1 0 0,1 0 0,0 0 0,2 0 0,-2 0 0,2 0 0,-2 2 0,2 1 0,-3 2 0,3-1 0,-2 1 0,-1 3 0,3-3 0,-3 5 0,3-2 0,0 2 0,-3-2 0,2 2 0,-4-1 0,5-2 0,-3 3 0,3-4 0,0 4 0,2-5 0,-2 5 0,3-5 0,-4 5 0,4-5 0,-3 3 0,5-3 0,-3 2 0,3-2 0,-2 5 0,2-5 0,-5 3 0,4-1 0,-3 1 0,3 2 0,-3-2 0,3 2 0,-3-2 0,3 3 0,-3-1 0,3 1 0,-1-1 0,-1 8 0,0-5 0,0 5 0,1-8 0,-1 4 0,3-3 0,-3 3 0,3-6 0,0 2 0,0-3 0,0 1 0,0 2 0,0-4 0,0 3 0,0-1 0,0 0 0,0 2 0,0-2 0,0 0 0,0 2 0,0 3 0,0-2 0,0 4 0,2-4 0,1-1 0,3 1 0,-1-1 0,0 4 0,1-3 0,-1 3 0,3-1 0,0-2 0,3 3 0,0-4 0,-3 1 0,2-1 0,-2 1 0,3-1 0,-3 1 0,2-1 0,-2-1 0,2 0 0,11 5 0,-7-2 0,10 8 0,-9-8 0,3 2 0,-1-2 0,0-1 0,-2 0 0,1-2 0,-5 1 0,6-1 0,-6-1 0,6 1 0,-3-1 0,3-2 0,-3 5 0,3-5 0,-3 2 0,3-3 0,1 1 0,7 2 0,-6-1 0,6 1 0,-8-5 0,0 2 0,-3-4 0,3 4 0,-6-4 0,6 4 0,-6-4 0,2 3 0,1-3 0,-3 1 0,3 1 0,-4-3 0,1 3 0,-1-3 0,1 0 0,-1 2 0,1-1 0,-1 1 0,1-2 0,4 0 0,-1 0 0,2 0 0,1 0 0,-6 0 0,6 0 0,-6 0 0,5 0 0,-1 0 0,-1 0 0,6 0 0,-5 0 0,6 0 0,-4 0 0,0 0 0,4 0 0,-3 0 0,3 0 0,-4 0 0,0 0 0,1 0 0,-4 0 0,10 0 0,-8-3 0,9 0 0,-11-3 0,3 1 0,-6-3 0,6 2 0,-6-4 0,5 1 0,-4-2 0,4 0 0,-4-3 0,4 2 0,-4-2 0,2 0 0,-3 0 0,3-1 0,-4-2 0,3 2 0,-3-5 0,4-10 0,-1 7 0,-2-6 0,-2 8 0,-3 3 0,0-3 0,-1 4 0,-1 0 0,-2-4 0,-2 3 0,0-7 0,0 4 0,0-4 0,0 3 0,0-2 0,0 2 0,-5 0 0,1-2 0,-7 6 0,4-3 0,-4 4 0,2-1 0,-7-4 0,3 4 0,0-1 0,2 5 0,3 4 0,-2-1 0,-1 0 0,3 1 0,-2-1 0,1 1 0,-1-1 0,-1 1 0,1-1 0,-1 1 0,1-1 0,-1 3 0,1-2 0,-4 1 0,3 1 0,-3-3 0,-4 0 0,2-1 0,-3 1 0,3 3 0,4 3 0,-1-3 0,-1 2 0,0-2 0,-3 2 0,-1-3 0,1 3 0,0-2 0,-1 2 0,1 0 0,3 0 0,-3 1 0,6-1 0,-6 3 0,6-2 0,-3 2 0,1-2 0,1 2 0,-9-2 0,9 2 0,-7 0 0,6 1 0,1-1 0,-1 3 0,2-3 0,1 1 0,-1 1 0,1-1 0,-1 2 0,1 0 0,-4 0 0,3 0 0,-3 0 0,0 0 0,3 0 0,-5 0 0,4 0 0,-1 0 0,-1 0 0,3 0 0,-3 0 0,6 0 0,-2 0 0,2 0 0,0 0 0,-2 0 0,2 0 0,0 0 0,1 0 0,0 0 0,1 0 0,-1 0 0,2 0 0,-2 0 0,1 0 0,-1 0 0,-1 0 0,3 0 0,-5 0 0,5 0 0,-5 0 0,4 0 0,-1 0 0,2 0 0,-5 0 0,4 2 0,-3-1 0,4 1 0,0-2 0,1 2 0,-1-2 0,0 2 0,0-2 0,0 3 0,0-3 0,1 2 0,-1 0 0,0-1 0,0 3 0,-2-3 0,1 3 0,-1-4 0,2 5 0,0-5 0,1 4 0,-1-3 0,-2 3 0,1-1 0,0 1 0,1-1 0,3 1 0,-2-4 0,3 4 0,-1-3 0,2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06:14.688"/>
    </inkml:context>
    <inkml:brush xml:id="br0">
      <inkml:brushProperty name="width" value="0.05" units="cm"/>
      <inkml:brushProperty name="height" value="0.05" units="cm"/>
      <inkml:brushProperty name="color" value="#E71224"/>
    </inkml:brush>
  </inkml:definitions>
  <inkml:trace contextRef="#ctx0" brushRef="#br0">0 167 24575,'0'14'0,"0"4"0,0-10 0,0 6 0,0-4 0,0-2 0,0 5 0,0-1 0,0 2 0,0 3 0,0-6 0,0 5 0,0-4 0,0 1 0,0 1 0,0-3 0,0 2 0,0-2 0,0-1 0,0 1 0,0 2 0,0-1 0,0 1 0,3 1 0,-3-3 0,5 5 0,-2-4 0,3 4 0,-1-5 0,1 3 0,-1-1 0,3 3 0,-2 2 0,2-2 0,-3-3 0,1 1 0,-1-3 0,1 3 0,-1-4 0,0 1 0,1 2 0,-1-2 0,0 3 0,1-1 0,-1-1 0,3 1 0,-2-2 0,1-1 0,-1 1 0,-1-3 0,2 1 0,-1-1 0,4 3 0,-4 2 0,4-1 0,1 9 0,0-9 0,2 6 0,-2-4 0,0-3 0,0 3 0,-1-4 0,4 4 0,-2-2 0,5 2 0,-2 1 0,3-3 0,-4 2 0,3-2 0,-3-4 0,0 3 0,3-3 0,-6 1 0,13 4 0,-7-4 0,7 3 0,-6-1 0,-1-5 0,-3 2 0,3-2 0,-6-1 0,3 1 0,-1-1 0,-2 1 0,3-1 0,-1 0 0,-1 1 0,1-3 0,-2 2 0,2-5 0,-2 3 0,3-1 0,-4-2 0,4 3 0,-3-3 0,2 0 0,1 0 0,5 0 0,-1 0 0,4 0 0,-7 0 0,1 0 0,-2 0 0,1 0 0,1-3 0,-5 0 0,6-5 0,-6 2 0,3-5 0,-4 3 0,1-2 0,3-5 0,-2 1 0,2-4 0,-2 0 0,5-10 0,-4 4 0,5-12 0,-5 9 0,0-2 0,0 0 0,-1 3 0,1-3 0,0 4 0,-3 0 0,1 3 0,-4-2 0,1 6 0,-2-3 0,0 4 0,-1 2 0,1-1 0,-3 1 0,0 1 0,-1-2 0,-1 4 0,1-4 0,-2 1 0,0-2 0,0-5 0,0 3 0,0-3 0,0 5 0,0 0 0,0-1 0,0 1 0,0 0 0,0 2 0,0-1 0,0 2 0,0-4 0,0 4 0,-2 0 0,-1 4 0,0-4 0,-4 3 0,6-3 0,-11-1 0,8 0 0,-9-1 0,5 3 0,0 2 0,-3-2 0,3 4 0,-4-7 0,2 9 0,-1-6 0,0 5 0,-2-3 0,1 2 0,-4-2 0,4 3 0,-4-1 0,1 1 0,1 3 0,-2-1 0,1 0 0,-2 1 0,0-1 0,-8-3 0,5 3 0,-5 0 0,8 1 0,3 4 0,-3-4 0,6 4 0,-3-4 0,4 5 0,-4-5 0,3 4 0,0-4 0,1 5 0,2-2 0,-3-1 0,1 3 0,-1-3 0,0 3 0,1 0 0,-4-2 0,-2 1 0,-1-1 0,-2 2 0,4 0 0,-1 0 0,4 0 0,-4 0 0,1 0 0,1 0 0,-2 0 0,4 0 0,-4 0 0,4 0 0,-4 0 0,4 0 0,-1 0 0,2 0 0,-2 0 0,1 0 0,-1 0 0,2 0 0,1 0 0,-1 0 0,1 0 0,-3 0 0,2 0 0,1 0 0,0 2 0,4-1 0,-4 1 0,5 0 0,-5-1 0,4 3 0,-1-4 0,0 5 0,1-5 0,-1 5 0,0-5 0,1 4 0,-1-3 0,2 3 0,-2-3 0,1 1 0,-1 0 0,2-2 0,-3 5 0,1-2 0,-1-1 0,1 1 0,2-1 0,0-2 0,1 4 0,-1-3 0,0 3 0,1-3 0,1 3 0,1-2 0,0 1 0,2 1 0,-4-2 0,1 3 0,-2 0 0,-2 0 0,-1 0 0,-3 2 0,1-1 0,-1 4 0,3-4 0,1 1 0,2-2 0,0-1 0,1 1 0,1 0 0,1-1 0,2 1 0,0-3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06:58.062"/>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07:01.763"/>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13:07:03.985"/>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0BA0B-DAEA-4680-AAC1-9E8B91E60633}" type="datetimeFigureOut">
              <a:rPr lang="zh-CN" altLang="en-US" smtClean="0"/>
              <a:t>2023/9/4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7DBA15-3F6E-4149-9019-6609FD57F75E}" type="slidenum">
              <a:rPr lang="zh-CN" altLang="en-US" smtClean="0"/>
              <a:t>‹#›</a:t>
            </a:fld>
            <a:endParaRPr lang="zh-CN" altLang="en-US"/>
          </a:p>
        </p:txBody>
      </p:sp>
    </p:spTree>
    <p:extLst>
      <p:ext uri="{BB962C8B-B14F-4D97-AF65-F5344CB8AC3E}">
        <p14:creationId xmlns:p14="http://schemas.microsoft.com/office/powerpoint/2010/main" val="380283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DengXian" panose="02010600030101010101" pitchFamily="2" charset="-122"/>
              </a:rPr>
              <a:t>Good morning, dear professors and my fellows, thank you for attending my thesis defense. The title of my thesis is Quasars Selection behind the Galactic Plane within five degrees to the galactic equator.</a:t>
            </a:r>
            <a:r>
              <a:rPr lang="zh-CN" altLang="zh-CN" sz="1800" dirty="0">
                <a:effectLst/>
              </a:rPr>
              <a:t> </a:t>
            </a:r>
            <a:endParaRPr kumimoji="1" lang="zh-CN" altLang="en-US" sz="1800"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1</a:t>
            </a:fld>
            <a:endParaRPr lang="zh-CN" altLang="en-US"/>
          </a:p>
        </p:txBody>
      </p:sp>
    </p:spTree>
    <p:extLst>
      <p:ext uri="{BB962C8B-B14F-4D97-AF65-F5344CB8AC3E}">
        <p14:creationId xmlns:p14="http://schemas.microsoft.com/office/powerpoint/2010/main" val="2934878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However, since we are narrowing our target regions from 20 degrees to 5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degrees,compared</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with that of Fu et al., this selection method needs to be modified, and we make improvements in mainly these four aspects, and we will introduce them one by one in following slides.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10</a:t>
            </a:fld>
            <a:endParaRPr lang="zh-CN" altLang="en-US"/>
          </a:p>
        </p:txBody>
      </p:sp>
    </p:spTree>
    <p:extLst>
      <p:ext uri="{BB962C8B-B14F-4D97-AF65-F5344CB8AC3E}">
        <p14:creationId xmlns:p14="http://schemas.microsoft.com/office/powerpoint/2010/main" val="314953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DengXian" panose="02010600030101010101" pitchFamily="2" charset="-122"/>
              </a:rPr>
              <a:t>So let’s come to the first improvement for the construction of the Training set. </a:t>
            </a:r>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11</a:t>
            </a:fld>
            <a:endParaRPr lang="zh-CN" altLang="en-US"/>
          </a:p>
        </p:txBody>
      </p:sp>
    </p:spTree>
    <p:extLst>
      <p:ext uri="{BB962C8B-B14F-4D97-AF65-F5344CB8AC3E}">
        <p14:creationId xmlns:p14="http://schemas.microsoft.com/office/powerpoint/2010/main" val="1342509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In Fu et al. we mock the high-b GPQs and Galaxies to the galactic plane in only a single round, and we expect to expand the mock samples by applying multiple rounds of mocking. </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C7DBA15-3F6E-4149-9019-6609FD57F75E}" type="slidenum">
              <a:rPr lang="zh-CN" altLang="en-US" smtClean="0"/>
              <a:t>13</a:t>
            </a:fld>
            <a:endParaRPr lang="zh-CN" altLang="en-US"/>
          </a:p>
        </p:txBody>
      </p:sp>
    </p:spTree>
    <p:extLst>
      <p:ext uri="{BB962C8B-B14F-4D97-AF65-F5344CB8AC3E}">
        <p14:creationId xmlns:p14="http://schemas.microsoft.com/office/powerpoint/2010/main" val="709440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We made two attempts. Firstly we tried sampling </a:t>
            </a:r>
            <a:r>
              <a:rPr lang="en-US" altLang="zh-CN" sz="1800" u="sng" kern="100" dirty="0">
                <a:effectLst/>
                <a:latin typeface="Times New Roman" panose="02020603050405020304" pitchFamily="18" charset="0"/>
                <a:ea typeface="DengXian" panose="02010600030101010101" pitchFamily="2" charset="-122"/>
                <a:cs typeface="Times New Roman" panose="02020603050405020304" pitchFamily="18" charset="0"/>
              </a:rPr>
              <a:t>without</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replacement, which means we do not put back the selected high-b sources into the input of following rounds of mocking. And after ten rounds, the total selection rate is boosted to around ninety percent.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14</a:t>
            </a:fld>
            <a:endParaRPr lang="zh-CN" altLang="en-US"/>
          </a:p>
        </p:txBody>
      </p:sp>
    </p:spTree>
    <p:extLst>
      <p:ext uri="{BB962C8B-B14F-4D97-AF65-F5344CB8AC3E}">
        <p14:creationId xmlns:p14="http://schemas.microsoft.com/office/powerpoint/2010/main" val="2790253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Then we tried sampling </a:t>
            </a:r>
            <a:r>
              <a:rPr lang="en-US" altLang="zh-CN" sz="1800" u="sng" kern="100" dirty="0">
                <a:effectLst/>
                <a:latin typeface="Times New Roman" panose="02020603050405020304" pitchFamily="18" charset="0"/>
                <a:ea typeface="DengXian" panose="02010600030101010101" pitchFamily="2" charset="-122"/>
                <a:cs typeface="Times New Roman" panose="02020603050405020304" pitchFamily="18" charset="0"/>
              </a:rPr>
              <a:t>with</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replacement, where in each round we input the </a:t>
            </a:r>
            <a:r>
              <a:rPr lang="en-US" altLang="zh-CN" sz="1800" u="sng" kern="100" dirty="0">
                <a:effectLst/>
                <a:latin typeface="Times New Roman" panose="02020603050405020304" pitchFamily="18" charset="0"/>
                <a:ea typeface="DengXian" panose="02010600030101010101" pitchFamily="2" charset="-122"/>
                <a:cs typeface="Times New Roman" panose="02020603050405020304" pitchFamily="18" charset="0"/>
              </a:rPr>
              <a:t>total</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of high-b sources and drop the sources that have been selected in previous rounds </a:t>
            </a:r>
            <a:r>
              <a:rPr lang="en-US" altLang="zh-CN" sz="1800" u="sng" kern="100" dirty="0">
                <a:effectLst/>
                <a:latin typeface="Times New Roman" panose="02020603050405020304" pitchFamily="18" charset="0"/>
                <a:ea typeface="DengXian" panose="02010600030101010101" pitchFamily="2" charset="-122"/>
                <a:cs typeface="Times New Roman" panose="02020603050405020304" pitchFamily="18" charset="0"/>
              </a:rPr>
              <a:t>in the mock samples</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After ten rounds, we boosted the total selection rate to higher than ninety five percent.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15</a:t>
            </a:fld>
            <a:endParaRPr lang="zh-CN" altLang="en-US"/>
          </a:p>
        </p:txBody>
      </p:sp>
    </p:spTree>
    <p:extLst>
      <p:ext uri="{BB962C8B-B14F-4D97-AF65-F5344CB8AC3E}">
        <p14:creationId xmlns:p14="http://schemas.microsoft.com/office/powerpoint/2010/main" val="2687355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Comparing the two methods, we find that the second one stands out. Theoretically, the first one is not statistically random, because the sources that are drawn </a:t>
            </a:r>
            <a:r>
              <a:rPr lang="en-US" altLang="zh-CN" sz="1800" u="sng" kern="100" dirty="0">
                <a:effectLst/>
                <a:latin typeface="Times New Roman" panose="02020603050405020304" pitchFamily="18" charset="0"/>
                <a:ea typeface="DengXian" panose="02010600030101010101" pitchFamily="2" charset="-122"/>
                <a:cs typeface="Times New Roman" panose="02020603050405020304" pitchFamily="18" charset="0"/>
              </a:rPr>
              <a:t>out of the input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of each round is </a:t>
            </a:r>
            <a:r>
              <a:rPr lang="en-US" altLang="zh-CN" sz="1800" u="sng" kern="100" dirty="0">
                <a:effectLst/>
                <a:latin typeface="Times New Roman" panose="02020603050405020304" pitchFamily="18" charset="0"/>
                <a:ea typeface="DengXian" panose="02010600030101010101" pitchFamily="2" charset="-122"/>
                <a:cs typeface="Times New Roman" panose="02020603050405020304" pitchFamily="18" charset="0"/>
              </a:rPr>
              <a:t>not randomly selected</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But the second one is the same as bootstrapping in statistics, and has better randomness. And practically, the selection </a:t>
            </a:r>
            <a:r>
              <a:rPr lang="en-US" altLang="zh-CN" sz="1800" u="sng" kern="100" dirty="0">
                <a:effectLst/>
                <a:latin typeface="Times New Roman" panose="02020603050405020304" pitchFamily="18" charset="0"/>
                <a:ea typeface="DengXian" panose="02010600030101010101" pitchFamily="2" charset="-122"/>
                <a:cs typeface="Times New Roman" panose="02020603050405020304" pitchFamily="18" charset="0"/>
              </a:rPr>
              <a:t>efficiency</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of Bootstrapping is much higher, since the quality of the input dataset of the second method is </a:t>
            </a:r>
            <a:r>
              <a:rPr lang="en-US" altLang="zh-CN" sz="1800" u="sng" kern="100" dirty="0">
                <a:effectLst/>
                <a:latin typeface="Times New Roman" panose="02020603050405020304" pitchFamily="18" charset="0"/>
                <a:ea typeface="DengXian" panose="02010600030101010101" pitchFamily="2" charset="-122"/>
                <a:cs typeface="Times New Roman" panose="02020603050405020304" pitchFamily="18" charset="0"/>
              </a:rPr>
              <a:t>decreasing</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in each round.</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16</a:t>
            </a:fld>
            <a:endParaRPr lang="zh-CN" altLang="en-US"/>
          </a:p>
        </p:txBody>
      </p:sp>
    </p:spTree>
    <p:extLst>
      <p:ext uri="{BB962C8B-B14F-4D97-AF65-F5344CB8AC3E}">
        <p14:creationId xmlns:p14="http://schemas.microsoft.com/office/powerpoint/2010/main" val="3891603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So the final choice is Bootstrap Mocking, and the results are shown here. We also plot the sky density of mock samples, and we can see the density of GPQ and Galaxy samples at the galactic center is much lower than that of the anticenter, due to the higher extinction and reddening. Also we can see the mocking efficiency for Galaxies is much higher than GPQs, and that’s because the input galaxies are much brighter.</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17</a:t>
            </a:fld>
            <a:endParaRPr lang="zh-CN" altLang="en-US"/>
          </a:p>
        </p:txBody>
      </p:sp>
    </p:spTree>
    <p:extLst>
      <p:ext uri="{BB962C8B-B14F-4D97-AF65-F5344CB8AC3E}">
        <p14:creationId xmlns:p14="http://schemas.microsoft.com/office/powerpoint/2010/main" val="2564373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After constructing GPQ samples, we calculate the prior probability distribution of GPQs for following uses. Since there is deviation between the distribution of mock GPQ samples and that of real sky GPQs, we modify the distribution of mock GPQs by taking two things into consideration: the real sky crowdedness, or to say, source density, and the specific process of mocking. The calculation is shown in this table, and we plot the useful sky density distributions here.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18</a:t>
            </a:fld>
            <a:endParaRPr lang="zh-CN" altLang="en-US"/>
          </a:p>
        </p:txBody>
      </p:sp>
    </p:spTree>
    <p:extLst>
      <p:ext uri="{BB962C8B-B14F-4D97-AF65-F5344CB8AC3E}">
        <p14:creationId xmlns:p14="http://schemas.microsoft.com/office/powerpoint/2010/main" val="3644508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In order to smooth the prior probability distribution, we increase the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nside</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of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healpixmap</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splitting all-sky into more pixels, and we also manually set boundary outliers as the median of sky density. A smoothed prior distribution ensures that it would </a:t>
            </a:r>
            <a:r>
              <a:rPr lang="en-US" altLang="zh-CN" sz="1800" u="sng" kern="100" dirty="0">
                <a:effectLst/>
                <a:latin typeface="Times New Roman" panose="02020603050405020304" pitchFamily="18" charset="0"/>
                <a:ea typeface="DengXian" panose="02010600030101010101" pitchFamily="2" charset="-122"/>
                <a:cs typeface="Times New Roman" panose="02020603050405020304" pitchFamily="18" charset="0"/>
              </a:rPr>
              <a:t>not</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dominate the </a:t>
            </a:r>
            <a:r>
              <a:rPr lang="en-US" altLang="zh-CN" sz="1800" u="sng" kern="100" dirty="0">
                <a:effectLst/>
                <a:latin typeface="Times New Roman" panose="02020603050405020304" pitchFamily="18" charset="0"/>
                <a:ea typeface="DengXian" panose="02010600030101010101" pitchFamily="2" charset="-122"/>
                <a:cs typeface="Times New Roman" panose="02020603050405020304" pitchFamily="18" charset="0"/>
              </a:rPr>
              <a:t>posterior distribution</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and make the effect of classification model </a:t>
            </a:r>
            <a:r>
              <a:rPr lang="en-US" altLang="zh-CN" sz="1800" u="sng" kern="100" dirty="0">
                <a:effectLst/>
                <a:latin typeface="Times New Roman" panose="02020603050405020304" pitchFamily="18" charset="0"/>
                <a:ea typeface="DengXian" panose="02010600030101010101" pitchFamily="2" charset="-122"/>
                <a:cs typeface="Times New Roman" panose="02020603050405020304" pitchFamily="18" charset="0"/>
              </a:rPr>
              <a:t>invisible</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19</a:t>
            </a:fld>
            <a:endParaRPr lang="zh-CN" altLang="en-US"/>
          </a:p>
        </p:txBody>
      </p:sp>
    </p:spTree>
    <p:extLst>
      <p:ext uri="{BB962C8B-B14F-4D97-AF65-F5344CB8AC3E}">
        <p14:creationId xmlns:p14="http://schemas.microsoft.com/office/powerpoint/2010/main" val="3210806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As for star samples, we retrieve the OBA stars and FGKM stars from Gaia DR3 Golden Samples to ensure a high purity. We also supplement some dwarfs samples to improve the representativeness for the real sky stellar distribution.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20</a:t>
            </a:fld>
            <a:endParaRPr lang="zh-CN" altLang="en-US"/>
          </a:p>
        </p:txBody>
      </p:sp>
    </p:spTree>
    <p:extLst>
      <p:ext uri="{BB962C8B-B14F-4D97-AF65-F5344CB8AC3E}">
        <p14:creationId xmlns:p14="http://schemas.microsoft.com/office/powerpoint/2010/main" val="695117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DengXian" panose="02010600030101010101" pitchFamily="2" charset="-122"/>
              </a:rPr>
              <a:t>I would introduce my thesis structure in six parts and the catalogue is shown here.</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2</a:t>
            </a:fld>
            <a:endParaRPr lang="zh-CN" altLang="en-US"/>
          </a:p>
        </p:txBody>
      </p:sp>
    </p:spTree>
    <p:extLst>
      <p:ext uri="{BB962C8B-B14F-4D97-AF65-F5344CB8AC3E}">
        <p14:creationId xmlns:p14="http://schemas.microsoft.com/office/powerpoint/2010/main" val="3580162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Here we show the color diagrams of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trainingset</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which is also the distribution of features for following classification. Here the red points stand for stars.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21</a:t>
            </a:fld>
            <a:endParaRPr lang="zh-CN" altLang="en-US"/>
          </a:p>
        </p:txBody>
      </p:sp>
    </p:spTree>
    <p:extLst>
      <p:ext uri="{BB962C8B-B14F-4D97-AF65-F5344CB8AC3E}">
        <p14:creationId xmlns:p14="http://schemas.microsoft.com/office/powerpoint/2010/main" val="451778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The next part is the construction of classification model.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22</a:t>
            </a:fld>
            <a:endParaRPr lang="zh-CN" altLang="en-US"/>
          </a:p>
        </p:txBody>
      </p:sp>
    </p:spTree>
    <p:extLst>
      <p:ext uri="{BB962C8B-B14F-4D97-AF65-F5344CB8AC3E}">
        <p14:creationId xmlns:p14="http://schemas.microsoft.com/office/powerpoint/2010/main" val="2191846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We construct features based on colors, and compared to Fu et al., we remove the g band and r band of PS1 because of high extinction, and add UKIDSS J, H, and K bands to improve the search for high redshifted quasars. We use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XGBoost</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for classification and train an independent classifier for each step. We apply a five-fold cross validation and we use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Optuna</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to tune the hyperparameters.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23</a:t>
            </a:fld>
            <a:endParaRPr lang="zh-CN" altLang="en-US"/>
          </a:p>
        </p:txBody>
      </p:sp>
    </p:spTree>
    <p:extLst>
      <p:ext uri="{BB962C8B-B14F-4D97-AF65-F5344CB8AC3E}">
        <p14:creationId xmlns:p14="http://schemas.microsoft.com/office/powerpoint/2010/main" val="336104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The result of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optuna</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optimized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hyperparams</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are shown here and after passing them to the classifiers, we adjust the learning rate and number of boosting rounds to reduce generalization error.</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24</a:t>
            </a:fld>
            <a:endParaRPr lang="zh-CN" altLang="en-US"/>
          </a:p>
        </p:txBody>
      </p:sp>
    </p:spTree>
    <p:extLst>
      <p:ext uri="{BB962C8B-B14F-4D97-AF65-F5344CB8AC3E}">
        <p14:creationId xmlns:p14="http://schemas.microsoft.com/office/powerpoint/2010/main" val="116123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We use several metrics for model assessment. The first four are commonly used for machine learning models, but they could be severely biased in the case of class imbalance, so we add Matthews correlation coefficients and the area under PR curves as supplements. From the metrics tables we can see the importance of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Optuna</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optimization.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25</a:t>
            </a:fld>
            <a:endParaRPr lang="zh-CN" altLang="en-US"/>
          </a:p>
        </p:txBody>
      </p:sp>
    </p:spTree>
    <p:extLst>
      <p:ext uri="{BB962C8B-B14F-4D97-AF65-F5344CB8AC3E}">
        <p14:creationId xmlns:p14="http://schemas.microsoft.com/office/powerpoint/2010/main" val="622848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And we also plot the confusion matrixes. We can see that in step two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XGBoost</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performs not so well as that in step one, and that’s mainly because the overlap between galaxies and GPQs is bigger than that between stars and GPQs.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26</a:t>
            </a:fld>
            <a:endParaRPr lang="zh-CN" altLang="en-US"/>
          </a:p>
        </p:txBody>
      </p:sp>
    </p:spTree>
    <p:extLst>
      <p:ext uri="{BB962C8B-B14F-4D97-AF65-F5344CB8AC3E}">
        <p14:creationId xmlns:p14="http://schemas.microsoft.com/office/powerpoint/2010/main" val="2593368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The feature importance is shown below, and we can see the importance of JHK colors for classification is obvious.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27</a:t>
            </a:fld>
            <a:endParaRPr lang="zh-CN" altLang="en-US"/>
          </a:p>
        </p:txBody>
      </p:sp>
    </p:spTree>
    <p:extLst>
      <p:ext uri="{BB962C8B-B14F-4D97-AF65-F5344CB8AC3E}">
        <p14:creationId xmlns:p14="http://schemas.microsoft.com/office/powerpoint/2010/main" val="22648789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The feature importance is shown below, and we can see the importance of JHK colors for classification is obvious.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28</a:t>
            </a:fld>
            <a:endParaRPr lang="zh-CN" altLang="en-US"/>
          </a:p>
        </p:txBody>
      </p:sp>
    </p:spTree>
    <p:extLst>
      <p:ext uri="{BB962C8B-B14F-4D97-AF65-F5344CB8AC3E}">
        <p14:creationId xmlns:p14="http://schemas.microsoft.com/office/powerpoint/2010/main" val="400135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DengXian" panose="02010600030101010101" pitchFamily="2" charset="-122"/>
              </a:rPr>
              <a:t>Then we apply our classification model to the target region and generate GPQ candidates.</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29</a:t>
            </a:fld>
            <a:endParaRPr lang="zh-CN" altLang="en-US"/>
          </a:p>
        </p:txBody>
      </p:sp>
    </p:spTree>
    <p:extLst>
      <p:ext uri="{BB962C8B-B14F-4D97-AF65-F5344CB8AC3E}">
        <p14:creationId xmlns:p14="http://schemas.microsoft.com/office/powerpoint/2010/main" val="22924064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We select the sources which is ninety-nine percent or higher likely to be extragalactic objects and is also ninety-nine percent or higher likely to be a Quasar in the two classification steps. But that results in a million of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PredGPQ</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candidates, which is because the high contamination of stellar objects, as we can see from the sky density plot and color-color distribution.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30</a:t>
            </a:fld>
            <a:endParaRPr lang="zh-CN" altLang="en-US"/>
          </a:p>
        </p:txBody>
      </p:sp>
    </p:spTree>
    <p:extLst>
      <p:ext uri="{BB962C8B-B14F-4D97-AF65-F5344CB8AC3E}">
        <p14:creationId xmlns:p14="http://schemas.microsoft.com/office/powerpoint/2010/main" val="2486078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DengXian" panose="02010600030101010101" pitchFamily="2" charset="-122"/>
              </a:rPr>
              <a:t>So let’s start with the research background.</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3</a:t>
            </a:fld>
            <a:endParaRPr lang="zh-CN" altLang="en-US"/>
          </a:p>
        </p:txBody>
      </p:sp>
    </p:spTree>
    <p:extLst>
      <p:ext uri="{BB962C8B-B14F-4D97-AF65-F5344CB8AC3E}">
        <p14:creationId xmlns:p14="http://schemas.microsoft.com/office/powerpoint/2010/main" val="1089297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We can see that the deviation between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PredGPQ</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and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MockGPQ</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samples is large, and the overlap between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PredGPQ</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and stellar locus is big.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31</a:t>
            </a:fld>
            <a:endParaRPr lang="zh-CN" altLang="en-US"/>
          </a:p>
        </p:txBody>
      </p:sp>
    </p:spTree>
    <p:extLst>
      <p:ext uri="{BB962C8B-B14F-4D97-AF65-F5344CB8AC3E}">
        <p14:creationId xmlns:p14="http://schemas.microsoft.com/office/powerpoint/2010/main" val="36533825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So we are seeking to remove the stellar contaminants by purification. Firstly, we calculate the GPQ </a:t>
            </a:r>
            <a:r>
              <a:rPr lang="en-US" altLang="zh-CN" sz="1800" u="sng" kern="100" dirty="0">
                <a:effectLst/>
                <a:latin typeface="Times New Roman" panose="02020603050405020304" pitchFamily="18" charset="0"/>
                <a:ea typeface="DengXian" panose="02010600030101010101" pitchFamily="2" charset="-122"/>
                <a:cs typeface="Times New Roman" panose="02020603050405020304" pitchFamily="18" charset="0"/>
              </a:rPr>
              <a:t>posterior distribution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according to the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bayesian</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formula, and set a threshold of thirty percent, so as to guarantee the purity and completeness of the GPQ candidates at the same time. We obtain a pred GPQ thirty of around thirty thousand candidates.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32</a:t>
            </a:fld>
            <a:endParaRPr lang="zh-CN" altLang="en-US"/>
          </a:p>
        </p:txBody>
      </p:sp>
    </p:spTree>
    <p:extLst>
      <p:ext uri="{BB962C8B-B14F-4D97-AF65-F5344CB8AC3E}">
        <p14:creationId xmlns:p14="http://schemas.microsoft.com/office/powerpoint/2010/main" val="3647911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We can see the improvement of purity from the color diagrams that the deviation is mitigated and stellar contaminants reduced.</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33</a:t>
            </a:fld>
            <a:endParaRPr lang="zh-CN" altLang="en-US"/>
          </a:p>
        </p:txBody>
      </p:sp>
    </p:spTree>
    <p:extLst>
      <p:ext uri="{BB962C8B-B14F-4D97-AF65-F5344CB8AC3E}">
        <p14:creationId xmlns:p14="http://schemas.microsoft.com/office/powerpoint/2010/main" val="3561212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Besides, we also apply a further color cut by separating stars and GPQs on the color diagrams with cutting curves.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34</a:t>
            </a:fld>
            <a:endParaRPr lang="zh-CN" altLang="en-US"/>
          </a:p>
        </p:txBody>
      </p:sp>
    </p:spTree>
    <p:extLst>
      <p:ext uri="{BB962C8B-B14F-4D97-AF65-F5344CB8AC3E}">
        <p14:creationId xmlns:p14="http://schemas.microsoft.com/office/powerpoint/2010/main" val="2611063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And results give around four thousand of purified GPQ candidates, and they are clearly separated from the stellar locus on the color diagrams.</a:t>
            </a:r>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35</a:t>
            </a:fld>
            <a:endParaRPr lang="zh-CN" altLang="en-US"/>
          </a:p>
        </p:txBody>
      </p:sp>
    </p:spTree>
    <p:extLst>
      <p:ext uri="{BB962C8B-B14F-4D97-AF65-F5344CB8AC3E}">
        <p14:creationId xmlns:p14="http://schemas.microsoft.com/office/powerpoint/2010/main" val="1960575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Finally, we plot the sky density distribution of GPQ candidates. We can see they are mainly distributed on the galactic anticenter, and that is mainly because of the much higher extinction of equator regions. Nevertheless, there are still a few candidates located near the galactic equator, which proves the feasibility of our selection method.</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36</a:t>
            </a:fld>
            <a:endParaRPr lang="zh-CN" altLang="en-US"/>
          </a:p>
        </p:txBody>
      </p:sp>
    </p:spTree>
    <p:extLst>
      <p:ext uri="{BB962C8B-B14F-4D97-AF65-F5344CB8AC3E}">
        <p14:creationId xmlns:p14="http://schemas.microsoft.com/office/powerpoint/2010/main" val="3885335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 to sum up</a:t>
            </a:r>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37</a:t>
            </a:fld>
            <a:endParaRPr lang="zh-CN" altLang="en-US"/>
          </a:p>
        </p:txBody>
      </p:sp>
    </p:spTree>
    <p:extLst>
      <p:ext uri="{BB962C8B-B14F-4D97-AF65-F5344CB8AC3E}">
        <p14:creationId xmlns:p14="http://schemas.microsoft.com/office/powerpoint/2010/main" val="20275491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We make four main improvements, as is shown on the slide, and we generate a GPQ candidate catalog within 5 degrees to the galactic equator.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38</a:t>
            </a:fld>
            <a:endParaRPr lang="zh-CN" altLang="en-US"/>
          </a:p>
        </p:txBody>
      </p:sp>
    </p:spTree>
    <p:extLst>
      <p:ext uri="{BB962C8B-B14F-4D97-AF65-F5344CB8AC3E}">
        <p14:creationId xmlns:p14="http://schemas.microsoft.com/office/powerpoint/2010/main" val="17468153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Our candidates and selection method could provide a prospective supplement for Gaia Near Infrared, which is a future all sky astrometry mission that aims to extend the detection area to the deep galactic center. As GPQs are important astrometry references, the study of galactic plane region is expected to be facilitated.</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39</a:t>
            </a:fld>
            <a:endParaRPr lang="zh-CN" altLang="en-US"/>
          </a:p>
        </p:txBody>
      </p:sp>
    </p:spTree>
    <p:extLst>
      <p:ext uri="{BB962C8B-B14F-4D97-AF65-F5344CB8AC3E}">
        <p14:creationId xmlns:p14="http://schemas.microsoft.com/office/powerpoint/2010/main" val="35431463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For follow-up studies, we expect to make improvements towards mainly three directions: improve the representativeness of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trainingset</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samples, add X-rays band features for better classification performance, apply proper motion cuts to further remove stellar contaminants. We are also applying for optical telescopes for spectroscopic identification of the GPQ candidates.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40</a:t>
            </a:fld>
            <a:endParaRPr lang="zh-CN" altLang="en-US"/>
          </a:p>
        </p:txBody>
      </p:sp>
    </p:spTree>
    <p:extLst>
      <p:ext uri="{BB962C8B-B14F-4D97-AF65-F5344CB8AC3E}">
        <p14:creationId xmlns:p14="http://schemas.microsoft.com/office/powerpoint/2010/main" val="768381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So why are we making efforts to finding quasars behind the galactic plane, which is also called GPQs? That’s because it’s of great scientific value for the study of Galactic plane. Firstly, they are useful probes of the Milky Way gas structure, and more importantly, they can help sky missions such as Gaia to build better reference frames for the Galactic plane region and reduce the astrometry errors of low-b sky surveys.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4</a:t>
            </a:fld>
            <a:endParaRPr lang="zh-CN" altLang="en-US"/>
          </a:p>
        </p:txBody>
      </p:sp>
    </p:spTree>
    <p:extLst>
      <p:ext uri="{BB962C8B-B14F-4D97-AF65-F5344CB8AC3E}">
        <p14:creationId xmlns:p14="http://schemas.microsoft.com/office/powerpoint/2010/main" val="40557798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That’s all, thanks for listening. Any suggestions will be highly appreciated.</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41</a:t>
            </a:fld>
            <a:endParaRPr lang="zh-CN" altLang="en-US"/>
          </a:p>
        </p:txBody>
      </p:sp>
    </p:spTree>
    <p:extLst>
      <p:ext uri="{BB962C8B-B14F-4D97-AF65-F5344CB8AC3E}">
        <p14:creationId xmlns:p14="http://schemas.microsoft.com/office/powerpoint/2010/main" val="905645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DengXian" panose="02010600030101010101" pitchFamily="2" charset="-122"/>
              </a:rPr>
              <a:t>However, according to the latest version of the Million Quasar Catalog, although we have found up to a million QSOs and AGNs, the findings are mainly in high-b regions, and only no more than two thousand of GPQs are found by far. </a:t>
            </a:r>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5</a:t>
            </a:fld>
            <a:endParaRPr lang="zh-CN" altLang="en-US"/>
          </a:p>
        </p:txBody>
      </p:sp>
    </p:spTree>
    <p:extLst>
      <p:ext uri="{BB962C8B-B14F-4D97-AF65-F5344CB8AC3E}">
        <p14:creationId xmlns:p14="http://schemas.microsoft.com/office/powerpoint/2010/main" val="1871583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And that’s because the difficulties we are facing in searching for GPQs are much more serious than that of high-b quasars. The higher extinction and reddening, the higher source density which results in worse photometry quality, and many more contaminants that share similar observational properties with GPQs such as Dwarfs and YSOs. And that means we cannot simply apply the selection methods developed for searching high-b quasars to low-b regions, due to the </a:t>
            </a:r>
            <a:r>
              <a:rPr lang="en-US" altLang="zh-CN" sz="1800" u="sng" kern="100" dirty="0">
                <a:effectLst/>
                <a:latin typeface="Times New Roman" panose="02020603050405020304" pitchFamily="18" charset="0"/>
                <a:ea typeface="DengXian" panose="02010600030101010101" pitchFamily="2" charset="-122"/>
                <a:cs typeface="Times New Roman" panose="02020603050405020304" pitchFamily="18" charset="0"/>
              </a:rPr>
              <a:t>dataset shift</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6</a:t>
            </a:fld>
            <a:endParaRPr lang="zh-CN" altLang="en-US"/>
          </a:p>
        </p:txBody>
      </p:sp>
    </p:spTree>
    <p:extLst>
      <p:ext uri="{BB962C8B-B14F-4D97-AF65-F5344CB8AC3E}">
        <p14:creationId xmlns:p14="http://schemas.microsoft.com/office/powerpoint/2010/main" val="2665779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DengXian" panose="02010600030101010101" pitchFamily="2" charset="-122"/>
              </a:rPr>
              <a:t>So we design a unique GPQ selection method,</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7</a:t>
            </a:fld>
            <a:endParaRPr lang="zh-CN" altLang="en-US"/>
          </a:p>
        </p:txBody>
      </p:sp>
    </p:spTree>
    <p:extLst>
      <p:ext uri="{BB962C8B-B14F-4D97-AF65-F5344CB8AC3E}">
        <p14:creationId xmlns:p14="http://schemas.microsoft.com/office/powerpoint/2010/main" val="183404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Based on that of Fu et al. published in twenty twenty-one, which borrows the idea of feature-based transfer learning and simulates the dataset shift. At dataset level, we address the covariate shift caused by color difference by mapping the extinction change according to Galactic extinction law and Planck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dustmap</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At algorithm level, we design a two-step binary classification model to resolve the class imbalance issue.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8</a:t>
            </a:fld>
            <a:endParaRPr lang="zh-CN" altLang="en-US"/>
          </a:p>
        </p:txBody>
      </p:sp>
    </p:spTree>
    <p:extLst>
      <p:ext uri="{BB962C8B-B14F-4D97-AF65-F5344CB8AC3E}">
        <p14:creationId xmlns:p14="http://schemas.microsoft.com/office/powerpoint/2010/main" val="1063581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DengXian" panose="02010600030101010101" pitchFamily="2" charset="-122"/>
              </a:rPr>
              <a:t>So the selection method is composed of four steps shown below, firstly crossmatch and obtain photometry data and set quality criteria, and second, construct the </a:t>
            </a:r>
            <a:r>
              <a:rPr lang="en-US" altLang="zh-CN" sz="1800" dirty="0" err="1">
                <a:effectLst/>
                <a:latin typeface="Times New Roman" panose="02020603050405020304" pitchFamily="18" charset="0"/>
                <a:ea typeface="DengXian" panose="02010600030101010101" pitchFamily="2" charset="-122"/>
              </a:rPr>
              <a:t>trainingset</a:t>
            </a:r>
            <a:r>
              <a:rPr lang="en-US" altLang="zh-CN" sz="1800" dirty="0">
                <a:effectLst/>
                <a:latin typeface="Times New Roman" panose="02020603050405020304" pitchFamily="18" charset="0"/>
                <a:ea typeface="DengXian" panose="02010600030101010101" pitchFamily="2" charset="-122"/>
              </a:rPr>
              <a:t>, third, construct features and train two </a:t>
            </a:r>
            <a:r>
              <a:rPr lang="en-US" altLang="zh-CN" sz="1800" dirty="0" err="1">
                <a:effectLst/>
                <a:latin typeface="Times New Roman" panose="02020603050405020304" pitchFamily="18" charset="0"/>
                <a:ea typeface="DengXian" panose="02010600030101010101" pitchFamily="2" charset="-122"/>
              </a:rPr>
              <a:t>XGBoost</a:t>
            </a:r>
            <a:r>
              <a:rPr lang="en-US" altLang="zh-CN" sz="1800" dirty="0">
                <a:effectLst/>
                <a:latin typeface="Times New Roman" panose="02020603050405020304" pitchFamily="18" charset="0"/>
                <a:ea typeface="DengXian" panose="02010600030101010101" pitchFamily="2" charset="-122"/>
              </a:rPr>
              <a:t> classifiers, and finally, apply the classifiers to the target region and after purification, generate the GPQ candidate catalog.</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9</a:t>
            </a:fld>
            <a:endParaRPr lang="zh-CN" altLang="en-US"/>
          </a:p>
        </p:txBody>
      </p:sp>
    </p:spTree>
    <p:extLst>
      <p:ext uri="{BB962C8B-B14F-4D97-AF65-F5344CB8AC3E}">
        <p14:creationId xmlns:p14="http://schemas.microsoft.com/office/powerpoint/2010/main" val="4130506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4" name="矩形 3"/>
          <p:cNvSpPr/>
          <p:nvPr userDrawn="1"/>
        </p:nvSpPr>
        <p:spPr>
          <a:xfrm>
            <a:off x="0" y="0"/>
            <a:ext cx="12216680" cy="1725891"/>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userDrawn="1"/>
        </p:nvSpPr>
        <p:spPr>
          <a:xfrm>
            <a:off x="-24680" y="5301208"/>
            <a:ext cx="12216680" cy="1556792"/>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KSO_Shape"/>
          <p:cNvSpPr>
            <a:spLocks/>
          </p:cNvSpPr>
          <p:nvPr userDrawn="1"/>
        </p:nvSpPr>
        <p:spPr bwMode="auto">
          <a:xfrm>
            <a:off x="8472264" y="2564904"/>
            <a:ext cx="3313621" cy="2016224"/>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20517C"/>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6" name="文本占位符 145"/>
          <p:cNvSpPr>
            <a:spLocks noGrp="1"/>
          </p:cNvSpPr>
          <p:nvPr>
            <p:ph type="body" sz="quarter" idx="10" hasCustomPrompt="1"/>
          </p:nvPr>
        </p:nvSpPr>
        <p:spPr>
          <a:xfrm>
            <a:off x="839416" y="2924944"/>
            <a:ext cx="6549312" cy="808633"/>
          </a:xfrm>
          <a:prstGeom prst="rect">
            <a:avLst/>
          </a:prstGeom>
        </p:spPr>
        <p:txBody>
          <a:bodyPr/>
          <a:lstStyle>
            <a:lvl1pPr marL="0" indent="0" algn="l">
              <a:buNone/>
              <a:defRPr sz="48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毕业论文答辩</a:t>
            </a:r>
            <a:r>
              <a:rPr lang="en-US" altLang="zh-CN" dirty="0"/>
              <a:t>PPT</a:t>
            </a:r>
            <a:r>
              <a:rPr lang="zh-CN" altLang="en-US" dirty="0"/>
              <a:t>模板</a:t>
            </a:r>
          </a:p>
        </p:txBody>
      </p:sp>
      <p:sp>
        <p:nvSpPr>
          <p:cNvPr id="149" name="文本占位符 148"/>
          <p:cNvSpPr>
            <a:spLocks noGrp="1"/>
          </p:cNvSpPr>
          <p:nvPr>
            <p:ph type="body" sz="quarter" idx="11" hasCustomPrompt="1"/>
          </p:nvPr>
        </p:nvSpPr>
        <p:spPr>
          <a:xfrm>
            <a:off x="839415" y="3958958"/>
            <a:ext cx="3379105"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学院：金融学院</a:t>
            </a:r>
          </a:p>
        </p:txBody>
      </p:sp>
      <p:sp>
        <p:nvSpPr>
          <p:cNvPr id="150" name="文本占位符 148"/>
          <p:cNvSpPr>
            <a:spLocks noGrp="1"/>
          </p:cNvSpPr>
          <p:nvPr>
            <p:ph type="body" sz="quarter" idx="12" hasCustomPrompt="1"/>
          </p:nvPr>
        </p:nvSpPr>
        <p:spPr>
          <a:xfrm>
            <a:off x="4362537" y="3958958"/>
            <a:ext cx="3389647"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专业：国际金融</a:t>
            </a:r>
          </a:p>
        </p:txBody>
      </p:sp>
      <p:sp>
        <p:nvSpPr>
          <p:cNvPr id="151" name="文本占位符 148"/>
          <p:cNvSpPr>
            <a:spLocks noGrp="1"/>
          </p:cNvSpPr>
          <p:nvPr>
            <p:ph type="body" sz="quarter" idx="13" hasCustomPrompt="1"/>
          </p:nvPr>
        </p:nvSpPr>
        <p:spPr>
          <a:xfrm>
            <a:off x="6717772" y="5950099"/>
            <a:ext cx="2618588" cy="503237"/>
          </a:xfrm>
          <a:prstGeom prst="rect">
            <a:avLst/>
          </a:prstGeom>
        </p:spPr>
        <p:txBody>
          <a:bodyPr/>
          <a:lstStyle>
            <a:lvl1pPr>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答辩人：北纬君</a:t>
            </a:r>
          </a:p>
        </p:txBody>
      </p:sp>
      <p:sp>
        <p:nvSpPr>
          <p:cNvPr id="152" name="文本占位符 148"/>
          <p:cNvSpPr>
            <a:spLocks noGrp="1"/>
          </p:cNvSpPr>
          <p:nvPr>
            <p:ph type="body" sz="quarter" idx="14" hasCustomPrompt="1"/>
          </p:nvPr>
        </p:nvSpPr>
        <p:spPr>
          <a:xfrm>
            <a:off x="9475105" y="5950099"/>
            <a:ext cx="2716895" cy="503237"/>
          </a:xfrm>
          <a:prstGeom prst="rect">
            <a:avLst/>
          </a:prstGeom>
        </p:spPr>
        <p:txBody>
          <a:bodyPr/>
          <a:lstStyle>
            <a:lvl1pPr marL="0" indent="0">
              <a:buNone/>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指导老师：北纬君</a:t>
            </a:r>
          </a:p>
        </p:txBody>
      </p:sp>
    </p:spTree>
    <p:extLst>
      <p:ext uri="{BB962C8B-B14F-4D97-AF65-F5344CB8AC3E}">
        <p14:creationId xmlns:p14="http://schemas.microsoft.com/office/powerpoint/2010/main" val="3784307866"/>
      </p:ext>
    </p:extLst>
  </p:cSld>
  <p:clrMapOvr>
    <a:masterClrMapping/>
  </p:clrMapOvr>
  <p:extLst>
    <p:ext uri="{DCECCB84-F9BA-43D5-87BE-67443E8EF086}">
      <p15:sldGuideLst xmlns:p15="http://schemas.microsoft.com/office/powerpoint/2012/main">
        <p15:guide id="1" pos="3795">
          <p15:clr>
            <a:srgbClr val="FBAE40"/>
          </p15:clr>
        </p15:guide>
        <p15:guide id="2" pos="717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矩形 2"/>
          <p:cNvSpPr/>
          <p:nvPr userDrawn="1"/>
        </p:nvSpPr>
        <p:spPr>
          <a:xfrm>
            <a:off x="0" y="0"/>
            <a:ext cx="3359696" cy="685800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623392" y="869806"/>
            <a:ext cx="2003884" cy="1015663"/>
          </a:xfrm>
          <a:prstGeom prst="rect">
            <a:avLst/>
          </a:prstGeom>
          <a:noFill/>
        </p:spPr>
        <p:txBody>
          <a:bodyPr wrap="square" rtlCol="0">
            <a:spAutoFit/>
          </a:bodyPr>
          <a:lstStyle/>
          <a:p>
            <a:pPr algn="dist"/>
            <a:r>
              <a:rPr lang="zh-CN" altLang="en-US" sz="6000" b="0" dirty="0">
                <a:solidFill>
                  <a:schemeClr val="bg1"/>
                </a:solidFill>
                <a:latin typeface="微软雅黑" panose="020B0503020204020204" pitchFamily="34" charset="-122"/>
                <a:ea typeface="微软雅黑" panose="020B0503020204020204" pitchFamily="34" charset="-122"/>
              </a:rPr>
              <a:t>目录</a:t>
            </a:r>
          </a:p>
        </p:txBody>
      </p:sp>
      <p:sp>
        <p:nvSpPr>
          <p:cNvPr id="55" name="文本框 54"/>
          <p:cNvSpPr txBox="1"/>
          <p:nvPr userDrawn="1"/>
        </p:nvSpPr>
        <p:spPr>
          <a:xfrm>
            <a:off x="830161" y="1885469"/>
            <a:ext cx="1590346" cy="461665"/>
          </a:xfrm>
          <a:prstGeom prst="rect">
            <a:avLst/>
          </a:prstGeom>
          <a:noFill/>
        </p:spPr>
        <p:txBody>
          <a:bodyPr wrap="square" rtlCol="0">
            <a:spAutoFit/>
          </a:bodyPr>
          <a:lstStyle/>
          <a:p>
            <a:pPr algn="dist"/>
            <a:r>
              <a:rPr lang="en-US" altLang="zh-CN" sz="2400" b="0" dirty="0">
                <a:solidFill>
                  <a:schemeClr val="bg1"/>
                </a:solidFill>
                <a:latin typeface="华文细黑" panose="02010600040101010101" pitchFamily="2" charset="-122"/>
                <a:ea typeface="华文细黑" panose="02010600040101010101" pitchFamily="2" charset="-122"/>
              </a:rPr>
              <a:t>contents</a:t>
            </a:r>
            <a:endParaRPr lang="zh-CN" altLang="en-US" sz="2400" b="0" dirty="0">
              <a:solidFill>
                <a:schemeClr val="bg1"/>
              </a:solidFill>
              <a:latin typeface="华文细黑" panose="02010600040101010101" pitchFamily="2" charset="-122"/>
              <a:ea typeface="华文细黑" panose="02010600040101010101" pitchFamily="2" charset="-122"/>
            </a:endParaRPr>
          </a:p>
        </p:txBody>
      </p:sp>
      <p:sp>
        <p:nvSpPr>
          <p:cNvPr id="56" name="文本占位符 148"/>
          <p:cNvSpPr>
            <a:spLocks noGrp="1"/>
          </p:cNvSpPr>
          <p:nvPr>
            <p:ph type="body" sz="quarter" idx="11" hasCustomPrompt="1"/>
          </p:nvPr>
        </p:nvSpPr>
        <p:spPr>
          <a:xfrm>
            <a:off x="5159896" y="147753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
        <p:nvSpPr>
          <p:cNvPr id="57" name="文本占位符 148"/>
          <p:cNvSpPr>
            <a:spLocks noGrp="1"/>
          </p:cNvSpPr>
          <p:nvPr>
            <p:ph type="body" sz="quarter" idx="12" hasCustomPrompt="1"/>
          </p:nvPr>
        </p:nvSpPr>
        <p:spPr>
          <a:xfrm>
            <a:off x="5159896" y="224213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02</a:t>
            </a:r>
            <a:endParaRPr lang="zh-CN" altLang="en-US" dirty="0"/>
          </a:p>
        </p:txBody>
      </p:sp>
      <p:sp>
        <p:nvSpPr>
          <p:cNvPr id="58" name="文本占位符 148"/>
          <p:cNvSpPr>
            <a:spLocks noGrp="1"/>
          </p:cNvSpPr>
          <p:nvPr>
            <p:ph type="body" sz="quarter" idx="13" hasCustomPrompt="1"/>
          </p:nvPr>
        </p:nvSpPr>
        <p:spPr>
          <a:xfrm>
            <a:off x="5159896" y="300673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03</a:t>
            </a:r>
            <a:endParaRPr lang="zh-CN" altLang="en-US" dirty="0"/>
          </a:p>
        </p:txBody>
      </p:sp>
      <p:sp>
        <p:nvSpPr>
          <p:cNvPr id="59" name="文本占位符 148"/>
          <p:cNvSpPr>
            <a:spLocks noGrp="1"/>
          </p:cNvSpPr>
          <p:nvPr>
            <p:ph type="body" sz="quarter" idx="14" hasCustomPrompt="1"/>
          </p:nvPr>
        </p:nvSpPr>
        <p:spPr>
          <a:xfrm>
            <a:off x="5159896" y="3771341"/>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04</a:t>
            </a:r>
            <a:endParaRPr lang="zh-CN" altLang="en-US" dirty="0"/>
          </a:p>
        </p:txBody>
      </p:sp>
      <p:sp>
        <p:nvSpPr>
          <p:cNvPr id="60" name="文本占位符 148"/>
          <p:cNvSpPr>
            <a:spLocks noGrp="1"/>
          </p:cNvSpPr>
          <p:nvPr>
            <p:ph type="body" sz="quarter" idx="15" hasCustomPrompt="1"/>
          </p:nvPr>
        </p:nvSpPr>
        <p:spPr>
          <a:xfrm>
            <a:off x="5159896" y="453594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05</a:t>
            </a:r>
            <a:endParaRPr lang="zh-CN" altLang="en-US" dirty="0"/>
          </a:p>
        </p:txBody>
      </p:sp>
      <p:sp>
        <p:nvSpPr>
          <p:cNvPr id="61" name="文本占位符 148"/>
          <p:cNvSpPr>
            <a:spLocks noGrp="1"/>
          </p:cNvSpPr>
          <p:nvPr>
            <p:ph type="body" sz="quarter" idx="16" hasCustomPrompt="1"/>
          </p:nvPr>
        </p:nvSpPr>
        <p:spPr>
          <a:xfrm>
            <a:off x="5159896" y="530054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06</a:t>
            </a:r>
            <a:endParaRPr lang="zh-CN" altLang="en-US" dirty="0"/>
          </a:p>
        </p:txBody>
      </p:sp>
      <p:cxnSp>
        <p:nvCxnSpPr>
          <p:cNvPr id="16" name="直接连接符 15"/>
          <p:cNvCxnSpPr/>
          <p:nvPr userDrawn="1"/>
        </p:nvCxnSpPr>
        <p:spPr>
          <a:xfrm flipH="1">
            <a:off x="6672064" y="1527938"/>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6672064" y="2323073"/>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6672064" y="3077928"/>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6672064" y="3842530"/>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6672064" y="460713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6672064" y="5397330"/>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sp>
        <p:nvSpPr>
          <p:cNvPr id="67" name="文本占位符 148"/>
          <p:cNvSpPr>
            <a:spLocks noGrp="1"/>
          </p:cNvSpPr>
          <p:nvPr>
            <p:ph type="body" sz="quarter" idx="17" hasCustomPrompt="1"/>
          </p:nvPr>
        </p:nvSpPr>
        <p:spPr>
          <a:xfrm>
            <a:off x="7392144" y="147753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68" name="文本占位符 148"/>
          <p:cNvSpPr>
            <a:spLocks noGrp="1"/>
          </p:cNvSpPr>
          <p:nvPr>
            <p:ph type="body" sz="quarter" idx="18" hasCustomPrompt="1"/>
          </p:nvPr>
        </p:nvSpPr>
        <p:spPr>
          <a:xfrm>
            <a:off x="7392144" y="2248623"/>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研究思路与方法</a:t>
            </a:r>
          </a:p>
        </p:txBody>
      </p:sp>
      <p:sp>
        <p:nvSpPr>
          <p:cNvPr id="69" name="文本占位符 148"/>
          <p:cNvSpPr>
            <a:spLocks noGrp="1"/>
          </p:cNvSpPr>
          <p:nvPr>
            <p:ph type="body" sz="quarter" idx="19" hasCustomPrompt="1"/>
          </p:nvPr>
        </p:nvSpPr>
        <p:spPr>
          <a:xfrm>
            <a:off x="7392144" y="3003478"/>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研究难点</a:t>
            </a:r>
          </a:p>
        </p:txBody>
      </p:sp>
      <p:sp>
        <p:nvSpPr>
          <p:cNvPr id="70" name="文本占位符 148"/>
          <p:cNvSpPr>
            <a:spLocks noGrp="1"/>
          </p:cNvSpPr>
          <p:nvPr>
            <p:ph type="body" sz="quarter" idx="20" hasCustomPrompt="1"/>
          </p:nvPr>
        </p:nvSpPr>
        <p:spPr>
          <a:xfrm>
            <a:off x="7392144" y="377157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研究数据</a:t>
            </a:r>
          </a:p>
        </p:txBody>
      </p:sp>
      <p:sp>
        <p:nvSpPr>
          <p:cNvPr id="71" name="文本占位符 148"/>
          <p:cNvSpPr>
            <a:spLocks noGrp="1"/>
          </p:cNvSpPr>
          <p:nvPr>
            <p:ph type="body" sz="quarter" idx="21" hasCustomPrompt="1"/>
          </p:nvPr>
        </p:nvSpPr>
        <p:spPr>
          <a:xfrm>
            <a:off x="7392144" y="454874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研究应用与成果</a:t>
            </a:r>
          </a:p>
        </p:txBody>
      </p:sp>
      <p:sp>
        <p:nvSpPr>
          <p:cNvPr id="72" name="文本占位符 148"/>
          <p:cNvSpPr>
            <a:spLocks noGrp="1"/>
          </p:cNvSpPr>
          <p:nvPr>
            <p:ph type="body" sz="quarter" idx="22" hasCustomPrompt="1"/>
          </p:nvPr>
        </p:nvSpPr>
        <p:spPr>
          <a:xfrm>
            <a:off x="7392144" y="5301208"/>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研究结论</a:t>
            </a:r>
          </a:p>
        </p:txBody>
      </p:sp>
      <p:pic>
        <p:nvPicPr>
          <p:cNvPr id="23" name="图片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2670" y="4853433"/>
            <a:ext cx="1618776" cy="1514192"/>
          </a:xfrm>
          <a:prstGeom prst="rect">
            <a:avLst/>
          </a:prstGeom>
        </p:spPr>
      </p:pic>
    </p:spTree>
    <p:extLst>
      <p:ext uri="{BB962C8B-B14F-4D97-AF65-F5344CB8AC3E}">
        <p14:creationId xmlns:p14="http://schemas.microsoft.com/office/powerpoint/2010/main" val="3494746977"/>
      </p:ext>
    </p:extLst>
  </p:cSld>
  <p:clrMapOvr>
    <a:masterClrMapping/>
  </p:clrMapOvr>
  <p:extLst>
    <p:ext uri="{DCECCB84-F9BA-43D5-87BE-67443E8EF086}">
      <p15:sldGuideLst xmlns:p15="http://schemas.microsoft.com/office/powerpoint/2012/main">
        <p15:guide id="1" pos="3840">
          <p15:clr>
            <a:srgbClr val="FBAE40"/>
          </p15:clr>
        </p15:guide>
        <p15:guide id="2" pos="717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chemeClr val="tx1">
                    <a:lumMod val="85000"/>
                    <a:lumOff val="15000"/>
                  </a:schemeClr>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5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20517C"/>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57" name="矩形 56"/>
          <p:cNvSpPr/>
          <p:nvPr userDrawn="1"/>
        </p:nvSpPr>
        <p:spPr>
          <a:xfrm>
            <a:off x="-24680" y="0"/>
            <a:ext cx="12216680" cy="126876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24680" y="5661248"/>
            <a:ext cx="12216680" cy="119564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5360" y="260648"/>
            <a:ext cx="2232248" cy="685049"/>
          </a:xfrm>
          <a:prstGeom prst="rect">
            <a:avLst/>
          </a:prstGeom>
        </p:spPr>
      </p:pic>
    </p:spTree>
    <p:extLst>
      <p:ext uri="{BB962C8B-B14F-4D97-AF65-F5344CB8AC3E}">
        <p14:creationId xmlns:p14="http://schemas.microsoft.com/office/powerpoint/2010/main" val="2545269805"/>
      </p:ext>
    </p:extLst>
  </p:cSld>
  <p:clrMapOvr>
    <a:masterClrMapping/>
  </p:clrMapOvr>
  <p:extLst>
    <p:ext uri="{DCECCB84-F9BA-43D5-87BE-67443E8EF086}">
      <p15:sldGuideLst xmlns:p15="http://schemas.microsoft.com/office/powerpoint/2012/main">
        <p15:guide id="1" pos="3840">
          <p15:clr>
            <a:srgbClr val="FBAE40"/>
          </p15:clr>
        </p15:guide>
        <p15:guide id="2" pos="717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60" name="矩形 59"/>
          <p:cNvSpPr/>
          <p:nvPr userDrawn="1"/>
        </p:nvSpPr>
        <p:spPr>
          <a:xfrm>
            <a:off x="-24680" y="0"/>
            <a:ext cx="12216680" cy="1124744"/>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占位符 6"/>
          <p:cNvSpPr>
            <a:spLocks noGrp="1"/>
          </p:cNvSpPr>
          <p:nvPr>
            <p:ph type="body" sz="quarter" idx="10" hasCustomPrompt="1"/>
          </p:nvPr>
        </p:nvSpPr>
        <p:spPr>
          <a:xfrm>
            <a:off x="459944" y="278936"/>
            <a:ext cx="864096" cy="1008063"/>
          </a:xfrm>
          <a:prstGeom prst="rect">
            <a:avLst/>
          </a:prstGeom>
        </p:spPr>
        <p:txBody>
          <a:bodyPr/>
          <a:lstStyle>
            <a:lvl1pPr marL="0" indent="0" algn="dist">
              <a:buNone/>
              <a:defRPr sz="48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437592" y="348250"/>
            <a:ext cx="4586400" cy="496824"/>
          </a:xfrm>
          <a:prstGeom prst="rect">
            <a:avLst/>
          </a:prstGeom>
        </p:spPr>
        <p:txBody>
          <a:bodyPr/>
          <a:lstStyle>
            <a:lvl1pPr marL="0" indent="0" algn="l">
              <a:buNone/>
              <a:defRPr sz="4000" baseline="0">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cxnSp>
        <p:nvCxnSpPr>
          <p:cNvPr id="64" name="直接连接符 63"/>
          <p:cNvCxnSpPr/>
          <p:nvPr userDrawn="1"/>
        </p:nvCxnSpPr>
        <p:spPr>
          <a:xfrm flipH="1">
            <a:off x="1102301" y="407372"/>
            <a:ext cx="307464" cy="484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52384" y="260648"/>
            <a:ext cx="2232248" cy="685049"/>
          </a:xfrm>
          <a:prstGeom prst="rect">
            <a:avLst/>
          </a:prstGeom>
        </p:spPr>
      </p:pic>
      <p:sp>
        <p:nvSpPr>
          <p:cNvPr id="2" name="灯片编号占位符 1"/>
          <p:cNvSpPr>
            <a:spLocks noGrp="1"/>
          </p:cNvSpPr>
          <p:nvPr>
            <p:ph type="sldNum" sz="quarter" idx="13"/>
          </p:nvPr>
        </p:nvSpPr>
        <p:spPr>
          <a:xfrm>
            <a:off x="9041432" y="6237312"/>
            <a:ext cx="2743200" cy="437133"/>
          </a:xfrm>
        </p:spPr>
        <p:txBody>
          <a:bodyPr/>
          <a:lstStyle>
            <a:lvl1pPr>
              <a:defRPr sz="1800"/>
            </a:lvl1pPr>
          </a:lstStyle>
          <a:p>
            <a:fld id="{B38E2B37-E96B-4849-B006-9B228B0EB70F}" type="slidenum">
              <a:rPr lang="zh-CN" altLang="en-US" smtClean="0"/>
              <a:pPr/>
              <a:t>‹#›</a:t>
            </a:fld>
            <a:endParaRPr lang="zh-CN" altLang="en-US" dirty="0"/>
          </a:p>
        </p:txBody>
      </p:sp>
    </p:spTree>
    <p:extLst>
      <p:ext uri="{BB962C8B-B14F-4D97-AF65-F5344CB8AC3E}">
        <p14:creationId xmlns:p14="http://schemas.microsoft.com/office/powerpoint/2010/main" val="2473952172"/>
      </p:ext>
    </p:extLst>
  </p:cSld>
  <p:clrMapOvr>
    <a:masterClrMapping/>
  </p:clrMapOvr>
  <p:extLst>
    <p:ext uri="{DCECCB84-F9BA-43D5-87BE-67443E8EF086}">
      <p15:sldGuideLst xmlns:p15="http://schemas.microsoft.com/office/powerpoint/2012/main">
        <p15:guide id="1" pos="3840">
          <p15:clr>
            <a:srgbClr val="FBAE40"/>
          </p15:clr>
        </p15:guide>
        <p15:guide id="2" pos="717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内容页3">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527688"/>
      </p:ext>
    </p:extLst>
  </p:cSld>
  <p:clrMapOvr>
    <a:masterClrMapping/>
  </p:clrMapOvr>
  <p:extLst>
    <p:ext uri="{DCECCB84-F9BA-43D5-87BE-67443E8EF086}">
      <p15:sldGuideLst xmlns:p15="http://schemas.microsoft.com/office/powerpoint/2012/main">
        <p15:guide id="1" pos="3840">
          <p15:clr>
            <a:srgbClr val="FBAE40"/>
          </p15:clr>
        </p15:guide>
        <p15:guide id="2" pos="717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内容页3">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763562"/>
      </p:ext>
    </p:extLst>
  </p:cSld>
  <p:clrMapOvr>
    <a:masterClrMapping/>
  </p:clrMapOvr>
  <p:extLst>
    <p:ext uri="{DCECCB84-F9BA-43D5-87BE-67443E8EF086}">
      <p15:sldGuideLst xmlns:p15="http://schemas.microsoft.com/office/powerpoint/2012/main">
        <p15:guide id="1" pos="3840">
          <p15:clr>
            <a:srgbClr val="FBAE40"/>
          </p15:clr>
        </p15:guide>
        <p15:guide id="2" pos="717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8E2B37-E96B-4849-B006-9B228B0EB70F}" type="slidenum">
              <a:rPr lang="zh-CN" altLang="en-US" smtClean="0"/>
              <a:t>‹#›</a:t>
            </a:fld>
            <a:endParaRPr lang="zh-CN" altLang="en-US"/>
          </a:p>
        </p:txBody>
      </p:sp>
    </p:spTree>
    <p:extLst>
      <p:ext uri="{BB962C8B-B14F-4D97-AF65-F5344CB8AC3E}">
        <p14:creationId xmlns:p14="http://schemas.microsoft.com/office/powerpoint/2010/main" val="36149006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tags" Target="../tags/tag58.xml"/><Relationship Id="rId3" Type="http://schemas.openxmlformats.org/officeDocument/2006/relationships/tags" Target="../tags/tag35.xml"/><Relationship Id="rId21" Type="http://schemas.openxmlformats.org/officeDocument/2006/relationships/tags" Target="../tags/tag53.xml"/><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tags" Target="../tags/tag57.xml"/><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tags" Target="../tags/tag52.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tags" Target="../tags/tag56.xml"/><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tags" Target="../tags/tag55.xml"/><Relationship Id="rId28" Type="http://schemas.openxmlformats.org/officeDocument/2006/relationships/notesSlide" Target="../notesSlides/notesSlide10.xml"/><Relationship Id="rId10" Type="http://schemas.openxmlformats.org/officeDocument/2006/relationships/tags" Target="../tags/tag42.xml"/><Relationship Id="rId19" Type="http://schemas.openxmlformats.org/officeDocument/2006/relationships/tags" Target="../tags/tag51.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tags" Target="../tags/tag54.xml"/><Relationship Id="rId27"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7.emf"/></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1.emf"/></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3.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5.emf"/></Relationships>
</file>

<file path=ppt/slides/_rels/slide3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ustomXml" Target="../ink/ink5.xml"/><Relationship Id="rId18" Type="http://schemas.openxmlformats.org/officeDocument/2006/relationships/image" Target="../media/image33.png"/><Relationship Id="rId3" Type="http://schemas.openxmlformats.org/officeDocument/2006/relationships/image" Target="../media/image24.emf"/><Relationship Id="rId7" Type="http://schemas.openxmlformats.org/officeDocument/2006/relationships/customXml" Target="../ink/ink2.xml"/><Relationship Id="rId12" Type="http://schemas.openxmlformats.org/officeDocument/2006/relationships/image" Target="../media/image30.png"/><Relationship Id="rId17" Type="http://schemas.openxmlformats.org/officeDocument/2006/relationships/customXml" Target="../ink/ink7.xml"/><Relationship Id="rId2" Type="http://schemas.openxmlformats.org/officeDocument/2006/relationships/notesSlide" Target="../notesSlides/notesSlide30.xml"/><Relationship Id="rId16" Type="http://schemas.openxmlformats.org/officeDocument/2006/relationships/image" Target="../media/image32.png"/><Relationship Id="rId20" Type="http://schemas.openxmlformats.org/officeDocument/2006/relationships/customXml" Target="../ink/ink9.xml"/><Relationship Id="rId1" Type="http://schemas.openxmlformats.org/officeDocument/2006/relationships/slideLayout" Target="../slideLayouts/slideLayout4.xml"/><Relationship Id="rId6" Type="http://schemas.openxmlformats.org/officeDocument/2006/relationships/image" Target="../media/image27.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29.png"/><Relationship Id="rId19" Type="http://schemas.openxmlformats.org/officeDocument/2006/relationships/customXml" Target="../ink/ink8.xml"/><Relationship Id="rId4" Type="http://schemas.openxmlformats.org/officeDocument/2006/relationships/image" Target="../media/image25.emf"/><Relationship Id="rId9" Type="http://schemas.openxmlformats.org/officeDocument/2006/relationships/customXml" Target="../ink/ink3.xml"/><Relationship Id="rId1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43.png"/><Relationship Id="rId3" Type="http://schemas.openxmlformats.org/officeDocument/2006/relationships/image" Target="../media/image25.emf"/><Relationship Id="rId7" Type="http://schemas.openxmlformats.org/officeDocument/2006/relationships/image" Target="../media/image40.png"/><Relationship Id="rId12" Type="http://schemas.openxmlformats.org/officeDocument/2006/relationships/customXml" Target="../ink/ink14.xml"/><Relationship Id="rId2" Type="http://schemas.openxmlformats.org/officeDocument/2006/relationships/notesSlide" Target="../notesSlides/notesSlide32.xml"/><Relationship Id="rId16" Type="http://schemas.openxmlformats.org/officeDocument/2006/relationships/image" Target="../media/image27.emf"/><Relationship Id="rId1" Type="http://schemas.openxmlformats.org/officeDocument/2006/relationships/slideLayout" Target="../slideLayouts/slideLayout4.xml"/><Relationship Id="rId6" Type="http://schemas.openxmlformats.org/officeDocument/2006/relationships/customXml" Target="../ink/ink11.xml"/><Relationship Id="rId11" Type="http://schemas.openxmlformats.org/officeDocument/2006/relationships/image" Target="../media/image42.png"/><Relationship Id="rId5" Type="http://schemas.openxmlformats.org/officeDocument/2006/relationships/image" Target="../media/image39.png"/><Relationship Id="rId15" Type="http://schemas.openxmlformats.org/officeDocument/2006/relationships/image" Target="../media/image44.png"/><Relationship Id="rId10" Type="http://schemas.openxmlformats.org/officeDocument/2006/relationships/customXml" Target="../ink/ink13.xml"/><Relationship Id="rId4" Type="http://schemas.openxmlformats.org/officeDocument/2006/relationships/customXml" Target="../ink/ink10.xml"/><Relationship Id="rId9" Type="http://schemas.openxmlformats.org/officeDocument/2006/relationships/image" Target="../media/image41.png"/><Relationship Id="rId14" Type="http://schemas.openxmlformats.org/officeDocument/2006/relationships/customXml" Target="../ink/ink15.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customXml" Target="../ink/ink18.xml"/><Relationship Id="rId13" Type="http://schemas.openxmlformats.org/officeDocument/2006/relationships/image" Target="../media/image51.png"/><Relationship Id="rId3" Type="http://schemas.openxmlformats.org/officeDocument/2006/relationships/image" Target="../media/image27.emf"/><Relationship Id="rId7" Type="http://schemas.openxmlformats.org/officeDocument/2006/relationships/image" Target="../media/image48.png"/><Relationship Id="rId12" Type="http://schemas.openxmlformats.org/officeDocument/2006/relationships/customXml" Target="../ink/ink20.xm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customXml" Target="../ink/ink17.xml"/><Relationship Id="rId11" Type="http://schemas.openxmlformats.org/officeDocument/2006/relationships/image" Target="../media/image50.png"/><Relationship Id="rId5" Type="http://schemas.openxmlformats.org/officeDocument/2006/relationships/image" Target="../media/image47.png"/><Relationship Id="rId10" Type="http://schemas.openxmlformats.org/officeDocument/2006/relationships/customXml" Target="../ink/ink19.xml"/><Relationship Id="rId4" Type="http://schemas.openxmlformats.org/officeDocument/2006/relationships/customXml" Target="../ink/ink16.xml"/><Relationship Id="rId9" Type="http://schemas.openxmlformats.org/officeDocument/2006/relationships/image" Target="../media/image49.png"/><Relationship Id="rId14" Type="http://schemas.openxmlformats.org/officeDocument/2006/relationships/image" Target="../media/image29.emf"/></Relationships>
</file>

<file path=ppt/slides/_rels/slide36.xml.rels><?xml version="1.0" encoding="UTF-8" standalone="yes"?>
<Relationships xmlns="http://schemas.openxmlformats.org/package/2006/relationships"><Relationship Id="rId18" Type="http://schemas.openxmlformats.org/officeDocument/2006/relationships/customXml" Target="../ink/ink22.xml"/><Relationship Id="rId3" Type="http://schemas.openxmlformats.org/officeDocument/2006/relationships/image" Target="../media/image24.emf"/><Relationship Id="rId17" Type="http://schemas.openxmlformats.org/officeDocument/2006/relationships/image" Target="../media/image33.png"/><Relationship Id="rId2" Type="http://schemas.openxmlformats.org/officeDocument/2006/relationships/notesSlide" Target="../notesSlides/notesSlide35.xml"/><Relationship Id="rId20" Type="http://schemas.openxmlformats.org/officeDocument/2006/relationships/image" Target="../media/image30.emf"/><Relationship Id="rId1" Type="http://schemas.openxmlformats.org/officeDocument/2006/relationships/slideLayout" Target="../slideLayouts/slideLayout4.xml"/><Relationship Id="rId19" Type="http://schemas.openxmlformats.org/officeDocument/2006/relationships/customXml" Target="../ink/ink23.xml"/><Relationship Id="rId4" Type="http://schemas.openxmlformats.org/officeDocument/2006/relationships/customXml" Target="../ink/ink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tags" Target="../tags/tag66.xml"/><Relationship Id="rId3" Type="http://schemas.openxmlformats.org/officeDocument/2006/relationships/tags" Target="../tags/tag61.xml"/><Relationship Id="rId7" Type="http://schemas.openxmlformats.org/officeDocument/2006/relationships/tags" Target="../tags/tag65.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10" Type="http://schemas.openxmlformats.org/officeDocument/2006/relationships/notesSlide" Target="../notesSlides/notesSlide37.xml"/><Relationship Id="rId4" Type="http://schemas.openxmlformats.org/officeDocument/2006/relationships/tags" Target="../tags/tag62.xml"/><Relationship Id="rId9"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3.xml"/><Relationship Id="rId7" Type="http://schemas.openxmlformats.org/officeDocument/2006/relationships/slideLayout" Target="../slideLayouts/slideLayout4.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40.xml.rels><?xml version="1.0" encoding="UTF-8" standalone="yes"?>
<Relationships xmlns="http://schemas.openxmlformats.org/package/2006/relationships"><Relationship Id="rId8" Type="http://schemas.openxmlformats.org/officeDocument/2006/relationships/tags" Target="../tags/tag74.xml"/><Relationship Id="rId3" Type="http://schemas.openxmlformats.org/officeDocument/2006/relationships/tags" Target="../tags/tag69.xml"/><Relationship Id="rId7" Type="http://schemas.openxmlformats.org/officeDocument/2006/relationships/tags" Target="../tags/tag73.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notesSlide" Target="../notesSlides/notesSlide39.xml"/><Relationship Id="rId5" Type="http://schemas.openxmlformats.org/officeDocument/2006/relationships/tags" Target="../tags/tag71.xml"/><Relationship Id="rId10" Type="http://schemas.openxmlformats.org/officeDocument/2006/relationships/slideLayout" Target="../slideLayouts/slideLayout4.xml"/><Relationship Id="rId4" Type="http://schemas.openxmlformats.org/officeDocument/2006/relationships/tags" Target="../tags/tag70.xml"/><Relationship Id="rId9" Type="http://schemas.openxmlformats.org/officeDocument/2006/relationships/tags" Target="../tags/tag75.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78.xml"/><Relationship Id="rId7" Type="http://schemas.openxmlformats.org/officeDocument/2006/relationships/tags" Target="../tags/tag8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9"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tags" Target="../tags/tag14.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notesSlide" Target="../notesSlides/notesSlide6.xml"/><Relationship Id="rId5" Type="http://schemas.openxmlformats.org/officeDocument/2006/relationships/tags" Target="../tags/tag11.xml"/><Relationship Id="rId10" Type="http://schemas.openxmlformats.org/officeDocument/2006/relationships/slideLayout" Target="../slideLayouts/slideLayout4.xml"/><Relationship Id="rId4" Type="http://schemas.openxmlformats.org/officeDocument/2006/relationships/tags" Target="../tags/tag10.xml"/><Relationship Id="rId9" Type="http://schemas.openxmlformats.org/officeDocument/2006/relationships/tags" Target="../tags/tag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slideLayout" Target="../slideLayouts/slideLayout4.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 Type="http://schemas.openxmlformats.org/officeDocument/2006/relationships/tags" Target="../tags/tag17.xml"/><Relationship Id="rId16" Type="http://schemas.openxmlformats.org/officeDocument/2006/relationships/tags" Target="../tags/tag31.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19" Type="http://schemas.openxmlformats.org/officeDocument/2006/relationships/notesSlide" Target="../notesSlides/notesSlide9.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94174" y="2537266"/>
            <a:ext cx="8799527" cy="808633"/>
          </a:xfrm>
        </p:spPr>
        <p:txBody>
          <a:bodyPr/>
          <a:lstStyle/>
          <a:p>
            <a:pPr algn="ctr">
              <a:lnSpc>
                <a:spcPct val="100000"/>
              </a:lnSpc>
            </a:pPr>
            <a:r>
              <a:rPr lang="en-US" altLang="zh-CN" sz="4000" dirty="0"/>
              <a:t>Quasars Selection Behind the Galactic Plane within</a:t>
            </a:r>
            <a:r>
              <a:rPr lang="zh-CN" altLang="en-US" sz="4000" dirty="0"/>
              <a:t> </a:t>
            </a:r>
            <a:r>
              <a:rPr lang="en-US" altLang="zh-CN" sz="4000" dirty="0"/>
              <a:t>|b|&lt;5 deg</a:t>
            </a:r>
            <a:endParaRPr lang="zh-CN" altLang="en-US" sz="4000" dirty="0"/>
          </a:p>
        </p:txBody>
      </p:sp>
      <p:sp>
        <p:nvSpPr>
          <p:cNvPr id="3" name="文本占位符 2"/>
          <p:cNvSpPr>
            <a:spLocks noGrp="1"/>
          </p:cNvSpPr>
          <p:nvPr>
            <p:ph type="body" sz="quarter" idx="11"/>
          </p:nvPr>
        </p:nvSpPr>
        <p:spPr>
          <a:xfrm>
            <a:off x="826485" y="4725147"/>
            <a:ext cx="3379105" cy="503237"/>
          </a:xfrm>
        </p:spPr>
        <p:txBody>
          <a:bodyPr/>
          <a:lstStyle/>
          <a:p>
            <a:pPr marL="0" indent="0">
              <a:buNone/>
            </a:pPr>
            <a:r>
              <a:rPr lang="zh-CN" altLang="en-US" dirty="0"/>
              <a:t>学院：物理学院</a:t>
            </a:r>
          </a:p>
          <a:p>
            <a:pPr marL="0" indent="0">
              <a:buNone/>
            </a:pPr>
            <a:endParaRPr lang="zh-CN" altLang="en-US" dirty="0"/>
          </a:p>
        </p:txBody>
      </p:sp>
      <p:sp>
        <p:nvSpPr>
          <p:cNvPr id="4" name="文本占位符 3"/>
          <p:cNvSpPr>
            <a:spLocks noGrp="1"/>
          </p:cNvSpPr>
          <p:nvPr>
            <p:ph type="body" sz="quarter" idx="12"/>
          </p:nvPr>
        </p:nvSpPr>
        <p:spPr>
          <a:xfrm>
            <a:off x="4401176" y="4725146"/>
            <a:ext cx="3389647" cy="503237"/>
          </a:xfrm>
        </p:spPr>
        <p:txBody>
          <a:bodyPr/>
          <a:lstStyle/>
          <a:p>
            <a:pPr marL="0" indent="0">
              <a:buNone/>
            </a:pPr>
            <a:r>
              <a:rPr lang="zh-CN" altLang="en-US" dirty="0"/>
              <a:t>专业：天文学</a:t>
            </a:r>
          </a:p>
        </p:txBody>
      </p:sp>
      <p:sp>
        <p:nvSpPr>
          <p:cNvPr id="5" name="文本占位符 4"/>
          <p:cNvSpPr>
            <a:spLocks noGrp="1"/>
          </p:cNvSpPr>
          <p:nvPr>
            <p:ph type="body" sz="quarter" idx="13"/>
          </p:nvPr>
        </p:nvSpPr>
        <p:spPr>
          <a:xfrm>
            <a:off x="6717772" y="5950099"/>
            <a:ext cx="3050636" cy="503237"/>
          </a:xfrm>
        </p:spPr>
        <p:txBody>
          <a:bodyPr/>
          <a:lstStyle/>
          <a:p>
            <a:pPr marL="0" indent="0">
              <a:buNone/>
            </a:pPr>
            <a:r>
              <a:rPr lang="zh-CN" altLang="en-US" dirty="0"/>
              <a:t>答辩人：刘行健</a:t>
            </a:r>
          </a:p>
        </p:txBody>
      </p:sp>
      <p:sp>
        <p:nvSpPr>
          <p:cNvPr id="6" name="文本占位符 5"/>
          <p:cNvSpPr>
            <a:spLocks noGrp="1"/>
          </p:cNvSpPr>
          <p:nvPr>
            <p:ph type="body" sz="quarter" idx="14"/>
          </p:nvPr>
        </p:nvSpPr>
        <p:spPr/>
        <p:txBody>
          <a:bodyPr/>
          <a:lstStyle/>
          <a:p>
            <a:r>
              <a:rPr lang="zh-CN" altLang="en-US" dirty="0"/>
              <a:t>指导老师：吴学兵</a:t>
            </a:r>
          </a:p>
        </p:txBody>
      </p:sp>
      <p:grpSp>
        <p:nvGrpSpPr>
          <p:cNvPr id="7" name="组合 6"/>
          <p:cNvGrpSpPr/>
          <p:nvPr/>
        </p:nvGrpSpPr>
        <p:grpSpPr>
          <a:xfrm>
            <a:off x="551384" y="476673"/>
            <a:ext cx="2808312" cy="794176"/>
            <a:chOff x="479376" y="479847"/>
            <a:chExt cx="4271963" cy="1208088"/>
          </a:xfrm>
        </p:grpSpPr>
        <p:sp>
          <p:nvSpPr>
            <p:cNvPr id="8" name="Freeform 5"/>
            <p:cNvSpPr>
              <a:spLocks/>
            </p:cNvSpPr>
            <p:nvPr userDrawn="1"/>
          </p:nvSpPr>
          <p:spPr bwMode="auto">
            <a:xfrm>
              <a:off x="833389" y="1516485"/>
              <a:ext cx="63500" cy="84138"/>
            </a:xfrm>
            <a:custGeom>
              <a:avLst/>
              <a:gdLst>
                <a:gd name="T0" fmla="*/ 11 w 17"/>
                <a:gd name="T1" fmla="*/ 22 h 22"/>
                <a:gd name="T2" fmla="*/ 11 w 17"/>
                <a:gd name="T3" fmla="*/ 22 h 22"/>
                <a:gd name="T4" fmla="*/ 6 w 17"/>
                <a:gd name="T5" fmla="*/ 20 h 22"/>
                <a:gd name="T6" fmla="*/ 0 w 17"/>
                <a:gd name="T7" fmla="*/ 17 h 22"/>
                <a:gd name="T8" fmla="*/ 0 w 17"/>
                <a:gd name="T9" fmla="*/ 17 h 22"/>
                <a:gd name="T10" fmla="*/ 0 w 17"/>
                <a:gd name="T11" fmla="*/ 16 h 22"/>
                <a:gd name="T12" fmla="*/ 0 w 17"/>
                <a:gd name="T13" fmla="*/ 16 h 22"/>
                <a:gd name="T14" fmla="*/ 2 w 17"/>
                <a:gd name="T15" fmla="*/ 17 h 22"/>
                <a:gd name="T16" fmla="*/ 3 w 17"/>
                <a:gd name="T17" fmla="*/ 17 h 22"/>
                <a:gd name="T18" fmla="*/ 4 w 17"/>
                <a:gd name="T19" fmla="*/ 17 h 22"/>
                <a:gd name="T20" fmla="*/ 7 w 17"/>
                <a:gd name="T21" fmla="*/ 12 h 22"/>
                <a:gd name="T22" fmla="*/ 8 w 17"/>
                <a:gd name="T23" fmla="*/ 8 h 22"/>
                <a:gd name="T24" fmla="*/ 10 w 17"/>
                <a:gd name="T25" fmla="*/ 4 h 22"/>
                <a:gd name="T26" fmla="*/ 11 w 17"/>
                <a:gd name="T27" fmla="*/ 3 h 22"/>
                <a:gd name="T28" fmla="*/ 11 w 17"/>
                <a:gd name="T29" fmla="*/ 2 h 22"/>
                <a:gd name="T30" fmla="*/ 10 w 17"/>
                <a:gd name="T31" fmla="*/ 2 h 22"/>
                <a:gd name="T32" fmla="*/ 6 w 17"/>
                <a:gd name="T33" fmla="*/ 2 h 22"/>
                <a:gd name="T34" fmla="*/ 6 w 17"/>
                <a:gd name="T35" fmla="*/ 2 h 22"/>
                <a:gd name="T36" fmla="*/ 6 w 17"/>
                <a:gd name="T37" fmla="*/ 0 h 22"/>
                <a:gd name="T38" fmla="*/ 6 w 17"/>
                <a:gd name="T39" fmla="*/ 0 h 22"/>
                <a:gd name="T40" fmla="*/ 16 w 17"/>
                <a:gd name="T41" fmla="*/ 1 h 22"/>
                <a:gd name="T42" fmla="*/ 17 w 17"/>
                <a:gd name="T43" fmla="*/ 1 h 22"/>
                <a:gd name="T44" fmla="*/ 15 w 17"/>
                <a:gd name="T45" fmla="*/ 4 h 22"/>
                <a:gd name="T46" fmla="*/ 14 w 17"/>
                <a:gd name="T47" fmla="*/ 7 h 22"/>
                <a:gd name="T48" fmla="*/ 11 w 17"/>
                <a:gd name="T49" fmla="*/ 13 h 22"/>
                <a:gd name="T50" fmla="*/ 8 w 17"/>
                <a:gd name="T51" fmla="*/ 19 h 22"/>
                <a:gd name="T52" fmla="*/ 9 w 17"/>
                <a:gd name="T53" fmla="*/ 20 h 22"/>
                <a:gd name="T54" fmla="*/ 11 w 17"/>
                <a:gd name="T55" fmla="*/ 21 h 22"/>
                <a:gd name="T56" fmla="*/ 11 w 17"/>
                <a:gd name="T57" fmla="*/ 21 h 22"/>
                <a:gd name="T58" fmla="*/ 11 w 1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22">
                  <a:moveTo>
                    <a:pt x="11" y="22"/>
                  </a:moveTo>
                  <a:cubicBezTo>
                    <a:pt x="11" y="22"/>
                    <a:pt x="11" y="22"/>
                    <a:pt x="11" y="22"/>
                  </a:cubicBezTo>
                  <a:cubicBezTo>
                    <a:pt x="9" y="22"/>
                    <a:pt x="8" y="21"/>
                    <a:pt x="6" y="20"/>
                  </a:cubicBezTo>
                  <a:cubicBezTo>
                    <a:pt x="4" y="19"/>
                    <a:pt x="2" y="18"/>
                    <a:pt x="0" y="17"/>
                  </a:cubicBezTo>
                  <a:cubicBezTo>
                    <a:pt x="0" y="17"/>
                    <a:pt x="0" y="17"/>
                    <a:pt x="0" y="17"/>
                  </a:cubicBezTo>
                  <a:cubicBezTo>
                    <a:pt x="0" y="16"/>
                    <a:pt x="0" y="16"/>
                    <a:pt x="0" y="16"/>
                  </a:cubicBezTo>
                  <a:cubicBezTo>
                    <a:pt x="0" y="16"/>
                    <a:pt x="0" y="16"/>
                    <a:pt x="0" y="16"/>
                  </a:cubicBezTo>
                  <a:cubicBezTo>
                    <a:pt x="1" y="16"/>
                    <a:pt x="1" y="17"/>
                    <a:pt x="2" y="17"/>
                  </a:cubicBezTo>
                  <a:cubicBezTo>
                    <a:pt x="3" y="17"/>
                    <a:pt x="3" y="17"/>
                    <a:pt x="3" y="17"/>
                  </a:cubicBezTo>
                  <a:cubicBezTo>
                    <a:pt x="4" y="17"/>
                    <a:pt x="4" y="17"/>
                    <a:pt x="4" y="17"/>
                  </a:cubicBezTo>
                  <a:cubicBezTo>
                    <a:pt x="5" y="17"/>
                    <a:pt x="5" y="15"/>
                    <a:pt x="7" y="12"/>
                  </a:cubicBezTo>
                  <a:cubicBezTo>
                    <a:pt x="8" y="8"/>
                    <a:pt x="8" y="8"/>
                    <a:pt x="8" y="8"/>
                  </a:cubicBezTo>
                  <a:cubicBezTo>
                    <a:pt x="9" y="7"/>
                    <a:pt x="10" y="6"/>
                    <a:pt x="10" y="4"/>
                  </a:cubicBezTo>
                  <a:cubicBezTo>
                    <a:pt x="11" y="3"/>
                    <a:pt x="11" y="3"/>
                    <a:pt x="11" y="3"/>
                  </a:cubicBezTo>
                  <a:cubicBezTo>
                    <a:pt x="11" y="2"/>
                    <a:pt x="11" y="2"/>
                    <a:pt x="11" y="2"/>
                  </a:cubicBezTo>
                  <a:cubicBezTo>
                    <a:pt x="11" y="2"/>
                    <a:pt x="10" y="2"/>
                    <a:pt x="10" y="2"/>
                  </a:cubicBezTo>
                  <a:cubicBezTo>
                    <a:pt x="8" y="2"/>
                    <a:pt x="7" y="2"/>
                    <a:pt x="6" y="2"/>
                  </a:cubicBezTo>
                  <a:cubicBezTo>
                    <a:pt x="6" y="2"/>
                    <a:pt x="6" y="2"/>
                    <a:pt x="6" y="2"/>
                  </a:cubicBezTo>
                  <a:cubicBezTo>
                    <a:pt x="6" y="1"/>
                    <a:pt x="6" y="1"/>
                    <a:pt x="6" y="0"/>
                  </a:cubicBezTo>
                  <a:cubicBezTo>
                    <a:pt x="6" y="0"/>
                    <a:pt x="6" y="0"/>
                    <a:pt x="6" y="0"/>
                  </a:cubicBezTo>
                  <a:cubicBezTo>
                    <a:pt x="9" y="0"/>
                    <a:pt x="13" y="1"/>
                    <a:pt x="16" y="1"/>
                  </a:cubicBezTo>
                  <a:cubicBezTo>
                    <a:pt x="17" y="1"/>
                    <a:pt x="17" y="1"/>
                    <a:pt x="17" y="1"/>
                  </a:cubicBezTo>
                  <a:cubicBezTo>
                    <a:pt x="16" y="2"/>
                    <a:pt x="16" y="2"/>
                    <a:pt x="15" y="4"/>
                  </a:cubicBezTo>
                  <a:cubicBezTo>
                    <a:pt x="15" y="4"/>
                    <a:pt x="14" y="5"/>
                    <a:pt x="14" y="7"/>
                  </a:cubicBezTo>
                  <a:cubicBezTo>
                    <a:pt x="11" y="13"/>
                    <a:pt x="11" y="13"/>
                    <a:pt x="11" y="13"/>
                  </a:cubicBezTo>
                  <a:cubicBezTo>
                    <a:pt x="9" y="17"/>
                    <a:pt x="8" y="19"/>
                    <a:pt x="8" y="19"/>
                  </a:cubicBezTo>
                  <a:cubicBezTo>
                    <a:pt x="8" y="19"/>
                    <a:pt x="8" y="20"/>
                    <a:pt x="9" y="20"/>
                  </a:cubicBezTo>
                  <a:cubicBezTo>
                    <a:pt x="9" y="20"/>
                    <a:pt x="10" y="20"/>
                    <a:pt x="11" y="21"/>
                  </a:cubicBezTo>
                  <a:cubicBezTo>
                    <a:pt x="11" y="21"/>
                    <a:pt x="11" y="21"/>
                    <a:pt x="11" y="21"/>
                  </a:cubicBezTo>
                  <a:lnTo>
                    <a:pt x="11"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p:cNvSpPr>
              <a:spLocks noEditPoints="1"/>
            </p:cNvSpPr>
            <p:nvPr userDrawn="1"/>
          </p:nvSpPr>
          <p:spPr bwMode="auto">
            <a:xfrm>
              <a:off x="976264" y="1554585"/>
              <a:ext cx="63500" cy="84138"/>
            </a:xfrm>
            <a:custGeom>
              <a:avLst/>
              <a:gdLst>
                <a:gd name="T0" fmla="*/ 16 w 17"/>
                <a:gd name="T1" fmla="*/ 16 h 22"/>
                <a:gd name="T2" fmla="*/ 15 w 17"/>
                <a:gd name="T3" fmla="*/ 19 h 22"/>
                <a:gd name="T4" fmla="*/ 10 w 17"/>
                <a:gd name="T5" fmla="*/ 22 h 22"/>
                <a:gd name="T6" fmla="*/ 7 w 17"/>
                <a:gd name="T7" fmla="*/ 22 h 22"/>
                <a:gd name="T8" fmla="*/ 1 w 17"/>
                <a:gd name="T9" fmla="*/ 18 h 22"/>
                <a:gd name="T10" fmla="*/ 1 w 17"/>
                <a:gd name="T11" fmla="*/ 15 h 22"/>
                <a:gd name="T12" fmla="*/ 3 w 17"/>
                <a:gd name="T13" fmla="*/ 11 h 22"/>
                <a:gd name="T14" fmla="*/ 5 w 17"/>
                <a:gd name="T15" fmla="*/ 10 h 22"/>
                <a:gd name="T16" fmla="*/ 3 w 17"/>
                <a:gd name="T17" fmla="*/ 5 h 22"/>
                <a:gd name="T18" fmla="*/ 7 w 17"/>
                <a:gd name="T19" fmla="*/ 0 h 22"/>
                <a:gd name="T20" fmla="*/ 11 w 17"/>
                <a:gd name="T21" fmla="*/ 0 h 22"/>
                <a:gd name="T22" fmla="*/ 15 w 17"/>
                <a:gd name="T23" fmla="*/ 2 h 22"/>
                <a:gd name="T24" fmla="*/ 17 w 17"/>
                <a:gd name="T25" fmla="*/ 5 h 22"/>
                <a:gd name="T26" fmla="*/ 13 w 17"/>
                <a:gd name="T27" fmla="*/ 9 h 22"/>
                <a:gd name="T28" fmla="*/ 16 w 17"/>
                <a:gd name="T29" fmla="*/ 12 h 22"/>
                <a:gd name="T30" fmla="*/ 16 w 17"/>
                <a:gd name="T31" fmla="*/ 16 h 22"/>
                <a:gd name="T32" fmla="*/ 12 w 17"/>
                <a:gd name="T33" fmla="*/ 17 h 22"/>
                <a:gd name="T34" fmla="*/ 10 w 17"/>
                <a:gd name="T35" fmla="*/ 13 h 22"/>
                <a:gd name="T36" fmla="*/ 7 w 17"/>
                <a:gd name="T37" fmla="*/ 11 h 22"/>
                <a:gd name="T38" fmla="*/ 7 w 17"/>
                <a:gd name="T39" fmla="*/ 11 h 22"/>
                <a:gd name="T40" fmla="*/ 4 w 17"/>
                <a:gd name="T41" fmla="*/ 15 h 22"/>
                <a:gd name="T42" fmla="*/ 4 w 17"/>
                <a:gd name="T43" fmla="*/ 18 h 22"/>
                <a:gd name="T44" fmla="*/ 8 w 17"/>
                <a:gd name="T45" fmla="*/ 20 h 22"/>
                <a:gd name="T46" fmla="*/ 11 w 17"/>
                <a:gd name="T47" fmla="*/ 20 h 22"/>
                <a:gd name="T48" fmla="*/ 12 w 17"/>
                <a:gd name="T49" fmla="*/ 17 h 22"/>
                <a:gd name="T50" fmla="*/ 14 w 17"/>
                <a:gd name="T51" fmla="*/ 5 h 22"/>
                <a:gd name="T52" fmla="*/ 13 w 17"/>
                <a:gd name="T53" fmla="*/ 3 h 22"/>
                <a:gd name="T54" fmla="*/ 10 w 17"/>
                <a:gd name="T55" fmla="*/ 1 h 22"/>
                <a:gd name="T56" fmla="*/ 8 w 17"/>
                <a:gd name="T57" fmla="*/ 2 h 22"/>
                <a:gd name="T58" fmla="*/ 6 w 17"/>
                <a:gd name="T59" fmla="*/ 4 h 22"/>
                <a:gd name="T60" fmla="*/ 7 w 17"/>
                <a:gd name="T61" fmla="*/ 6 h 22"/>
                <a:gd name="T62" fmla="*/ 9 w 17"/>
                <a:gd name="T63" fmla="*/ 7 h 22"/>
                <a:gd name="T64" fmla="*/ 10 w 17"/>
                <a:gd name="T65" fmla="*/ 8 h 22"/>
                <a:gd name="T66" fmla="*/ 11 w 17"/>
                <a:gd name="T67" fmla="*/ 9 h 22"/>
                <a:gd name="T68" fmla="*/ 14 w 17"/>
                <a:gd name="T6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2">
                  <a:moveTo>
                    <a:pt x="16" y="16"/>
                  </a:moveTo>
                  <a:cubicBezTo>
                    <a:pt x="16" y="17"/>
                    <a:pt x="16" y="18"/>
                    <a:pt x="15" y="19"/>
                  </a:cubicBezTo>
                  <a:cubicBezTo>
                    <a:pt x="14" y="20"/>
                    <a:pt x="12" y="22"/>
                    <a:pt x="10" y="22"/>
                  </a:cubicBezTo>
                  <a:cubicBezTo>
                    <a:pt x="9" y="22"/>
                    <a:pt x="8" y="22"/>
                    <a:pt x="7" y="22"/>
                  </a:cubicBezTo>
                  <a:cubicBezTo>
                    <a:pt x="4" y="22"/>
                    <a:pt x="2" y="20"/>
                    <a:pt x="1" y="18"/>
                  </a:cubicBezTo>
                  <a:cubicBezTo>
                    <a:pt x="1" y="18"/>
                    <a:pt x="0" y="16"/>
                    <a:pt x="1" y="15"/>
                  </a:cubicBezTo>
                  <a:cubicBezTo>
                    <a:pt x="1" y="14"/>
                    <a:pt x="2" y="12"/>
                    <a:pt x="3" y="11"/>
                  </a:cubicBezTo>
                  <a:cubicBezTo>
                    <a:pt x="3" y="11"/>
                    <a:pt x="4" y="11"/>
                    <a:pt x="5" y="10"/>
                  </a:cubicBezTo>
                  <a:cubicBezTo>
                    <a:pt x="3" y="9"/>
                    <a:pt x="2" y="7"/>
                    <a:pt x="3" y="5"/>
                  </a:cubicBezTo>
                  <a:cubicBezTo>
                    <a:pt x="3" y="2"/>
                    <a:pt x="4" y="1"/>
                    <a:pt x="7" y="0"/>
                  </a:cubicBezTo>
                  <a:cubicBezTo>
                    <a:pt x="8" y="0"/>
                    <a:pt x="9" y="0"/>
                    <a:pt x="11" y="0"/>
                  </a:cubicBezTo>
                  <a:cubicBezTo>
                    <a:pt x="13" y="0"/>
                    <a:pt x="14" y="1"/>
                    <a:pt x="15" y="2"/>
                  </a:cubicBezTo>
                  <a:cubicBezTo>
                    <a:pt x="16" y="3"/>
                    <a:pt x="17" y="4"/>
                    <a:pt x="17" y="5"/>
                  </a:cubicBezTo>
                  <a:cubicBezTo>
                    <a:pt x="16" y="7"/>
                    <a:pt x="15" y="9"/>
                    <a:pt x="13" y="9"/>
                  </a:cubicBezTo>
                  <a:cubicBezTo>
                    <a:pt x="14" y="10"/>
                    <a:pt x="15" y="11"/>
                    <a:pt x="16" y="12"/>
                  </a:cubicBezTo>
                  <a:cubicBezTo>
                    <a:pt x="16" y="13"/>
                    <a:pt x="16" y="14"/>
                    <a:pt x="16" y="16"/>
                  </a:cubicBezTo>
                  <a:close/>
                  <a:moveTo>
                    <a:pt x="12" y="17"/>
                  </a:moveTo>
                  <a:cubicBezTo>
                    <a:pt x="12" y="15"/>
                    <a:pt x="12" y="14"/>
                    <a:pt x="10" y="13"/>
                  </a:cubicBezTo>
                  <a:cubicBezTo>
                    <a:pt x="9" y="13"/>
                    <a:pt x="8" y="12"/>
                    <a:pt x="7" y="11"/>
                  </a:cubicBezTo>
                  <a:cubicBezTo>
                    <a:pt x="7" y="11"/>
                    <a:pt x="7" y="11"/>
                    <a:pt x="7" y="11"/>
                  </a:cubicBezTo>
                  <a:cubicBezTo>
                    <a:pt x="5" y="12"/>
                    <a:pt x="4" y="13"/>
                    <a:pt x="4" y="15"/>
                  </a:cubicBezTo>
                  <a:cubicBezTo>
                    <a:pt x="4" y="16"/>
                    <a:pt x="4" y="17"/>
                    <a:pt x="4" y="18"/>
                  </a:cubicBezTo>
                  <a:cubicBezTo>
                    <a:pt x="5" y="19"/>
                    <a:pt x="6" y="20"/>
                    <a:pt x="8" y="20"/>
                  </a:cubicBezTo>
                  <a:cubicBezTo>
                    <a:pt x="9" y="20"/>
                    <a:pt x="10" y="20"/>
                    <a:pt x="11" y="20"/>
                  </a:cubicBezTo>
                  <a:cubicBezTo>
                    <a:pt x="12" y="19"/>
                    <a:pt x="12" y="18"/>
                    <a:pt x="12" y="17"/>
                  </a:cubicBezTo>
                  <a:close/>
                  <a:moveTo>
                    <a:pt x="14" y="5"/>
                  </a:moveTo>
                  <a:cubicBezTo>
                    <a:pt x="14" y="4"/>
                    <a:pt x="13" y="3"/>
                    <a:pt x="13" y="3"/>
                  </a:cubicBezTo>
                  <a:cubicBezTo>
                    <a:pt x="12" y="2"/>
                    <a:pt x="11" y="2"/>
                    <a:pt x="10" y="1"/>
                  </a:cubicBezTo>
                  <a:cubicBezTo>
                    <a:pt x="9" y="1"/>
                    <a:pt x="8" y="1"/>
                    <a:pt x="8" y="2"/>
                  </a:cubicBezTo>
                  <a:cubicBezTo>
                    <a:pt x="7" y="2"/>
                    <a:pt x="7" y="3"/>
                    <a:pt x="6" y="4"/>
                  </a:cubicBezTo>
                  <a:cubicBezTo>
                    <a:pt x="6" y="5"/>
                    <a:pt x="7" y="5"/>
                    <a:pt x="7" y="6"/>
                  </a:cubicBezTo>
                  <a:cubicBezTo>
                    <a:pt x="8" y="7"/>
                    <a:pt x="8" y="7"/>
                    <a:pt x="9" y="7"/>
                  </a:cubicBezTo>
                  <a:cubicBezTo>
                    <a:pt x="9" y="8"/>
                    <a:pt x="10" y="8"/>
                    <a:pt x="10" y="8"/>
                  </a:cubicBezTo>
                  <a:cubicBezTo>
                    <a:pt x="11" y="9"/>
                    <a:pt x="11" y="9"/>
                    <a:pt x="11" y="9"/>
                  </a:cubicBezTo>
                  <a:cubicBezTo>
                    <a:pt x="12" y="8"/>
                    <a:pt x="13" y="7"/>
                    <a:pt x="14"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noEditPoints="1"/>
            </p:cNvSpPr>
            <p:nvPr userDrawn="1"/>
          </p:nvSpPr>
          <p:spPr bwMode="auto">
            <a:xfrm>
              <a:off x="1114376" y="1551410"/>
              <a:ext cx="65088" cy="90488"/>
            </a:xfrm>
            <a:custGeom>
              <a:avLst/>
              <a:gdLst>
                <a:gd name="T0" fmla="*/ 16 w 17"/>
                <a:gd name="T1" fmla="*/ 9 h 24"/>
                <a:gd name="T2" fmla="*/ 16 w 17"/>
                <a:gd name="T3" fmla="*/ 16 h 24"/>
                <a:gd name="T4" fmla="*/ 12 w 17"/>
                <a:gd name="T5" fmla="*/ 21 h 24"/>
                <a:gd name="T6" fmla="*/ 5 w 17"/>
                <a:gd name="T7" fmla="*/ 24 h 24"/>
                <a:gd name="T8" fmla="*/ 4 w 17"/>
                <a:gd name="T9" fmla="*/ 23 h 24"/>
                <a:gd name="T10" fmla="*/ 4 w 17"/>
                <a:gd name="T11" fmla="*/ 22 h 24"/>
                <a:gd name="T12" fmla="*/ 6 w 17"/>
                <a:gd name="T13" fmla="*/ 22 h 24"/>
                <a:gd name="T14" fmla="*/ 10 w 17"/>
                <a:gd name="T15" fmla="*/ 20 h 24"/>
                <a:gd name="T16" fmla="*/ 11 w 17"/>
                <a:gd name="T17" fmla="*/ 17 h 24"/>
                <a:gd name="T18" fmla="*/ 12 w 17"/>
                <a:gd name="T19" fmla="*/ 12 h 24"/>
                <a:gd name="T20" fmla="*/ 9 w 17"/>
                <a:gd name="T21" fmla="*/ 14 h 24"/>
                <a:gd name="T22" fmla="*/ 7 w 17"/>
                <a:gd name="T23" fmla="*/ 15 h 24"/>
                <a:gd name="T24" fmla="*/ 3 w 17"/>
                <a:gd name="T25" fmla="*/ 14 h 24"/>
                <a:gd name="T26" fmla="*/ 1 w 17"/>
                <a:gd name="T27" fmla="*/ 10 h 24"/>
                <a:gd name="T28" fmla="*/ 3 w 17"/>
                <a:gd name="T29" fmla="*/ 2 h 24"/>
                <a:gd name="T30" fmla="*/ 7 w 17"/>
                <a:gd name="T31" fmla="*/ 1 h 24"/>
                <a:gd name="T32" fmla="*/ 15 w 17"/>
                <a:gd name="T33" fmla="*/ 4 h 24"/>
                <a:gd name="T34" fmla="*/ 16 w 17"/>
                <a:gd name="T35" fmla="*/ 9 h 24"/>
                <a:gd name="T36" fmla="*/ 12 w 17"/>
                <a:gd name="T37" fmla="*/ 8 h 24"/>
                <a:gd name="T38" fmla="*/ 10 w 17"/>
                <a:gd name="T39" fmla="*/ 3 h 24"/>
                <a:gd name="T40" fmla="*/ 7 w 17"/>
                <a:gd name="T41" fmla="*/ 2 h 24"/>
                <a:gd name="T42" fmla="*/ 5 w 17"/>
                <a:gd name="T43" fmla="*/ 5 h 24"/>
                <a:gd name="T44" fmla="*/ 5 w 17"/>
                <a:gd name="T45" fmla="*/ 7 h 24"/>
                <a:gd name="T46" fmla="*/ 6 w 17"/>
                <a:gd name="T47" fmla="*/ 11 h 24"/>
                <a:gd name="T48" fmla="*/ 9 w 17"/>
                <a:gd name="T49" fmla="*/ 12 h 24"/>
                <a:gd name="T50" fmla="*/ 12 w 17"/>
                <a:gd name="T51" fmla="*/ 10 h 24"/>
                <a:gd name="T52" fmla="*/ 12 w 17"/>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4">
                  <a:moveTo>
                    <a:pt x="16" y="9"/>
                  </a:moveTo>
                  <a:cubicBezTo>
                    <a:pt x="17" y="11"/>
                    <a:pt x="16" y="14"/>
                    <a:pt x="16" y="16"/>
                  </a:cubicBezTo>
                  <a:cubicBezTo>
                    <a:pt x="15" y="18"/>
                    <a:pt x="13" y="20"/>
                    <a:pt x="12" y="21"/>
                  </a:cubicBezTo>
                  <a:cubicBezTo>
                    <a:pt x="10" y="22"/>
                    <a:pt x="8" y="23"/>
                    <a:pt x="5" y="24"/>
                  </a:cubicBezTo>
                  <a:cubicBezTo>
                    <a:pt x="4" y="23"/>
                    <a:pt x="4" y="23"/>
                    <a:pt x="4" y="23"/>
                  </a:cubicBezTo>
                  <a:cubicBezTo>
                    <a:pt x="4" y="22"/>
                    <a:pt x="4" y="22"/>
                    <a:pt x="4" y="22"/>
                  </a:cubicBezTo>
                  <a:cubicBezTo>
                    <a:pt x="5" y="22"/>
                    <a:pt x="5" y="22"/>
                    <a:pt x="6" y="22"/>
                  </a:cubicBezTo>
                  <a:cubicBezTo>
                    <a:pt x="7" y="22"/>
                    <a:pt x="9" y="21"/>
                    <a:pt x="10" y="20"/>
                  </a:cubicBezTo>
                  <a:cubicBezTo>
                    <a:pt x="10" y="19"/>
                    <a:pt x="11" y="18"/>
                    <a:pt x="11" y="17"/>
                  </a:cubicBezTo>
                  <a:cubicBezTo>
                    <a:pt x="12" y="16"/>
                    <a:pt x="12" y="14"/>
                    <a:pt x="12" y="12"/>
                  </a:cubicBezTo>
                  <a:cubicBezTo>
                    <a:pt x="10" y="13"/>
                    <a:pt x="10" y="14"/>
                    <a:pt x="9" y="14"/>
                  </a:cubicBezTo>
                  <a:cubicBezTo>
                    <a:pt x="9" y="15"/>
                    <a:pt x="8" y="15"/>
                    <a:pt x="7" y="15"/>
                  </a:cubicBezTo>
                  <a:cubicBezTo>
                    <a:pt x="5" y="15"/>
                    <a:pt x="4" y="15"/>
                    <a:pt x="3" y="14"/>
                  </a:cubicBezTo>
                  <a:cubicBezTo>
                    <a:pt x="2" y="13"/>
                    <a:pt x="1" y="12"/>
                    <a:pt x="1" y="10"/>
                  </a:cubicBezTo>
                  <a:cubicBezTo>
                    <a:pt x="0" y="7"/>
                    <a:pt x="1" y="4"/>
                    <a:pt x="3" y="2"/>
                  </a:cubicBezTo>
                  <a:cubicBezTo>
                    <a:pt x="4" y="1"/>
                    <a:pt x="6" y="1"/>
                    <a:pt x="7" y="1"/>
                  </a:cubicBezTo>
                  <a:cubicBezTo>
                    <a:pt x="11" y="0"/>
                    <a:pt x="13" y="1"/>
                    <a:pt x="15" y="4"/>
                  </a:cubicBezTo>
                  <a:cubicBezTo>
                    <a:pt x="16" y="5"/>
                    <a:pt x="16" y="7"/>
                    <a:pt x="16" y="9"/>
                  </a:cubicBezTo>
                  <a:close/>
                  <a:moveTo>
                    <a:pt x="12" y="8"/>
                  </a:moveTo>
                  <a:cubicBezTo>
                    <a:pt x="11" y="6"/>
                    <a:pt x="11" y="4"/>
                    <a:pt x="10" y="3"/>
                  </a:cubicBezTo>
                  <a:cubicBezTo>
                    <a:pt x="9" y="3"/>
                    <a:pt x="8" y="2"/>
                    <a:pt x="7" y="2"/>
                  </a:cubicBezTo>
                  <a:cubicBezTo>
                    <a:pt x="6" y="3"/>
                    <a:pt x="5" y="3"/>
                    <a:pt x="5" y="5"/>
                  </a:cubicBezTo>
                  <a:cubicBezTo>
                    <a:pt x="5" y="5"/>
                    <a:pt x="5" y="6"/>
                    <a:pt x="5" y="7"/>
                  </a:cubicBezTo>
                  <a:cubicBezTo>
                    <a:pt x="5" y="9"/>
                    <a:pt x="6" y="10"/>
                    <a:pt x="6" y="11"/>
                  </a:cubicBezTo>
                  <a:cubicBezTo>
                    <a:pt x="7" y="12"/>
                    <a:pt x="8" y="12"/>
                    <a:pt x="9" y="12"/>
                  </a:cubicBezTo>
                  <a:cubicBezTo>
                    <a:pt x="10" y="12"/>
                    <a:pt x="11" y="11"/>
                    <a:pt x="12" y="10"/>
                  </a:cubicBezTo>
                  <a:cubicBezTo>
                    <a:pt x="12" y="9"/>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p:cNvSpPr>
              <a:spLocks noEditPoints="1"/>
            </p:cNvSpPr>
            <p:nvPr userDrawn="1"/>
          </p:nvSpPr>
          <p:spPr bwMode="auto">
            <a:xfrm>
              <a:off x="1246139" y="1513310"/>
              <a:ext cx="71438" cy="87313"/>
            </a:xfrm>
            <a:custGeom>
              <a:avLst/>
              <a:gdLst>
                <a:gd name="T0" fmla="*/ 18 w 19"/>
                <a:gd name="T1" fmla="*/ 12 h 23"/>
                <a:gd name="T2" fmla="*/ 19 w 19"/>
                <a:gd name="T3" fmla="*/ 15 h 23"/>
                <a:gd name="T4" fmla="*/ 16 w 19"/>
                <a:gd name="T5" fmla="*/ 21 h 23"/>
                <a:gd name="T6" fmla="*/ 14 w 19"/>
                <a:gd name="T7" fmla="*/ 22 h 23"/>
                <a:gd name="T8" fmla="*/ 7 w 19"/>
                <a:gd name="T9" fmla="*/ 22 h 23"/>
                <a:gd name="T10" fmla="*/ 5 w 19"/>
                <a:gd name="T11" fmla="*/ 20 h 23"/>
                <a:gd name="T12" fmla="*/ 5 w 19"/>
                <a:gd name="T13" fmla="*/ 15 h 23"/>
                <a:gd name="T14" fmla="*/ 6 w 19"/>
                <a:gd name="T15" fmla="*/ 13 h 23"/>
                <a:gd name="T16" fmla="*/ 1 w 19"/>
                <a:gd name="T17" fmla="*/ 10 h 23"/>
                <a:gd name="T18" fmla="*/ 2 w 19"/>
                <a:gd name="T19" fmla="*/ 3 h 23"/>
                <a:gd name="T20" fmla="*/ 6 w 19"/>
                <a:gd name="T21" fmla="*/ 1 h 23"/>
                <a:gd name="T22" fmla="*/ 10 w 19"/>
                <a:gd name="T23" fmla="*/ 1 h 23"/>
                <a:gd name="T24" fmla="*/ 13 w 19"/>
                <a:gd name="T25" fmla="*/ 3 h 23"/>
                <a:gd name="T26" fmla="*/ 12 w 19"/>
                <a:gd name="T27" fmla="*/ 9 h 23"/>
                <a:gd name="T28" fmla="*/ 16 w 19"/>
                <a:gd name="T29" fmla="*/ 9 h 23"/>
                <a:gd name="T30" fmla="*/ 18 w 19"/>
                <a:gd name="T31" fmla="*/ 12 h 23"/>
                <a:gd name="T32" fmla="*/ 11 w 19"/>
                <a:gd name="T33" fmla="*/ 5 h 23"/>
                <a:gd name="T34" fmla="*/ 9 w 19"/>
                <a:gd name="T35" fmla="*/ 3 h 23"/>
                <a:gd name="T36" fmla="*/ 6 w 19"/>
                <a:gd name="T37" fmla="*/ 3 h 23"/>
                <a:gd name="T38" fmla="*/ 4 w 19"/>
                <a:gd name="T39" fmla="*/ 5 h 23"/>
                <a:gd name="T40" fmla="*/ 4 w 19"/>
                <a:gd name="T41" fmla="*/ 7 h 23"/>
                <a:gd name="T42" fmla="*/ 6 w 19"/>
                <a:gd name="T43" fmla="*/ 9 h 23"/>
                <a:gd name="T44" fmla="*/ 8 w 19"/>
                <a:gd name="T45" fmla="*/ 9 h 23"/>
                <a:gd name="T46" fmla="*/ 9 w 19"/>
                <a:gd name="T47" fmla="*/ 9 h 23"/>
                <a:gd name="T48" fmla="*/ 10 w 19"/>
                <a:gd name="T49" fmla="*/ 9 h 23"/>
                <a:gd name="T50" fmla="*/ 11 w 19"/>
                <a:gd name="T51" fmla="*/ 5 h 23"/>
                <a:gd name="T52" fmla="*/ 16 w 19"/>
                <a:gd name="T53" fmla="*/ 15 h 23"/>
                <a:gd name="T54" fmla="*/ 12 w 19"/>
                <a:gd name="T55" fmla="*/ 13 h 23"/>
                <a:gd name="T56" fmla="*/ 9 w 19"/>
                <a:gd name="T57" fmla="*/ 13 h 23"/>
                <a:gd name="T58" fmla="*/ 8 w 19"/>
                <a:gd name="T59" fmla="*/ 13 h 23"/>
                <a:gd name="T60" fmla="*/ 8 w 19"/>
                <a:gd name="T61" fmla="*/ 18 h 23"/>
                <a:gd name="T62" fmla="*/ 9 w 19"/>
                <a:gd name="T63" fmla="*/ 20 h 23"/>
                <a:gd name="T64" fmla="*/ 13 w 19"/>
                <a:gd name="T65" fmla="*/ 20 h 23"/>
                <a:gd name="T66" fmla="*/ 16 w 19"/>
                <a:gd name="T67" fmla="*/ 18 h 23"/>
                <a:gd name="T68" fmla="*/ 16 w 19"/>
                <a:gd name="T6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23">
                  <a:moveTo>
                    <a:pt x="18" y="12"/>
                  </a:moveTo>
                  <a:cubicBezTo>
                    <a:pt x="19" y="13"/>
                    <a:pt x="19" y="14"/>
                    <a:pt x="19" y="15"/>
                  </a:cubicBezTo>
                  <a:cubicBezTo>
                    <a:pt x="19" y="17"/>
                    <a:pt x="18" y="19"/>
                    <a:pt x="16" y="21"/>
                  </a:cubicBezTo>
                  <a:cubicBezTo>
                    <a:pt x="16" y="21"/>
                    <a:pt x="15" y="22"/>
                    <a:pt x="14" y="22"/>
                  </a:cubicBezTo>
                  <a:cubicBezTo>
                    <a:pt x="11" y="23"/>
                    <a:pt x="9" y="23"/>
                    <a:pt x="7" y="22"/>
                  </a:cubicBezTo>
                  <a:cubicBezTo>
                    <a:pt x="6" y="22"/>
                    <a:pt x="5" y="21"/>
                    <a:pt x="5" y="20"/>
                  </a:cubicBezTo>
                  <a:cubicBezTo>
                    <a:pt x="4" y="18"/>
                    <a:pt x="4" y="17"/>
                    <a:pt x="5" y="15"/>
                  </a:cubicBezTo>
                  <a:cubicBezTo>
                    <a:pt x="5" y="15"/>
                    <a:pt x="6" y="14"/>
                    <a:pt x="6" y="13"/>
                  </a:cubicBezTo>
                  <a:cubicBezTo>
                    <a:pt x="4" y="13"/>
                    <a:pt x="2" y="12"/>
                    <a:pt x="1" y="10"/>
                  </a:cubicBezTo>
                  <a:cubicBezTo>
                    <a:pt x="0" y="8"/>
                    <a:pt x="1" y="6"/>
                    <a:pt x="2" y="3"/>
                  </a:cubicBezTo>
                  <a:cubicBezTo>
                    <a:pt x="3" y="3"/>
                    <a:pt x="4" y="2"/>
                    <a:pt x="6" y="1"/>
                  </a:cubicBezTo>
                  <a:cubicBezTo>
                    <a:pt x="7" y="0"/>
                    <a:pt x="9" y="0"/>
                    <a:pt x="10" y="1"/>
                  </a:cubicBezTo>
                  <a:cubicBezTo>
                    <a:pt x="12" y="1"/>
                    <a:pt x="13" y="2"/>
                    <a:pt x="13" y="3"/>
                  </a:cubicBezTo>
                  <a:cubicBezTo>
                    <a:pt x="14" y="5"/>
                    <a:pt x="14" y="7"/>
                    <a:pt x="12" y="9"/>
                  </a:cubicBezTo>
                  <a:cubicBezTo>
                    <a:pt x="14" y="9"/>
                    <a:pt x="15" y="9"/>
                    <a:pt x="16" y="9"/>
                  </a:cubicBezTo>
                  <a:cubicBezTo>
                    <a:pt x="17" y="10"/>
                    <a:pt x="18" y="11"/>
                    <a:pt x="18" y="12"/>
                  </a:cubicBezTo>
                  <a:close/>
                  <a:moveTo>
                    <a:pt x="11" y="5"/>
                  </a:moveTo>
                  <a:cubicBezTo>
                    <a:pt x="10" y="4"/>
                    <a:pt x="10" y="3"/>
                    <a:pt x="9" y="3"/>
                  </a:cubicBezTo>
                  <a:cubicBezTo>
                    <a:pt x="8" y="3"/>
                    <a:pt x="7" y="3"/>
                    <a:pt x="6" y="3"/>
                  </a:cubicBezTo>
                  <a:cubicBezTo>
                    <a:pt x="5" y="4"/>
                    <a:pt x="4" y="4"/>
                    <a:pt x="4" y="5"/>
                  </a:cubicBezTo>
                  <a:cubicBezTo>
                    <a:pt x="4" y="6"/>
                    <a:pt x="4" y="6"/>
                    <a:pt x="4" y="7"/>
                  </a:cubicBezTo>
                  <a:cubicBezTo>
                    <a:pt x="4" y="8"/>
                    <a:pt x="5" y="8"/>
                    <a:pt x="6" y="9"/>
                  </a:cubicBezTo>
                  <a:cubicBezTo>
                    <a:pt x="6" y="9"/>
                    <a:pt x="7" y="9"/>
                    <a:pt x="8" y="9"/>
                  </a:cubicBezTo>
                  <a:cubicBezTo>
                    <a:pt x="8" y="9"/>
                    <a:pt x="9" y="9"/>
                    <a:pt x="9" y="9"/>
                  </a:cubicBezTo>
                  <a:cubicBezTo>
                    <a:pt x="10" y="9"/>
                    <a:pt x="10" y="9"/>
                    <a:pt x="10" y="9"/>
                  </a:cubicBezTo>
                  <a:cubicBezTo>
                    <a:pt x="11" y="8"/>
                    <a:pt x="11" y="6"/>
                    <a:pt x="11" y="5"/>
                  </a:cubicBezTo>
                  <a:close/>
                  <a:moveTo>
                    <a:pt x="16" y="15"/>
                  </a:moveTo>
                  <a:cubicBezTo>
                    <a:pt x="15" y="14"/>
                    <a:pt x="14" y="13"/>
                    <a:pt x="12" y="13"/>
                  </a:cubicBezTo>
                  <a:cubicBezTo>
                    <a:pt x="11" y="13"/>
                    <a:pt x="10" y="13"/>
                    <a:pt x="9" y="13"/>
                  </a:cubicBezTo>
                  <a:cubicBezTo>
                    <a:pt x="8" y="13"/>
                    <a:pt x="8" y="13"/>
                    <a:pt x="8" y="13"/>
                  </a:cubicBezTo>
                  <a:cubicBezTo>
                    <a:pt x="7" y="15"/>
                    <a:pt x="7" y="16"/>
                    <a:pt x="8" y="18"/>
                  </a:cubicBezTo>
                  <a:cubicBezTo>
                    <a:pt x="8" y="19"/>
                    <a:pt x="8" y="20"/>
                    <a:pt x="9" y="20"/>
                  </a:cubicBezTo>
                  <a:cubicBezTo>
                    <a:pt x="10" y="21"/>
                    <a:pt x="12" y="21"/>
                    <a:pt x="13" y="20"/>
                  </a:cubicBezTo>
                  <a:cubicBezTo>
                    <a:pt x="15" y="20"/>
                    <a:pt x="15" y="19"/>
                    <a:pt x="16" y="18"/>
                  </a:cubicBezTo>
                  <a:cubicBezTo>
                    <a:pt x="16" y="17"/>
                    <a:pt x="16" y="16"/>
                    <a:pt x="16" y="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p:cNvSpPr>
              <a:spLocks noEditPoints="1"/>
            </p:cNvSpPr>
            <p:nvPr userDrawn="1"/>
          </p:nvSpPr>
          <p:spPr bwMode="auto">
            <a:xfrm>
              <a:off x="479376" y="479847"/>
              <a:ext cx="1200150" cy="1208088"/>
            </a:xfrm>
            <a:custGeom>
              <a:avLst/>
              <a:gdLst>
                <a:gd name="T0" fmla="*/ 97 w 319"/>
                <a:gd name="T1" fmla="*/ 13 h 319"/>
                <a:gd name="T2" fmla="*/ 46 w 319"/>
                <a:gd name="T3" fmla="*/ 47 h 319"/>
                <a:gd name="T4" fmla="*/ 12 w 319"/>
                <a:gd name="T5" fmla="*/ 98 h 319"/>
                <a:gd name="T6" fmla="*/ 0 w 319"/>
                <a:gd name="T7" fmla="*/ 160 h 319"/>
                <a:gd name="T8" fmla="*/ 12 w 319"/>
                <a:gd name="T9" fmla="*/ 222 h 319"/>
                <a:gd name="T10" fmla="*/ 46 w 319"/>
                <a:gd name="T11" fmla="*/ 273 h 319"/>
                <a:gd name="T12" fmla="*/ 97 w 319"/>
                <a:gd name="T13" fmla="*/ 307 h 319"/>
                <a:gd name="T14" fmla="*/ 159 w 319"/>
                <a:gd name="T15" fmla="*/ 319 h 319"/>
                <a:gd name="T16" fmla="*/ 221 w 319"/>
                <a:gd name="T17" fmla="*/ 307 h 319"/>
                <a:gd name="T18" fmla="*/ 272 w 319"/>
                <a:gd name="T19" fmla="*/ 273 h 319"/>
                <a:gd name="T20" fmla="*/ 306 w 319"/>
                <a:gd name="T21" fmla="*/ 222 h 319"/>
                <a:gd name="T22" fmla="*/ 319 w 319"/>
                <a:gd name="T23" fmla="*/ 160 h 319"/>
                <a:gd name="T24" fmla="*/ 306 w 319"/>
                <a:gd name="T25" fmla="*/ 98 h 319"/>
                <a:gd name="T26" fmla="*/ 272 w 319"/>
                <a:gd name="T27" fmla="*/ 47 h 319"/>
                <a:gd name="T28" fmla="*/ 221 w 319"/>
                <a:gd name="T29" fmla="*/ 13 h 319"/>
                <a:gd name="T30" fmla="*/ 159 w 319"/>
                <a:gd name="T31" fmla="*/ 0 h 319"/>
                <a:gd name="T32" fmla="*/ 97 w 319"/>
                <a:gd name="T33" fmla="*/ 13 h 319"/>
                <a:gd name="T34" fmla="*/ 99 w 319"/>
                <a:gd name="T35" fmla="*/ 302 h 319"/>
                <a:gd name="T36" fmla="*/ 50 w 319"/>
                <a:gd name="T37" fmla="*/ 269 h 319"/>
                <a:gd name="T38" fmla="*/ 17 w 319"/>
                <a:gd name="T39" fmla="*/ 220 h 319"/>
                <a:gd name="T40" fmla="*/ 5 w 319"/>
                <a:gd name="T41" fmla="*/ 160 h 319"/>
                <a:gd name="T42" fmla="*/ 17 w 319"/>
                <a:gd name="T43" fmla="*/ 100 h 319"/>
                <a:gd name="T44" fmla="*/ 50 w 319"/>
                <a:gd name="T45" fmla="*/ 51 h 319"/>
                <a:gd name="T46" fmla="*/ 99 w 319"/>
                <a:gd name="T47" fmla="*/ 18 h 319"/>
                <a:gd name="T48" fmla="*/ 159 w 319"/>
                <a:gd name="T49" fmla="*/ 6 h 319"/>
                <a:gd name="T50" fmla="*/ 219 w 319"/>
                <a:gd name="T51" fmla="*/ 18 h 319"/>
                <a:gd name="T52" fmla="*/ 268 w 319"/>
                <a:gd name="T53" fmla="*/ 51 h 319"/>
                <a:gd name="T54" fmla="*/ 301 w 319"/>
                <a:gd name="T55" fmla="*/ 100 h 319"/>
                <a:gd name="T56" fmla="*/ 314 w 319"/>
                <a:gd name="T57" fmla="*/ 160 h 319"/>
                <a:gd name="T58" fmla="*/ 301 w 319"/>
                <a:gd name="T59" fmla="*/ 220 h 319"/>
                <a:gd name="T60" fmla="*/ 268 w 319"/>
                <a:gd name="T61" fmla="*/ 269 h 319"/>
                <a:gd name="T62" fmla="*/ 219 w 319"/>
                <a:gd name="T63" fmla="*/ 302 h 319"/>
                <a:gd name="T64" fmla="*/ 159 w 319"/>
                <a:gd name="T65" fmla="*/ 314 h 319"/>
                <a:gd name="T66" fmla="*/ 99 w 319"/>
                <a:gd name="T67" fmla="*/ 30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19">
                  <a:moveTo>
                    <a:pt x="97" y="13"/>
                  </a:moveTo>
                  <a:cubicBezTo>
                    <a:pt x="78" y="21"/>
                    <a:pt x="61" y="32"/>
                    <a:pt x="46" y="47"/>
                  </a:cubicBezTo>
                  <a:cubicBezTo>
                    <a:pt x="32" y="62"/>
                    <a:pt x="20" y="79"/>
                    <a:pt x="12" y="98"/>
                  </a:cubicBezTo>
                  <a:cubicBezTo>
                    <a:pt x="4" y="117"/>
                    <a:pt x="0" y="138"/>
                    <a:pt x="0" y="160"/>
                  </a:cubicBezTo>
                  <a:cubicBezTo>
                    <a:pt x="0" y="181"/>
                    <a:pt x="4" y="202"/>
                    <a:pt x="12" y="222"/>
                  </a:cubicBezTo>
                  <a:cubicBezTo>
                    <a:pt x="20" y="241"/>
                    <a:pt x="32" y="258"/>
                    <a:pt x="46" y="273"/>
                  </a:cubicBezTo>
                  <a:cubicBezTo>
                    <a:pt x="61" y="287"/>
                    <a:pt x="78" y="299"/>
                    <a:pt x="97" y="307"/>
                  </a:cubicBezTo>
                  <a:cubicBezTo>
                    <a:pt x="117" y="315"/>
                    <a:pt x="138" y="319"/>
                    <a:pt x="159" y="319"/>
                  </a:cubicBezTo>
                  <a:cubicBezTo>
                    <a:pt x="181" y="319"/>
                    <a:pt x="202" y="315"/>
                    <a:pt x="221" y="307"/>
                  </a:cubicBezTo>
                  <a:cubicBezTo>
                    <a:pt x="240" y="299"/>
                    <a:pt x="257" y="287"/>
                    <a:pt x="272" y="273"/>
                  </a:cubicBezTo>
                  <a:cubicBezTo>
                    <a:pt x="287" y="258"/>
                    <a:pt x="298" y="241"/>
                    <a:pt x="306" y="222"/>
                  </a:cubicBezTo>
                  <a:cubicBezTo>
                    <a:pt x="315" y="202"/>
                    <a:pt x="319" y="181"/>
                    <a:pt x="319" y="160"/>
                  </a:cubicBezTo>
                  <a:cubicBezTo>
                    <a:pt x="319" y="138"/>
                    <a:pt x="315" y="117"/>
                    <a:pt x="306" y="98"/>
                  </a:cubicBezTo>
                  <a:cubicBezTo>
                    <a:pt x="298" y="79"/>
                    <a:pt x="287" y="62"/>
                    <a:pt x="272" y="47"/>
                  </a:cubicBezTo>
                  <a:cubicBezTo>
                    <a:pt x="257" y="32"/>
                    <a:pt x="240" y="21"/>
                    <a:pt x="221" y="13"/>
                  </a:cubicBezTo>
                  <a:cubicBezTo>
                    <a:pt x="202" y="5"/>
                    <a:pt x="181" y="0"/>
                    <a:pt x="159" y="0"/>
                  </a:cubicBezTo>
                  <a:cubicBezTo>
                    <a:pt x="138" y="0"/>
                    <a:pt x="117" y="5"/>
                    <a:pt x="97" y="13"/>
                  </a:cubicBezTo>
                  <a:close/>
                  <a:moveTo>
                    <a:pt x="99" y="302"/>
                  </a:moveTo>
                  <a:cubicBezTo>
                    <a:pt x="81" y="294"/>
                    <a:pt x="64" y="283"/>
                    <a:pt x="50" y="269"/>
                  </a:cubicBezTo>
                  <a:cubicBezTo>
                    <a:pt x="36" y="255"/>
                    <a:pt x="25" y="238"/>
                    <a:pt x="17" y="220"/>
                  </a:cubicBezTo>
                  <a:cubicBezTo>
                    <a:pt x="9" y="201"/>
                    <a:pt x="5" y="181"/>
                    <a:pt x="5" y="160"/>
                  </a:cubicBezTo>
                  <a:cubicBezTo>
                    <a:pt x="5" y="139"/>
                    <a:pt x="9" y="119"/>
                    <a:pt x="17" y="100"/>
                  </a:cubicBezTo>
                  <a:cubicBezTo>
                    <a:pt x="25" y="81"/>
                    <a:pt x="36" y="65"/>
                    <a:pt x="50" y="51"/>
                  </a:cubicBezTo>
                  <a:cubicBezTo>
                    <a:pt x="64" y="37"/>
                    <a:pt x="81" y="26"/>
                    <a:pt x="99" y="18"/>
                  </a:cubicBezTo>
                  <a:cubicBezTo>
                    <a:pt x="118" y="10"/>
                    <a:pt x="138" y="6"/>
                    <a:pt x="159" y="6"/>
                  </a:cubicBezTo>
                  <a:cubicBezTo>
                    <a:pt x="180" y="6"/>
                    <a:pt x="200" y="10"/>
                    <a:pt x="219" y="18"/>
                  </a:cubicBezTo>
                  <a:cubicBezTo>
                    <a:pt x="238" y="26"/>
                    <a:pt x="254" y="37"/>
                    <a:pt x="268" y="51"/>
                  </a:cubicBezTo>
                  <a:cubicBezTo>
                    <a:pt x="283" y="65"/>
                    <a:pt x="294" y="81"/>
                    <a:pt x="301" y="100"/>
                  </a:cubicBezTo>
                  <a:cubicBezTo>
                    <a:pt x="309" y="119"/>
                    <a:pt x="314" y="139"/>
                    <a:pt x="314" y="160"/>
                  </a:cubicBezTo>
                  <a:cubicBezTo>
                    <a:pt x="314" y="181"/>
                    <a:pt x="309" y="201"/>
                    <a:pt x="301" y="220"/>
                  </a:cubicBezTo>
                  <a:cubicBezTo>
                    <a:pt x="294" y="238"/>
                    <a:pt x="283" y="255"/>
                    <a:pt x="268" y="269"/>
                  </a:cubicBezTo>
                  <a:cubicBezTo>
                    <a:pt x="254" y="283"/>
                    <a:pt x="238" y="294"/>
                    <a:pt x="219" y="302"/>
                  </a:cubicBezTo>
                  <a:cubicBezTo>
                    <a:pt x="200" y="310"/>
                    <a:pt x="180" y="314"/>
                    <a:pt x="159" y="314"/>
                  </a:cubicBezTo>
                  <a:cubicBezTo>
                    <a:pt x="138" y="314"/>
                    <a:pt x="118" y="310"/>
                    <a:pt x="99" y="30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
            <p:cNvSpPr>
              <a:spLocks noEditPoints="1"/>
            </p:cNvSpPr>
            <p:nvPr userDrawn="1"/>
          </p:nvSpPr>
          <p:spPr bwMode="auto">
            <a:xfrm>
              <a:off x="633364" y="640185"/>
              <a:ext cx="887413" cy="892175"/>
            </a:xfrm>
            <a:custGeom>
              <a:avLst/>
              <a:gdLst>
                <a:gd name="T0" fmla="*/ 72 w 236"/>
                <a:gd name="T1" fmla="*/ 9 h 236"/>
                <a:gd name="T2" fmla="*/ 35 w 236"/>
                <a:gd name="T3" fmla="*/ 34 h 236"/>
                <a:gd name="T4" fmla="*/ 10 w 236"/>
                <a:gd name="T5" fmla="*/ 72 h 236"/>
                <a:gd name="T6" fmla="*/ 0 w 236"/>
                <a:gd name="T7" fmla="*/ 118 h 236"/>
                <a:gd name="T8" fmla="*/ 10 w 236"/>
                <a:gd name="T9" fmla="*/ 164 h 236"/>
                <a:gd name="T10" fmla="*/ 35 w 236"/>
                <a:gd name="T11" fmla="*/ 201 h 236"/>
                <a:gd name="T12" fmla="*/ 72 w 236"/>
                <a:gd name="T13" fmla="*/ 227 h 236"/>
                <a:gd name="T14" fmla="*/ 118 w 236"/>
                <a:gd name="T15" fmla="*/ 236 h 236"/>
                <a:gd name="T16" fmla="*/ 164 w 236"/>
                <a:gd name="T17" fmla="*/ 227 h 236"/>
                <a:gd name="T18" fmla="*/ 202 w 236"/>
                <a:gd name="T19" fmla="*/ 201 h 236"/>
                <a:gd name="T20" fmla="*/ 227 w 236"/>
                <a:gd name="T21" fmla="*/ 164 h 236"/>
                <a:gd name="T22" fmla="*/ 236 w 236"/>
                <a:gd name="T23" fmla="*/ 118 h 236"/>
                <a:gd name="T24" fmla="*/ 227 w 236"/>
                <a:gd name="T25" fmla="*/ 72 h 236"/>
                <a:gd name="T26" fmla="*/ 202 w 236"/>
                <a:gd name="T27" fmla="*/ 34 h 236"/>
                <a:gd name="T28" fmla="*/ 164 w 236"/>
                <a:gd name="T29" fmla="*/ 9 h 236"/>
                <a:gd name="T30" fmla="*/ 118 w 236"/>
                <a:gd name="T31" fmla="*/ 0 h 236"/>
                <a:gd name="T32" fmla="*/ 72 w 236"/>
                <a:gd name="T33" fmla="*/ 9 h 236"/>
                <a:gd name="T34" fmla="*/ 74 w 236"/>
                <a:gd name="T35" fmla="*/ 223 h 236"/>
                <a:gd name="T36" fmla="*/ 37 w 236"/>
                <a:gd name="T37" fmla="*/ 199 h 236"/>
                <a:gd name="T38" fmla="*/ 13 w 236"/>
                <a:gd name="T39" fmla="*/ 162 h 236"/>
                <a:gd name="T40" fmla="*/ 4 w 236"/>
                <a:gd name="T41" fmla="*/ 118 h 236"/>
                <a:gd name="T42" fmla="*/ 13 w 236"/>
                <a:gd name="T43" fmla="*/ 73 h 236"/>
                <a:gd name="T44" fmla="*/ 37 w 236"/>
                <a:gd name="T45" fmla="*/ 37 h 236"/>
                <a:gd name="T46" fmla="*/ 74 w 236"/>
                <a:gd name="T47" fmla="*/ 12 h 236"/>
                <a:gd name="T48" fmla="*/ 118 w 236"/>
                <a:gd name="T49" fmla="*/ 3 h 236"/>
                <a:gd name="T50" fmla="*/ 163 w 236"/>
                <a:gd name="T51" fmla="*/ 12 h 236"/>
                <a:gd name="T52" fmla="*/ 199 w 236"/>
                <a:gd name="T53" fmla="*/ 37 h 236"/>
                <a:gd name="T54" fmla="*/ 224 w 236"/>
                <a:gd name="T55" fmla="*/ 73 h 236"/>
                <a:gd name="T56" fmla="*/ 233 w 236"/>
                <a:gd name="T57" fmla="*/ 118 h 236"/>
                <a:gd name="T58" fmla="*/ 224 w 236"/>
                <a:gd name="T59" fmla="*/ 162 h 236"/>
                <a:gd name="T60" fmla="*/ 199 w 236"/>
                <a:gd name="T61" fmla="*/ 199 h 236"/>
                <a:gd name="T62" fmla="*/ 163 w 236"/>
                <a:gd name="T63" fmla="*/ 223 h 236"/>
                <a:gd name="T64" fmla="*/ 118 w 236"/>
                <a:gd name="T65" fmla="*/ 232 h 236"/>
                <a:gd name="T66" fmla="*/ 74 w 236"/>
                <a:gd name="T67" fmla="*/ 2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 h="236">
                  <a:moveTo>
                    <a:pt x="72" y="9"/>
                  </a:moveTo>
                  <a:cubicBezTo>
                    <a:pt x="58" y="15"/>
                    <a:pt x="46" y="24"/>
                    <a:pt x="35" y="34"/>
                  </a:cubicBezTo>
                  <a:cubicBezTo>
                    <a:pt x="24" y="45"/>
                    <a:pt x="15" y="58"/>
                    <a:pt x="10" y="72"/>
                  </a:cubicBezTo>
                  <a:cubicBezTo>
                    <a:pt x="3" y="87"/>
                    <a:pt x="0" y="102"/>
                    <a:pt x="0" y="118"/>
                  </a:cubicBezTo>
                  <a:cubicBezTo>
                    <a:pt x="0" y="134"/>
                    <a:pt x="3" y="149"/>
                    <a:pt x="10" y="164"/>
                  </a:cubicBezTo>
                  <a:cubicBezTo>
                    <a:pt x="15" y="178"/>
                    <a:pt x="24" y="190"/>
                    <a:pt x="35" y="201"/>
                  </a:cubicBezTo>
                  <a:cubicBezTo>
                    <a:pt x="46" y="212"/>
                    <a:pt x="58" y="221"/>
                    <a:pt x="72" y="227"/>
                  </a:cubicBezTo>
                  <a:cubicBezTo>
                    <a:pt x="87" y="233"/>
                    <a:pt x="102" y="236"/>
                    <a:pt x="118" y="236"/>
                  </a:cubicBezTo>
                  <a:cubicBezTo>
                    <a:pt x="134" y="236"/>
                    <a:pt x="150" y="233"/>
                    <a:pt x="164" y="227"/>
                  </a:cubicBezTo>
                  <a:cubicBezTo>
                    <a:pt x="178" y="221"/>
                    <a:pt x="191" y="212"/>
                    <a:pt x="202" y="201"/>
                  </a:cubicBezTo>
                  <a:cubicBezTo>
                    <a:pt x="213" y="190"/>
                    <a:pt x="221" y="178"/>
                    <a:pt x="227" y="164"/>
                  </a:cubicBezTo>
                  <a:cubicBezTo>
                    <a:pt x="233" y="149"/>
                    <a:pt x="236" y="134"/>
                    <a:pt x="236" y="118"/>
                  </a:cubicBezTo>
                  <a:cubicBezTo>
                    <a:pt x="236" y="102"/>
                    <a:pt x="233" y="87"/>
                    <a:pt x="227" y="72"/>
                  </a:cubicBezTo>
                  <a:cubicBezTo>
                    <a:pt x="221" y="58"/>
                    <a:pt x="213" y="45"/>
                    <a:pt x="202" y="34"/>
                  </a:cubicBezTo>
                  <a:cubicBezTo>
                    <a:pt x="191" y="24"/>
                    <a:pt x="178" y="15"/>
                    <a:pt x="164" y="9"/>
                  </a:cubicBezTo>
                  <a:cubicBezTo>
                    <a:pt x="150" y="3"/>
                    <a:pt x="134" y="0"/>
                    <a:pt x="118" y="0"/>
                  </a:cubicBezTo>
                  <a:cubicBezTo>
                    <a:pt x="102" y="0"/>
                    <a:pt x="87" y="3"/>
                    <a:pt x="72" y="9"/>
                  </a:cubicBezTo>
                  <a:close/>
                  <a:moveTo>
                    <a:pt x="74" y="223"/>
                  </a:moveTo>
                  <a:cubicBezTo>
                    <a:pt x="60" y="218"/>
                    <a:pt x="48" y="209"/>
                    <a:pt x="37" y="199"/>
                  </a:cubicBezTo>
                  <a:cubicBezTo>
                    <a:pt x="27" y="188"/>
                    <a:pt x="19" y="176"/>
                    <a:pt x="13" y="162"/>
                  </a:cubicBezTo>
                  <a:cubicBezTo>
                    <a:pt x="7" y="148"/>
                    <a:pt x="4" y="133"/>
                    <a:pt x="4" y="118"/>
                  </a:cubicBezTo>
                  <a:cubicBezTo>
                    <a:pt x="4" y="102"/>
                    <a:pt x="7" y="87"/>
                    <a:pt x="13" y="73"/>
                  </a:cubicBezTo>
                  <a:cubicBezTo>
                    <a:pt x="19" y="60"/>
                    <a:pt x="27" y="47"/>
                    <a:pt x="37" y="37"/>
                  </a:cubicBezTo>
                  <a:cubicBezTo>
                    <a:pt x="48" y="26"/>
                    <a:pt x="60" y="18"/>
                    <a:pt x="74" y="12"/>
                  </a:cubicBezTo>
                  <a:cubicBezTo>
                    <a:pt x="88" y="6"/>
                    <a:pt x="103" y="3"/>
                    <a:pt x="118" y="3"/>
                  </a:cubicBezTo>
                  <a:cubicBezTo>
                    <a:pt x="134" y="3"/>
                    <a:pt x="149" y="6"/>
                    <a:pt x="163" y="12"/>
                  </a:cubicBezTo>
                  <a:cubicBezTo>
                    <a:pt x="176" y="18"/>
                    <a:pt x="189" y="26"/>
                    <a:pt x="199" y="37"/>
                  </a:cubicBezTo>
                  <a:cubicBezTo>
                    <a:pt x="210" y="47"/>
                    <a:pt x="218" y="60"/>
                    <a:pt x="224" y="73"/>
                  </a:cubicBezTo>
                  <a:cubicBezTo>
                    <a:pt x="230" y="87"/>
                    <a:pt x="233" y="102"/>
                    <a:pt x="233" y="118"/>
                  </a:cubicBezTo>
                  <a:cubicBezTo>
                    <a:pt x="233" y="133"/>
                    <a:pt x="230" y="148"/>
                    <a:pt x="224" y="162"/>
                  </a:cubicBezTo>
                  <a:cubicBezTo>
                    <a:pt x="218" y="176"/>
                    <a:pt x="210" y="188"/>
                    <a:pt x="199" y="199"/>
                  </a:cubicBezTo>
                  <a:cubicBezTo>
                    <a:pt x="189" y="209"/>
                    <a:pt x="176" y="218"/>
                    <a:pt x="163" y="223"/>
                  </a:cubicBezTo>
                  <a:cubicBezTo>
                    <a:pt x="149" y="229"/>
                    <a:pt x="134" y="232"/>
                    <a:pt x="118" y="232"/>
                  </a:cubicBezTo>
                  <a:cubicBezTo>
                    <a:pt x="103" y="232"/>
                    <a:pt x="88" y="229"/>
                    <a:pt x="74" y="2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1"/>
            <p:cNvSpPr>
              <a:spLocks noEditPoints="1"/>
            </p:cNvSpPr>
            <p:nvPr userDrawn="1"/>
          </p:nvSpPr>
          <p:spPr bwMode="auto">
            <a:xfrm>
              <a:off x="558751" y="1237085"/>
              <a:ext cx="93663" cy="79375"/>
            </a:xfrm>
            <a:custGeom>
              <a:avLst/>
              <a:gdLst>
                <a:gd name="T0" fmla="*/ 3 w 25"/>
                <a:gd name="T1" fmla="*/ 1 h 21"/>
                <a:gd name="T2" fmla="*/ 6 w 25"/>
                <a:gd name="T3" fmla="*/ 0 h 21"/>
                <a:gd name="T4" fmla="*/ 9 w 25"/>
                <a:gd name="T5" fmla="*/ 1 h 21"/>
                <a:gd name="T6" fmla="*/ 11 w 25"/>
                <a:gd name="T7" fmla="*/ 4 h 21"/>
                <a:gd name="T8" fmla="*/ 13 w 25"/>
                <a:gd name="T9" fmla="*/ 7 h 21"/>
                <a:gd name="T10" fmla="*/ 13 w 25"/>
                <a:gd name="T11" fmla="*/ 9 h 21"/>
                <a:gd name="T12" fmla="*/ 19 w 25"/>
                <a:gd name="T13" fmla="*/ 7 h 21"/>
                <a:gd name="T14" fmla="*/ 20 w 25"/>
                <a:gd name="T15" fmla="*/ 6 h 21"/>
                <a:gd name="T16" fmla="*/ 20 w 25"/>
                <a:gd name="T17" fmla="*/ 5 h 21"/>
                <a:gd name="T18" fmla="*/ 20 w 25"/>
                <a:gd name="T19" fmla="*/ 4 h 21"/>
                <a:gd name="T20" fmla="*/ 19 w 25"/>
                <a:gd name="T21" fmla="*/ 3 h 21"/>
                <a:gd name="T22" fmla="*/ 21 w 25"/>
                <a:gd name="T23" fmla="*/ 3 h 21"/>
                <a:gd name="T24" fmla="*/ 25 w 25"/>
                <a:gd name="T25" fmla="*/ 14 h 21"/>
                <a:gd name="T26" fmla="*/ 24 w 25"/>
                <a:gd name="T27" fmla="*/ 14 h 21"/>
                <a:gd name="T28" fmla="*/ 23 w 25"/>
                <a:gd name="T29" fmla="*/ 13 h 21"/>
                <a:gd name="T30" fmla="*/ 23 w 25"/>
                <a:gd name="T31" fmla="*/ 12 h 21"/>
                <a:gd name="T32" fmla="*/ 22 w 25"/>
                <a:gd name="T33" fmla="*/ 12 h 21"/>
                <a:gd name="T34" fmla="*/ 21 w 25"/>
                <a:gd name="T35" fmla="*/ 12 h 21"/>
                <a:gd name="T36" fmla="*/ 7 w 25"/>
                <a:gd name="T37" fmla="*/ 17 h 21"/>
                <a:gd name="T38" fmla="*/ 6 w 25"/>
                <a:gd name="T39" fmla="*/ 18 h 21"/>
                <a:gd name="T40" fmla="*/ 6 w 25"/>
                <a:gd name="T41" fmla="*/ 18 h 21"/>
                <a:gd name="T42" fmla="*/ 6 w 25"/>
                <a:gd name="T43" fmla="*/ 20 h 21"/>
                <a:gd name="T44" fmla="*/ 6 w 25"/>
                <a:gd name="T45" fmla="*/ 21 h 21"/>
                <a:gd name="T46" fmla="*/ 5 w 25"/>
                <a:gd name="T47" fmla="*/ 21 h 21"/>
                <a:gd name="T48" fmla="*/ 1 w 25"/>
                <a:gd name="T49" fmla="*/ 10 h 21"/>
                <a:gd name="T50" fmla="*/ 0 w 25"/>
                <a:gd name="T51" fmla="*/ 4 h 21"/>
                <a:gd name="T52" fmla="*/ 3 w 25"/>
                <a:gd name="T53" fmla="*/ 1 h 21"/>
                <a:gd name="T54" fmla="*/ 6 w 25"/>
                <a:gd name="T55" fmla="*/ 6 h 21"/>
                <a:gd name="T56" fmla="*/ 3 w 25"/>
                <a:gd name="T57" fmla="*/ 8 h 21"/>
                <a:gd name="T58" fmla="*/ 3 w 25"/>
                <a:gd name="T59" fmla="*/ 12 h 21"/>
                <a:gd name="T60" fmla="*/ 3 w 25"/>
                <a:gd name="T61" fmla="*/ 13 h 21"/>
                <a:gd name="T62" fmla="*/ 12 w 25"/>
                <a:gd name="T63" fmla="*/ 9 h 21"/>
                <a:gd name="T64" fmla="*/ 12 w 25"/>
                <a:gd name="T65" fmla="*/ 9 h 21"/>
                <a:gd name="T66" fmla="*/ 9 w 25"/>
                <a:gd name="T67" fmla="*/ 6 h 21"/>
                <a:gd name="T68" fmla="*/ 6 w 25"/>
                <a:gd name="T6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1">
                  <a:moveTo>
                    <a:pt x="3" y="1"/>
                  </a:moveTo>
                  <a:cubicBezTo>
                    <a:pt x="4" y="0"/>
                    <a:pt x="5" y="0"/>
                    <a:pt x="6" y="0"/>
                  </a:cubicBezTo>
                  <a:cubicBezTo>
                    <a:pt x="7" y="0"/>
                    <a:pt x="8" y="1"/>
                    <a:pt x="9" y="1"/>
                  </a:cubicBezTo>
                  <a:cubicBezTo>
                    <a:pt x="10" y="2"/>
                    <a:pt x="10" y="3"/>
                    <a:pt x="11" y="4"/>
                  </a:cubicBezTo>
                  <a:cubicBezTo>
                    <a:pt x="12" y="5"/>
                    <a:pt x="12" y="6"/>
                    <a:pt x="13" y="7"/>
                  </a:cubicBezTo>
                  <a:cubicBezTo>
                    <a:pt x="13" y="9"/>
                    <a:pt x="13" y="9"/>
                    <a:pt x="13" y="9"/>
                  </a:cubicBezTo>
                  <a:cubicBezTo>
                    <a:pt x="19" y="7"/>
                    <a:pt x="19" y="7"/>
                    <a:pt x="19" y="7"/>
                  </a:cubicBezTo>
                  <a:cubicBezTo>
                    <a:pt x="19" y="7"/>
                    <a:pt x="19" y="7"/>
                    <a:pt x="20" y="6"/>
                  </a:cubicBezTo>
                  <a:cubicBezTo>
                    <a:pt x="20" y="6"/>
                    <a:pt x="20" y="6"/>
                    <a:pt x="20" y="5"/>
                  </a:cubicBezTo>
                  <a:cubicBezTo>
                    <a:pt x="20" y="5"/>
                    <a:pt x="20" y="5"/>
                    <a:pt x="20" y="4"/>
                  </a:cubicBezTo>
                  <a:cubicBezTo>
                    <a:pt x="20" y="4"/>
                    <a:pt x="20" y="4"/>
                    <a:pt x="19" y="3"/>
                  </a:cubicBezTo>
                  <a:cubicBezTo>
                    <a:pt x="21" y="3"/>
                    <a:pt x="21" y="3"/>
                    <a:pt x="21" y="3"/>
                  </a:cubicBezTo>
                  <a:cubicBezTo>
                    <a:pt x="25" y="14"/>
                    <a:pt x="25" y="14"/>
                    <a:pt x="25" y="14"/>
                  </a:cubicBezTo>
                  <a:cubicBezTo>
                    <a:pt x="24" y="14"/>
                    <a:pt x="24" y="14"/>
                    <a:pt x="24" y="14"/>
                  </a:cubicBezTo>
                  <a:cubicBezTo>
                    <a:pt x="23" y="14"/>
                    <a:pt x="23" y="13"/>
                    <a:pt x="23" y="13"/>
                  </a:cubicBezTo>
                  <a:cubicBezTo>
                    <a:pt x="23" y="13"/>
                    <a:pt x="23" y="12"/>
                    <a:pt x="23" y="12"/>
                  </a:cubicBezTo>
                  <a:cubicBezTo>
                    <a:pt x="22" y="12"/>
                    <a:pt x="22" y="12"/>
                    <a:pt x="22" y="12"/>
                  </a:cubicBezTo>
                  <a:cubicBezTo>
                    <a:pt x="21" y="12"/>
                    <a:pt x="21" y="12"/>
                    <a:pt x="21" y="12"/>
                  </a:cubicBezTo>
                  <a:cubicBezTo>
                    <a:pt x="7" y="17"/>
                    <a:pt x="7" y="17"/>
                    <a:pt x="7" y="17"/>
                  </a:cubicBezTo>
                  <a:cubicBezTo>
                    <a:pt x="7" y="17"/>
                    <a:pt x="6" y="17"/>
                    <a:pt x="6" y="18"/>
                  </a:cubicBezTo>
                  <a:cubicBezTo>
                    <a:pt x="6" y="18"/>
                    <a:pt x="6" y="18"/>
                    <a:pt x="6" y="18"/>
                  </a:cubicBezTo>
                  <a:cubicBezTo>
                    <a:pt x="6" y="19"/>
                    <a:pt x="6" y="19"/>
                    <a:pt x="6" y="20"/>
                  </a:cubicBezTo>
                  <a:cubicBezTo>
                    <a:pt x="6" y="20"/>
                    <a:pt x="6" y="20"/>
                    <a:pt x="6" y="21"/>
                  </a:cubicBezTo>
                  <a:cubicBezTo>
                    <a:pt x="5" y="21"/>
                    <a:pt x="5" y="21"/>
                    <a:pt x="5" y="21"/>
                  </a:cubicBezTo>
                  <a:cubicBezTo>
                    <a:pt x="1" y="10"/>
                    <a:pt x="1" y="10"/>
                    <a:pt x="1" y="10"/>
                  </a:cubicBezTo>
                  <a:cubicBezTo>
                    <a:pt x="0" y="8"/>
                    <a:pt x="0" y="6"/>
                    <a:pt x="0" y="4"/>
                  </a:cubicBezTo>
                  <a:cubicBezTo>
                    <a:pt x="0" y="3"/>
                    <a:pt x="1" y="1"/>
                    <a:pt x="3" y="1"/>
                  </a:cubicBezTo>
                  <a:close/>
                  <a:moveTo>
                    <a:pt x="6" y="6"/>
                  </a:moveTo>
                  <a:cubicBezTo>
                    <a:pt x="4" y="6"/>
                    <a:pt x="3" y="7"/>
                    <a:pt x="3" y="8"/>
                  </a:cubicBezTo>
                  <a:cubicBezTo>
                    <a:pt x="2" y="9"/>
                    <a:pt x="2" y="10"/>
                    <a:pt x="3" y="12"/>
                  </a:cubicBezTo>
                  <a:cubicBezTo>
                    <a:pt x="3" y="13"/>
                    <a:pt x="3" y="13"/>
                    <a:pt x="3" y="13"/>
                  </a:cubicBezTo>
                  <a:cubicBezTo>
                    <a:pt x="12" y="9"/>
                    <a:pt x="12" y="9"/>
                    <a:pt x="12" y="9"/>
                  </a:cubicBezTo>
                  <a:cubicBezTo>
                    <a:pt x="12" y="9"/>
                    <a:pt x="12" y="9"/>
                    <a:pt x="12" y="9"/>
                  </a:cubicBezTo>
                  <a:cubicBezTo>
                    <a:pt x="11" y="7"/>
                    <a:pt x="10" y="6"/>
                    <a:pt x="9" y="6"/>
                  </a:cubicBezTo>
                  <a:cubicBezTo>
                    <a:pt x="8" y="5"/>
                    <a:pt x="7" y="5"/>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p:cNvSpPr>
              <a:spLocks/>
            </p:cNvSpPr>
            <p:nvPr userDrawn="1"/>
          </p:nvSpPr>
          <p:spPr bwMode="auto">
            <a:xfrm>
              <a:off x="528589" y="1105322"/>
              <a:ext cx="85725" cy="82550"/>
            </a:xfrm>
            <a:custGeom>
              <a:avLst/>
              <a:gdLst>
                <a:gd name="T0" fmla="*/ 5 w 23"/>
                <a:gd name="T1" fmla="*/ 3 h 22"/>
                <a:gd name="T2" fmla="*/ 5 w 23"/>
                <a:gd name="T3" fmla="*/ 4 h 22"/>
                <a:gd name="T4" fmla="*/ 3 w 23"/>
                <a:gd name="T5" fmla="*/ 6 h 22"/>
                <a:gd name="T6" fmla="*/ 2 w 23"/>
                <a:gd name="T7" fmla="*/ 8 h 22"/>
                <a:gd name="T8" fmla="*/ 2 w 23"/>
                <a:gd name="T9" fmla="*/ 9 h 22"/>
                <a:gd name="T10" fmla="*/ 2 w 23"/>
                <a:gd name="T11" fmla="*/ 10 h 22"/>
                <a:gd name="T12" fmla="*/ 3 w 23"/>
                <a:gd name="T13" fmla="*/ 13 h 22"/>
                <a:gd name="T14" fmla="*/ 11 w 23"/>
                <a:gd name="T15" fmla="*/ 12 h 22"/>
                <a:gd name="T16" fmla="*/ 10 w 23"/>
                <a:gd name="T17" fmla="*/ 10 h 22"/>
                <a:gd name="T18" fmla="*/ 10 w 23"/>
                <a:gd name="T19" fmla="*/ 9 h 22"/>
                <a:gd name="T20" fmla="*/ 9 w 23"/>
                <a:gd name="T21" fmla="*/ 8 h 22"/>
                <a:gd name="T22" fmla="*/ 8 w 23"/>
                <a:gd name="T23" fmla="*/ 7 h 22"/>
                <a:gd name="T24" fmla="*/ 6 w 23"/>
                <a:gd name="T25" fmla="*/ 7 h 22"/>
                <a:gd name="T26" fmla="*/ 6 w 23"/>
                <a:gd name="T27" fmla="*/ 6 h 22"/>
                <a:gd name="T28" fmla="*/ 15 w 23"/>
                <a:gd name="T29" fmla="*/ 5 h 22"/>
                <a:gd name="T30" fmla="*/ 15 w 23"/>
                <a:gd name="T31" fmla="*/ 6 h 22"/>
                <a:gd name="T32" fmla="*/ 13 w 23"/>
                <a:gd name="T33" fmla="*/ 7 h 22"/>
                <a:gd name="T34" fmla="*/ 12 w 23"/>
                <a:gd name="T35" fmla="*/ 7 h 22"/>
                <a:gd name="T36" fmla="*/ 12 w 23"/>
                <a:gd name="T37" fmla="*/ 9 h 22"/>
                <a:gd name="T38" fmla="*/ 12 w 23"/>
                <a:gd name="T39" fmla="*/ 10 h 22"/>
                <a:gd name="T40" fmla="*/ 12 w 23"/>
                <a:gd name="T41" fmla="*/ 12 h 22"/>
                <a:gd name="T42" fmla="*/ 18 w 23"/>
                <a:gd name="T43" fmla="*/ 12 h 22"/>
                <a:gd name="T44" fmla="*/ 19 w 23"/>
                <a:gd name="T45" fmla="*/ 11 h 22"/>
                <a:gd name="T46" fmla="*/ 20 w 23"/>
                <a:gd name="T47" fmla="*/ 11 h 22"/>
                <a:gd name="T48" fmla="*/ 20 w 23"/>
                <a:gd name="T49" fmla="*/ 10 h 22"/>
                <a:gd name="T50" fmla="*/ 20 w 23"/>
                <a:gd name="T51" fmla="*/ 8 h 22"/>
                <a:gd name="T52" fmla="*/ 20 w 23"/>
                <a:gd name="T53" fmla="*/ 7 h 22"/>
                <a:gd name="T54" fmla="*/ 20 w 23"/>
                <a:gd name="T55" fmla="*/ 5 h 22"/>
                <a:gd name="T56" fmla="*/ 20 w 23"/>
                <a:gd name="T57" fmla="*/ 4 h 22"/>
                <a:gd name="T58" fmla="*/ 19 w 23"/>
                <a:gd name="T59" fmla="*/ 4 h 22"/>
                <a:gd name="T60" fmla="*/ 17 w 23"/>
                <a:gd name="T61" fmla="*/ 2 h 22"/>
                <a:gd name="T62" fmla="*/ 14 w 23"/>
                <a:gd name="T63" fmla="*/ 1 h 22"/>
                <a:gd name="T64" fmla="*/ 14 w 23"/>
                <a:gd name="T65" fmla="*/ 0 h 22"/>
                <a:gd name="T66" fmla="*/ 21 w 23"/>
                <a:gd name="T67" fmla="*/ 0 h 22"/>
                <a:gd name="T68" fmla="*/ 23 w 23"/>
                <a:gd name="T69" fmla="*/ 19 h 22"/>
                <a:gd name="T70" fmla="*/ 22 w 23"/>
                <a:gd name="T71" fmla="*/ 20 h 22"/>
                <a:gd name="T72" fmla="*/ 22 w 23"/>
                <a:gd name="T73" fmla="*/ 18 h 22"/>
                <a:gd name="T74" fmla="*/ 21 w 23"/>
                <a:gd name="T75" fmla="*/ 17 h 22"/>
                <a:gd name="T76" fmla="*/ 21 w 23"/>
                <a:gd name="T77" fmla="*/ 17 h 22"/>
                <a:gd name="T78" fmla="*/ 20 w 23"/>
                <a:gd name="T79" fmla="*/ 17 h 22"/>
                <a:gd name="T80" fmla="*/ 5 w 23"/>
                <a:gd name="T81" fmla="*/ 18 h 22"/>
                <a:gd name="T82" fmla="*/ 4 w 23"/>
                <a:gd name="T83" fmla="*/ 19 h 22"/>
                <a:gd name="T84" fmla="*/ 4 w 23"/>
                <a:gd name="T85" fmla="*/ 20 h 22"/>
                <a:gd name="T86" fmla="*/ 3 w 23"/>
                <a:gd name="T87" fmla="*/ 21 h 22"/>
                <a:gd name="T88" fmla="*/ 3 w 23"/>
                <a:gd name="T89" fmla="*/ 22 h 22"/>
                <a:gd name="T90" fmla="*/ 2 w 23"/>
                <a:gd name="T91" fmla="*/ 22 h 22"/>
                <a:gd name="T92" fmla="*/ 0 w 23"/>
                <a:gd name="T93" fmla="*/ 3 h 22"/>
                <a:gd name="T94" fmla="*/ 5 w 23"/>
                <a:gd name="T9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2">
                  <a:moveTo>
                    <a:pt x="5" y="3"/>
                  </a:moveTo>
                  <a:cubicBezTo>
                    <a:pt x="5" y="4"/>
                    <a:pt x="5" y="4"/>
                    <a:pt x="5" y="4"/>
                  </a:cubicBezTo>
                  <a:cubicBezTo>
                    <a:pt x="5" y="4"/>
                    <a:pt x="4" y="5"/>
                    <a:pt x="3" y="6"/>
                  </a:cubicBezTo>
                  <a:cubicBezTo>
                    <a:pt x="2" y="6"/>
                    <a:pt x="2" y="7"/>
                    <a:pt x="2" y="8"/>
                  </a:cubicBezTo>
                  <a:cubicBezTo>
                    <a:pt x="2" y="8"/>
                    <a:pt x="2" y="9"/>
                    <a:pt x="2" y="9"/>
                  </a:cubicBezTo>
                  <a:cubicBezTo>
                    <a:pt x="2" y="10"/>
                    <a:pt x="2" y="10"/>
                    <a:pt x="2" y="10"/>
                  </a:cubicBezTo>
                  <a:cubicBezTo>
                    <a:pt x="3" y="13"/>
                    <a:pt x="3" y="13"/>
                    <a:pt x="3" y="13"/>
                  </a:cubicBezTo>
                  <a:cubicBezTo>
                    <a:pt x="11" y="12"/>
                    <a:pt x="11" y="12"/>
                    <a:pt x="11" y="12"/>
                  </a:cubicBezTo>
                  <a:cubicBezTo>
                    <a:pt x="10" y="10"/>
                    <a:pt x="10" y="10"/>
                    <a:pt x="10" y="10"/>
                  </a:cubicBezTo>
                  <a:cubicBezTo>
                    <a:pt x="10" y="10"/>
                    <a:pt x="10" y="9"/>
                    <a:pt x="10" y="9"/>
                  </a:cubicBezTo>
                  <a:cubicBezTo>
                    <a:pt x="10" y="8"/>
                    <a:pt x="9" y="8"/>
                    <a:pt x="9" y="8"/>
                  </a:cubicBezTo>
                  <a:cubicBezTo>
                    <a:pt x="9" y="8"/>
                    <a:pt x="8" y="7"/>
                    <a:pt x="8" y="7"/>
                  </a:cubicBezTo>
                  <a:cubicBezTo>
                    <a:pt x="7" y="7"/>
                    <a:pt x="7" y="7"/>
                    <a:pt x="6" y="7"/>
                  </a:cubicBezTo>
                  <a:cubicBezTo>
                    <a:pt x="6" y="6"/>
                    <a:pt x="6" y="6"/>
                    <a:pt x="6" y="6"/>
                  </a:cubicBezTo>
                  <a:cubicBezTo>
                    <a:pt x="15" y="5"/>
                    <a:pt x="15" y="5"/>
                    <a:pt x="15" y="5"/>
                  </a:cubicBezTo>
                  <a:cubicBezTo>
                    <a:pt x="15" y="6"/>
                    <a:pt x="15" y="6"/>
                    <a:pt x="15" y="6"/>
                  </a:cubicBezTo>
                  <a:cubicBezTo>
                    <a:pt x="15" y="6"/>
                    <a:pt x="14" y="6"/>
                    <a:pt x="13" y="7"/>
                  </a:cubicBezTo>
                  <a:cubicBezTo>
                    <a:pt x="13" y="7"/>
                    <a:pt x="12" y="7"/>
                    <a:pt x="12" y="7"/>
                  </a:cubicBezTo>
                  <a:cubicBezTo>
                    <a:pt x="12" y="8"/>
                    <a:pt x="12" y="8"/>
                    <a:pt x="12" y="9"/>
                  </a:cubicBezTo>
                  <a:cubicBezTo>
                    <a:pt x="12" y="9"/>
                    <a:pt x="12" y="10"/>
                    <a:pt x="12" y="10"/>
                  </a:cubicBezTo>
                  <a:cubicBezTo>
                    <a:pt x="12" y="12"/>
                    <a:pt x="12" y="12"/>
                    <a:pt x="12" y="12"/>
                  </a:cubicBezTo>
                  <a:cubicBezTo>
                    <a:pt x="18" y="12"/>
                    <a:pt x="18" y="12"/>
                    <a:pt x="18" y="12"/>
                  </a:cubicBezTo>
                  <a:cubicBezTo>
                    <a:pt x="19" y="12"/>
                    <a:pt x="19" y="11"/>
                    <a:pt x="19" y="11"/>
                  </a:cubicBezTo>
                  <a:cubicBezTo>
                    <a:pt x="20" y="11"/>
                    <a:pt x="20" y="11"/>
                    <a:pt x="20" y="11"/>
                  </a:cubicBezTo>
                  <a:cubicBezTo>
                    <a:pt x="20" y="10"/>
                    <a:pt x="20" y="10"/>
                    <a:pt x="20" y="10"/>
                  </a:cubicBezTo>
                  <a:cubicBezTo>
                    <a:pt x="20" y="9"/>
                    <a:pt x="20" y="9"/>
                    <a:pt x="20" y="8"/>
                  </a:cubicBezTo>
                  <a:cubicBezTo>
                    <a:pt x="20" y="8"/>
                    <a:pt x="20" y="7"/>
                    <a:pt x="20" y="7"/>
                  </a:cubicBezTo>
                  <a:cubicBezTo>
                    <a:pt x="20" y="6"/>
                    <a:pt x="20" y="6"/>
                    <a:pt x="20" y="5"/>
                  </a:cubicBezTo>
                  <a:cubicBezTo>
                    <a:pt x="20" y="5"/>
                    <a:pt x="20" y="5"/>
                    <a:pt x="20" y="4"/>
                  </a:cubicBezTo>
                  <a:cubicBezTo>
                    <a:pt x="19" y="4"/>
                    <a:pt x="19" y="4"/>
                    <a:pt x="19" y="4"/>
                  </a:cubicBezTo>
                  <a:cubicBezTo>
                    <a:pt x="19" y="3"/>
                    <a:pt x="18" y="3"/>
                    <a:pt x="17" y="2"/>
                  </a:cubicBezTo>
                  <a:cubicBezTo>
                    <a:pt x="16" y="2"/>
                    <a:pt x="15" y="1"/>
                    <a:pt x="14" y="1"/>
                  </a:cubicBezTo>
                  <a:cubicBezTo>
                    <a:pt x="14" y="0"/>
                    <a:pt x="14" y="0"/>
                    <a:pt x="14" y="0"/>
                  </a:cubicBezTo>
                  <a:cubicBezTo>
                    <a:pt x="21" y="0"/>
                    <a:pt x="21" y="0"/>
                    <a:pt x="21" y="0"/>
                  </a:cubicBezTo>
                  <a:cubicBezTo>
                    <a:pt x="23" y="19"/>
                    <a:pt x="23" y="19"/>
                    <a:pt x="23" y="19"/>
                  </a:cubicBezTo>
                  <a:cubicBezTo>
                    <a:pt x="22" y="20"/>
                    <a:pt x="22" y="20"/>
                    <a:pt x="22" y="20"/>
                  </a:cubicBezTo>
                  <a:cubicBezTo>
                    <a:pt x="22" y="19"/>
                    <a:pt x="22" y="19"/>
                    <a:pt x="22" y="18"/>
                  </a:cubicBezTo>
                  <a:cubicBezTo>
                    <a:pt x="22" y="18"/>
                    <a:pt x="21" y="18"/>
                    <a:pt x="21" y="17"/>
                  </a:cubicBezTo>
                  <a:cubicBezTo>
                    <a:pt x="21" y="17"/>
                    <a:pt x="21" y="17"/>
                    <a:pt x="21" y="17"/>
                  </a:cubicBezTo>
                  <a:cubicBezTo>
                    <a:pt x="20" y="17"/>
                    <a:pt x="20" y="17"/>
                    <a:pt x="20" y="17"/>
                  </a:cubicBezTo>
                  <a:cubicBezTo>
                    <a:pt x="5" y="18"/>
                    <a:pt x="5" y="18"/>
                    <a:pt x="5" y="18"/>
                  </a:cubicBezTo>
                  <a:cubicBezTo>
                    <a:pt x="5" y="18"/>
                    <a:pt x="4" y="19"/>
                    <a:pt x="4" y="19"/>
                  </a:cubicBezTo>
                  <a:cubicBezTo>
                    <a:pt x="4" y="19"/>
                    <a:pt x="4" y="19"/>
                    <a:pt x="4" y="20"/>
                  </a:cubicBezTo>
                  <a:cubicBezTo>
                    <a:pt x="3" y="20"/>
                    <a:pt x="3" y="20"/>
                    <a:pt x="3" y="21"/>
                  </a:cubicBezTo>
                  <a:cubicBezTo>
                    <a:pt x="3" y="21"/>
                    <a:pt x="3" y="21"/>
                    <a:pt x="3" y="22"/>
                  </a:cubicBezTo>
                  <a:cubicBezTo>
                    <a:pt x="2" y="22"/>
                    <a:pt x="2" y="22"/>
                    <a:pt x="2" y="22"/>
                  </a:cubicBezTo>
                  <a:cubicBezTo>
                    <a:pt x="0" y="3"/>
                    <a:pt x="0" y="3"/>
                    <a:pt x="0" y="3"/>
                  </a:cubicBezTo>
                  <a:lnTo>
                    <a:pt x="5" y="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
            <p:cNvSpPr>
              <a:spLocks/>
            </p:cNvSpPr>
            <p:nvPr userDrawn="1"/>
          </p:nvSpPr>
          <p:spPr bwMode="auto">
            <a:xfrm>
              <a:off x="528589" y="960860"/>
              <a:ext cx="90488" cy="98425"/>
            </a:xfrm>
            <a:custGeom>
              <a:avLst/>
              <a:gdLst>
                <a:gd name="T0" fmla="*/ 24 w 24"/>
                <a:gd name="T1" fmla="*/ 2 h 26"/>
                <a:gd name="T2" fmla="*/ 23 w 24"/>
                <a:gd name="T3" fmla="*/ 10 h 26"/>
                <a:gd name="T4" fmla="*/ 18 w 24"/>
                <a:gd name="T5" fmla="*/ 13 h 26"/>
                <a:gd name="T6" fmla="*/ 12 w 24"/>
                <a:gd name="T7" fmla="*/ 16 h 26"/>
                <a:gd name="T8" fmla="*/ 12 w 24"/>
                <a:gd name="T9" fmla="*/ 17 h 26"/>
                <a:gd name="T10" fmla="*/ 19 w 24"/>
                <a:gd name="T11" fmla="*/ 18 h 26"/>
                <a:gd name="T12" fmla="*/ 20 w 24"/>
                <a:gd name="T13" fmla="*/ 18 h 26"/>
                <a:gd name="T14" fmla="*/ 20 w 24"/>
                <a:gd name="T15" fmla="*/ 17 h 26"/>
                <a:gd name="T16" fmla="*/ 21 w 24"/>
                <a:gd name="T17" fmla="*/ 16 h 26"/>
                <a:gd name="T18" fmla="*/ 21 w 24"/>
                <a:gd name="T19" fmla="*/ 15 h 26"/>
                <a:gd name="T20" fmla="*/ 22 w 24"/>
                <a:gd name="T21" fmla="*/ 15 h 26"/>
                <a:gd name="T22" fmla="*/ 21 w 24"/>
                <a:gd name="T23" fmla="*/ 26 h 26"/>
                <a:gd name="T24" fmla="*/ 20 w 24"/>
                <a:gd name="T25" fmla="*/ 26 h 26"/>
                <a:gd name="T26" fmla="*/ 20 w 24"/>
                <a:gd name="T27" fmla="*/ 25 h 26"/>
                <a:gd name="T28" fmla="*/ 20 w 24"/>
                <a:gd name="T29" fmla="*/ 24 h 26"/>
                <a:gd name="T30" fmla="*/ 19 w 24"/>
                <a:gd name="T31" fmla="*/ 23 h 26"/>
                <a:gd name="T32" fmla="*/ 18 w 24"/>
                <a:gd name="T33" fmla="*/ 23 h 26"/>
                <a:gd name="T34" fmla="*/ 3 w 24"/>
                <a:gd name="T35" fmla="*/ 21 h 26"/>
                <a:gd name="T36" fmla="*/ 3 w 24"/>
                <a:gd name="T37" fmla="*/ 21 h 26"/>
                <a:gd name="T38" fmla="*/ 2 w 24"/>
                <a:gd name="T39" fmla="*/ 21 h 26"/>
                <a:gd name="T40" fmla="*/ 1 w 24"/>
                <a:gd name="T41" fmla="*/ 22 h 26"/>
                <a:gd name="T42" fmla="*/ 1 w 24"/>
                <a:gd name="T43" fmla="*/ 23 h 26"/>
                <a:gd name="T44" fmla="*/ 0 w 24"/>
                <a:gd name="T45" fmla="*/ 23 h 26"/>
                <a:gd name="T46" fmla="*/ 1 w 24"/>
                <a:gd name="T47" fmla="*/ 12 h 26"/>
                <a:gd name="T48" fmla="*/ 3 w 24"/>
                <a:gd name="T49" fmla="*/ 12 h 26"/>
                <a:gd name="T50" fmla="*/ 3 w 24"/>
                <a:gd name="T51" fmla="*/ 13 h 26"/>
                <a:gd name="T52" fmla="*/ 3 w 24"/>
                <a:gd name="T53" fmla="*/ 14 h 26"/>
                <a:gd name="T54" fmla="*/ 3 w 24"/>
                <a:gd name="T55" fmla="*/ 15 h 26"/>
                <a:gd name="T56" fmla="*/ 4 w 24"/>
                <a:gd name="T57" fmla="*/ 15 h 26"/>
                <a:gd name="T58" fmla="*/ 11 w 24"/>
                <a:gd name="T59" fmla="*/ 16 h 26"/>
                <a:gd name="T60" fmla="*/ 11 w 24"/>
                <a:gd name="T61" fmla="*/ 16 h 26"/>
                <a:gd name="T62" fmla="*/ 9 w 24"/>
                <a:gd name="T63" fmla="*/ 13 h 26"/>
                <a:gd name="T64" fmla="*/ 7 w 24"/>
                <a:gd name="T65" fmla="*/ 10 h 26"/>
                <a:gd name="T66" fmla="*/ 5 w 24"/>
                <a:gd name="T67" fmla="*/ 8 h 26"/>
                <a:gd name="T68" fmla="*/ 4 w 24"/>
                <a:gd name="T69" fmla="*/ 7 h 26"/>
                <a:gd name="T70" fmla="*/ 3 w 24"/>
                <a:gd name="T71" fmla="*/ 8 h 26"/>
                <a:gd name="T72" fmla="*/ 3 w 24"/>
                <a:gd name="T73" fmla="*/ 9 h 26"/>
                <a:gd name="T74" fmla="*/ 2 w 24"/>
                <a:gd name="T75" fmla="*/ 9 h 26"/>
                <a:gd name="T76" fmla="*/ 3 w 24"/>
                <a:gd name="T77" fmla="*/ 0 h 26"/>
                <a:gd name="T78" fmla="*/ 4 w 24"/>
                <a:gd name="T79" fmla="*/ 0 h 26"/>
                <a:gd name="T80" fmla="*/ 5 w 24"/>
                <a:gd name="T81" fmla="*/ 3 h 26"/>
                <a:gd name="T82" fmla="*/ 6 w 24"/>
                <a:gd name="T83" fmla="*/ 6 h 26"/>
                <a:gd name="T84" fmla="*/ 8 w 24"/>
                <a:gd name="T85" fmla="*/ 9 h 26"/>
                <a:gd name="T86" fmla="*/ 10 w 24"/>
                <a:gd name="T87" fmla="*/ 12 h 26"/>
                <a:gd name="T88" fmla="*/ 15 w 24"/>
                <a:gd name="T89" fmla="*/ 9 h 26"/>
                <a:gd name="T90" fmla="*/ 20 w 24"/>
                <a:gd name="T91" fmla="*/ 6 h 26"/>
                <a:gd name="T92" fmla="*/ 21 w 24"/>
                <a:gd name="T93" fmla="*/ 5 h 26"/>
                <a:gd name="T94" fmla="*/ 22 w 24"/>
                <a:gd name="T95" fmla="*/ 3 h 26"/>
                <a:gd name="T96" fmla="*/ 23 w 24"/>
                <a:gd name="T97" fmla="*/ 2 h 26"/>
                <a:gd name="T98" fmla="*/ 23 w 24"/>
                <a:gd name="T99" fmla="*/ 2 h 26"/>
                <a:gd name="T100" fmla="*/ 24 w 24"/>
                <a:gd name="T10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 h="26">
                  <a:moveTo>
                    <a:pt x="24" y="2"/>
                  </a:moveTo>
                  <a:cubicBezTo>
                    <a:pt x="23" y="10"/>
                    <a:pt x="23" y="10"/>
                    <a:pt x="23" y="10"/>
                  </a:cubicBezTo>
                  <a:cubicBezTo>
                    <a:pt x="21" y="11"/>
                    <a:pt x="19" y="12"/>
                    <a:pt x="18" y="13"/>
                  </a:cubicBezTo>
                  <a:cubicBezTo>
                    <a:pt x="16" y="14"/>
                    <a:pt x="15" y="15"/>
                    <a:pt x="12" y="16"/>
                  </a:cubicBezTo>
                  <a:cubicBezTo>
                    <a:pt x="12" y="17"/>
                    <a:pt x="12" y="17"/>
                    <a:pt x="12" y="17"/>
                  </a:cubicBezTo>
                  <a:cubicBezTo>
                    <a:pt x="19" y="18"/>
                    <a:pt x="19" y="18"/>
                    <a:pt x="19" y="18"/>
                  </a:cubicBezTo>
                  <a:cubicBezTo>
                    <a:pt x="19" y="18"/>
                    <a:pt x="19" y="18"/>
                    <a:pt x="20" y="18"/>
                  </a:cubicBezTo>
                  <a:cubicBezTo>
                    <a:pt x="20" y="17"/>
                    <a:pt x="20" y="17"/>
                    <a:pt x="20" y="17"/>
                  </a:cubicBezTo>
                  <a:cubicBezTo>
                    <a:pt x="21" y="17"/>
                    <a:pt x="21" y="16"/>
                    <a:pt x="21" y="16"/>
                  </a:cubicBezTo>
                  <a:cubicBezTo>
                    <a:pt x="21" y="16"/>
                    <a:pt x="21" y="15"/>
                    <a:pt x="21" y="15"/>
                  </a:cubicBezTo>
                  <a:cubicBezTo>
                    <a:pt x="22" y="15"/>
                    <a:pt x="22" y="15"/>
                    <a:pt x="22" y="15"/>
                  </a:cubicBezTo>
                  <a:cubicBezTo>
                    <a:pt x="21" y="26"/>
                    <a:pt x="21" y="26"/>
                    <a:pt x="21" y="26"/>
                  </a:cubicBezTo>
                  <a:cubicBezTo>
                    <a:pt x="20" y="26"/>
                    <a:pt x="20" y="26"/>
                    <a:pt x="20" y="26"/>
                  </a:cubicBezTo>
                  <a:cubicBezTo>
                    <a:pt x="20" y="26"/>
                    <a:pt x="20" y="25"/>
                    <a:pt x="20" y="25"/>
                  </a:cubicBezTo>
                  <a:cubicBezTo>
                    <a:pt x="20" y="25"/>
                    <a:pt x="20" y="24"/>
                    <a:pt x="20" y="24"/>
                  </a:cubicBezTo>
                  <a:cubicBezTo>
                    <a:pt x="20" y="24"/>
                    <a:pt x="19" y="23"/>
                    <a:pt x="19" y="23"/>
                  </a:cubicBezTo>
                  <a:cubicBezTo>
                    <a:pt x="19" y="23"/>
                    <a:pt x="19" y="23"/>
                    <a:pt x="18" y="23"/>
                  </a:cubicBezTo>
                  <a:cubicBezTo>
                    <a:pt x="3" y="21"/>
                    <a:pt x="3" y="21"/>
                    <a:pt x="3" y="21"/>
                  </a:cubicBezTo>
                  <a:cubicBezTo>
                    <a:pt x="3" y="21"/>
                    <a:pt x="3" y="21"/>
                    <a:pt x="3" y="21"/>
                  </a:cubicBezTo>
                  <a:cubicBezTo>
                    <a:pt x="2" y="21"/>
                    <a:pt x="2" y="21"/>
                    <a:pt x="2" y="21"/>
                  </a:cubicBezTo>
                  <a:cubicBezTo>
                    <a:pt x="2" y="22"/>
                    <a:pt x="1" y="22"/>
                    <a:pt x="1" y="22"/>
                  </a:cubicBezTo>
                  <a:cubicBezTo>
                    <a:pt x="1" y="23"/>
                    <a:pt x="1" y="23"/>
                    <a:pt x="1" y="23"/>
                  </a:cubicBezTo>
                  <a:cubicBezTo>
                    <a:pt x="0" y="23"/>
                    <a:pt x="0" y="23"/>
                    <a:pt x="0" y="23"/>
                  </a:cubicBezTo>
                  <a:cubicBezTo>
                    <a:pt x="1" y="12"/>
                    <a:pt x="1" y="12"/>
                    <a:pt x="1" y="12"/>
                  </a:cubicBezTo>
                  <a:cubicBezTo>
                    <a:pt x="3" y="12"/>
                    <a:pt x="3" y="12"/>
                    <a:pt x="3" y="12"/>
                  </a:cubicBezTo>
                  <a:cubicBezTo>
                    <a:pt x="3" y="12"/>
                    <a:pt x="3" y="13"/>
                    <a:pt x="3" y="13"/>
                  </a:cubicBezTo>
                  <a:cubicBezTo>
                    <a:pt x="3" y="14"/>
                    <a:pt x="3" y="14"/>
                    <a:pt x="3" y="14"/>
                  </a:cubicBezTo>
                  <a:cubicBezTo>
                    <a:pt x="3" y="15"/>
                    <a:pt x="3" y="15"/>
                    <a:pt x="3" y="15"/>
                  </a:cubicBezTo>
                  <a:cubicBezTo>
                    <a:pt x="3" y="15"/>
                    <a:pt x="4" y="15"/>
                    <a:pt x="4" y="15"/>
                  </a:cubicBezTo>
                  <a:cubicBezTo>
                    <a:pt x="11" y="16"/>
                    <a:pt x="11" y="16"/>
                    <a:pt x="11" y="16"/>
                  </a:cubicBezTo>
                  <a:cubicBezTo>
                    <a:pt x="11" y="16"/>
                    <a:pt x="11" y="16"/>
                    <a:pt x="11" y="16"/>
                  </a:cubicBezTo>
                  <a:cubicBezTo>
                    <a:pt x="11" y="15"/>
                    <a:pt x="10" y="14"/>
                    <a:pt x="9" y="13"/>
                  </a:cubicBezTo>
                  <a:cubicBezTo>
                    <a:pt x="8" y="12"/>
                    <a:pt x="8" y="11"/>
                    <a:pt x="7" y="10"/>
                  </a:cubicBezTo>
                  <a:cubicBezTo>
                    <a:pt x="6" y="9"/>
                    <a:pt x="6" y="9"/>
                    <a:pt x="5" y="8"/>
                  </a:cubicBezTo>
                  <a:cubicBezTo>
                    <a:pt x="5" y="8"/>
                    <a:pt x="4" y="7"/>
                    <a:pt x="4" y="7"/>
                  </a:cubicBezTo>
                  <a:cubicBezTo>
                    <a:pt x="4" y="7"/>
                    <a:pt x="4" y="8"/>
                    <a:pt x="3" y="8"/>
                  </a:cubicBezTo>
                  <a:cubicBezTo>
                    <a:pt x="3" y="8"/>
                    <a:pt x="3" y="9"/>
                    <a:pt x="3" y="9"/>
                  </a:cubicBezTo>
                  <a:cubicBezTo>
                    <a:pt x="2" y="9"/>
                    <a:pt x="2" y="9"/>
                    <a:pt x="2" y="9"/>
                  </a:cubicBezTo>
                  <a:cubicBezTo>
                    <a:pt x="3" y="0"/>
                    <a:pt x="3" y="0"/>
                    <a:pt x="3" y="0"/>
                  </a:cubicBezTo>
                  <a:cubicBezTo>
                    <a:pt x="4" y="0"/>
                    <a:pt x="4" y="0"/>
                    <a:pt x="4" y="0"/>
                  </a:cubicBezTo>
                  <a:cubicBezTo>
                    <a:pt x="4" y="2"/>
                    <a:pt x="4" y="2"/>
                    <a:pt x="5" y="3"/>
                  </a:cubicBezTo>
                  <a:cubicBezTo>
                    <a:pt x="5" y="4"/>
                    <a:pt x="5" y="5"/>
                    <a:pt x="6" y="6"/>
                  </a:cubicBezTo>
                  <a:cubicBezTo>
                    <a:pt x="6" y="7"/>
                    <a:pt x="7" y="8"/>
                    <a:pt x="8" y="9"/>
                  </a:cubicBezTo>
                  <a:cubicBezTo>
                    <a:pt x="8" y="9"/>
                    <a:pt x="9" y="10"/>
                    <a:pt x="10" y="12"/>
                  </a:cubicBezTo>
                  <a:cubicBezTo>
                    <a:pt x="11" y="11"/>
                    <a:pt x="13" y="10"/>
                    <a:pt x="15" y="9"/>
                  </a:cubicBezTo>
                  <a:cubicBezTo>
                    <a:pt x="16" y="8"/>
                    <a:pt x="18" y="7"/>
                    <a:pt x="20" y="6"/>
                  </a:cubicBezTo>
                  <a:cubicBezTo>
                    <a:pt x="21" y="5"/>
                    <a:pt x="21" y="5"/>
                    <a:pt x="21" y="5"/>
                  </a:cubicBezTo>
                  <a:cubicBezTo>
                    <a:pt x="22" y="4"/>
                    <a:pt x="22" y="4"/>
                    <a:pt x="22" y="3"/>
                  </a:cubicBezTo>
                  <a:cubicBezTo>
                    <a:pt x="23" y="3"/>
                    <a:pt x="23" y="3"/>
                    <a:pt x="23" y="2"/>
                  </a:cubicBezTo>
                  <a:cubicBezTo>
                    <a:pt x="23" y="2"/>
                    <a:pt x="23" y="2"/>
                    <a:pt x="23" y="2"/>
                  </a:cubicBezTo>
                  <a:lnTo>
                    <a:pt x="24"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4"/>
            <p:cNvSpPr>
              <a:spLocks/>
            </p:cNvSpPr>
            <p:nvPr userDrawn="1"/>
          </p:nvSpPr>
          <p:spPr bwMode="auto">
            <a:xfrm>
              <a:off x="558751" y="859260"/>
              <a:ext cx="90488" cy="71438"/>
            </a:xfrm>
            <a:custGeom>
              <a:avLst/>
              <a:gdLst>
                <a:gd name="T0" fmla="*/ 24 w 24"/>
                <a:gd name="T1" fmla="*/ 8 h 19"/>
                <a:gd name="T2" fmla="*/ 20 w 24"/>
                <a:gd name="T3" fmla="*/ 19 h 19"/>
                <a:gd name="T4" fmla="*/ 19 w 24"/>
                <a:gd name="T5" fmla="*/ 18 h 19"/>
                <a:gd name="T6" fmla="*/ 19 w 24"/>
                <a:gd name="T7" fmla="*/ 17 h 19"/>
                <a:gd name="T8" fmla="*/ 19 w 24"/>
                <a:gd name="T9" fmla="*/ 16 h 19"/>
                <a:gd name="T10" fmla="*/ 19 w 24"/>
                <a:gd name="T11" fmla="*/ 15 h 19"/>
                <a:gd name="T12" fmla="*/ 18 w 24"/>
                <a:gd name="T13" fmla="*/ 15 h 19"/>
                <a:gd name="T14" fmla="*/ 4 w 24"/>
                <a:gd name="T15" fmla="*/ 9 h 19"/>
                <a:gd name="T16" fmla="*/ 4 w 24"/>
                <a:gd name="T17" fmla="*/ 9 h 19"/>
                <a:gd name="T18" fmla="*/ 3 w 24"/>
                <a:gd name="T19" fmla="*/ 10 h 19"/>
                <a:gd name="T20" fmla="*/ 2 w 24"/>
                <a:gd name="T21" fmla="*/ 10 h 19"/>
                <a:gd name="T22" fmla="*/ 1 w 24"/>
                <a:gd name="T23" fmla="*/ 11 h 19"/>
                <a:gd name="T24" fmla="*/ 0 w 24"/>
                <a:gd name="T25" fmla="*/ 11 h 19"/>
                <a:gd name="T26" fmla="*/ 5 w 24"/>
                <a:gd name="T27" fmla="*/ 0 h 19"/>
                <a:gd name="T28" fmla="*/ 6 w 24"/>
                <a:gd name="T29" fmla="*/ 1 h 19"/>
                <a:gd name="T30" fmla="*/ 5 w 24"/>
                <a:gd name="T31" fmla="*/ 2 h 19"/>
                <a:gd name="T32" fmla="*/ 5 w 24"/>
                <a:gd name="T33" fmla="*/ 3 h 19"/>
                <a:gd name="T34" fmla="*/ 5 w 24"/>
                <a:gd name="T35" fmla="*/ 4 h 19"/>
                <a:gd name="T36" fmla="*/ 6 w 24"/>
                <a:gd name="T37" fmla="*/ 4 h 19"/>
                <a:gd name="T38" fmla="*/ 20 w 24"/>
                <a:gd name="T39" fmla="*/ 10 h 19"/>
                <a:gd name="T40" fmla="*/ 21 w 24"/>
                <a:gd name="T41" fmla="*/ 10 h 19"/>
                <a:gd name="T42" fmla="*/ 22 w 24"/>
                <a:gd name="T43" fmla="*/ 9 h 19"/>
                <a:gd name="T44" fmla="*/ 22 w 24"/>
                <a:gd name="T45" fmla="*/ 9 h 19"/>
                <a:gd name="T46" fmla="*/ 23 w 24"/>
                <a:gd name="T47" fmla="*/ 8 h 19"/>
                <a:gd name="T48" fmla="*/ 24 w 24"/>
                <a:gd name="T4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19">
                  <a:moveTo>
                    <a:pt x="24" y="8"/>
                  </a:moveTo>
                  <a:cubicBezTo>
                    <a:pt x="20" y="19"/>
                    <a:pt x="20" y="19"/>
                    <a:pt x="20" y="19"/>
                  </a:cubicBezTo>
                  <a:cubicBezTo>
                    <a:pt x="19" y="18"/>
                    <a:pt x="19" y="18"/>
                    <a:pt x="19" y="18"/>
                  </a:cubicBezTo>
                  <a:cubicBezTo>
                    <a:pt x="19" y="18"/>
                    <a:pt x="19" y="18"/>
                    <a:pt x="19" y="17"/>
                  </a:cubicBezTo>
                  <a:cubicBezTo>
                    <a:pt x="19" y="17"/>
                    <a:pt x="19" y="16"/>
                    <a:pt x="19" y="16"/>
                  </a:cubicBezTo>
                  <a:cubicBezTo>
                    <a:pt x="19" y="16"/>
                    <a:pt x="19" y="15"/>
                    <a:pt x="19" y="15"/>
                  </a:cubicBezTo>
                  <a:cubicBezTo>
                    <a:pt x="19" y="15"/>
                    <a:pt x="19" y="15"/>
                    <a:pt x="18" y="15"/>
                  </a:cubicBezTo>
                  <a:cubicBezTo>
                    <a:pt x="4" y="9"/>
                    <a:pt x="4" y="9"/>
                    <a:pt x="4" y="9"/>
                  </a:cubicBezTo>
                  <a:cubicBezTo>
                    <a:pt x="4" y="9"/>
                    <a:pt x="4" y="9"/>
                    <a:pt x="4" y="9"/>
                  </a:cubicBezTo>
                  <a:cubicBezTo>
                    <a:pt x="3" y="9"/>
                    <a:pt x="3" y="9"/>
                    <a:pt x="3" y="10"/>
                  </a:cubicBezTo>
                  <a:cubicBezTo>
                    <a:pt x="2" y="10"/>
                    <a:pt x="2" y="10"/>
                    <a:pt x="2" y="10"/>
                  </a:cubicBezTo>
                  <a:cubicBezTo>
                    <a:pt x="2" y="11"/>
                    <a:pt x="1" y="11"/>
                    <a:pt x="1" y="11"/>
                  </a:cubicBezTo>
                  <a:cubicBezTo>
                    <a:pt x="0" y="11"/>
                    <a:pt x="0" y="11"/>
                    <a:pt x="0" y="11"/>
                  </a:cubicBezTo>
                  <a:cubicBezTo>
                    <a:pt x="5" y="0"/>
                    <a:pt x="5" y="0"/>
                    <a:pt x="5" y="0"/>
                  </a:cubicBezTo>
                  <a:cubicBezTo>
                    <a:pt x="6" y="1"/>
                    <a:pt x="6" y="1"/>
                    <a:pt x="6" y="1"/>
                  </a:cubicBezTo>
                  <a:cubicBezTo>
                    <a:pt x="6" y="1"/>
                    <a:pt x="5" y="1"/>
                    <a:pt x="5" y="2"/>
                  </a:cubicBezTo>
                  <a:cubicBezTo>
                    <a:pt x="5" y="2"/>
                    <a:pt x="5" y="2"/>
                    <a:pt x="5" y="3"/>
                  </a:cubicBezTo>
                  <a:cubicBezTo>
                    <a:pt x="5" y="3"/>
                    <a:pt x="5" y="3"/>
                    <a:pt x="5" y="4"/>
                  </a:cubicBezTo>
                  <a:cubicBezTo>
                    <a:pt x="6" y="4"/>
                    <a:pt x="6" y="4"/>
                    <a:pt x="6" y="4"/>
                  </a:cubicBezTo>
                  <a:cubicBezTo>
                    <a:pt x="20" y="10"/>
                    <a:pt x="20" y="10"/>
                    <a:pt x="20" y="10"/>
                  </a:cubicBezTo>
                  <a:cubicBezTo>
                    <a:pt x="20" y="10"/>
                    <a:pt x="21" y="10"/>
                    <a:pt x="21" y="10"/>
                  </a:cubicBezTo>
                  <a:cubicBezTo>
                    <a:pt x="21" y="10"/>
                    <a:pt x="22" y="10"/>
                    <a:pt x="22" y="9"/>
                  </a:cubicBezTo>
                  <a:cubicBezTo>
                    <a:pt x="22" y="9"/>
                    <a:pt x="22" y="9"/>
                    <a:pt x="22" y="9"/>
                  </a:cubicBezTo>
                  <a:cubicBezTo>
                    <a:pt x="23" y="8"/>
                    <a:pt x="23" y="8"/>
                    <a:pt x="23" y="8"/>
                  </a:cubicBezTo>
                  <a:lnTo>
                    <a:pt x="24"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p:cNvSpPr>
              <a:spLocks/>
            </p:cNvSpPr>
            <p:nvPr userDrawn="1"/>
          </p:nvSpPr>
          <p:spPr bwMode="auto">
            <a:xfrm>
              <a:off x="603201" y="725910"/>
              <a:ext cx="112713" cy="122238"/>
            </a:xfrm>
            <a:custGeom>
              <a:avLst/>
              <a:gdLst>
                <a:gd name="T0" fmla="*/ 16 w 30"/>
                <a:gd name="T1" fmla="*/ 0 h 32"/>
                <a:gd name="T2" fmla="*/ 15 w 30"/>
                <a:gd name="T3" fmla="*/ 1 h 32"/>
                <a:gd name="T4" fmla="*/ 15 w 30"/>
                <a:gd name="T5" fmla="*/ 3 h 32"/>
                <a:gd name="T6" fmla="*/ 15 w 30"/>
                <a:gd name="T7" fmla="*/ 4 h 32"/>
                <a:gd name="T8" fmla="*/ 17 w 30"/>
                <a:gd name="T9" fmla="*/ 6 h 32"/>
                <a:gd name="T10" fmla="*/ 30 w 30"/>
                <a:gd name="T11" fmla="*/ 15 h 32"/>
                <a:gd name="T12" fmla="*/ 28 w 30"/>
                <a:gd name="T13" fmla="*/ 17 h 32"/>
                <a:gd name="T14" fmla="*/ 7 w 30"/>
                <a:gd name="T15" fmla="*/ 18 h 32"/>
                <a:gd name="T16" fmla="*/ 15 w 30"/>
                <a:gd name="T17" fmla="*/ 24 h 32"/>
                <a:gd name="T18" fmla="*/ 18 w 30"/>
                <a:gd name="T19" fmla="*/ 25 h 32"/>
                <a:gd name="T20" fmla="*/ 19 w 30"/>
                <a:gd name="T21" fmla="*/ 25 h 32"/>
                <a:gd name="T22" fmla="*/ 21 w 30"/>
                <a:gd name="T23" fmla="*/ 25 h 32"/>
                <a:gd name="T24" fmla="*/ 22 w 30"/>
                <a:gd name="T25" fmla="*/ 24 h 32"/>
                <a:gd name="T26" fmla="*/ 23 w 30"/>
                <a:gd name="T27" fmla="*/ 25 h 32"/>
                <a:gd name="T28" fmla="*/ 17 w 30"/>
                <a:gd name="T29" fmla="*/ 32 h 32"/>
                <a:gd name="T30" fmla="*/ 16 w 30"/>
                <a:gd name="T31" fmla="*/ 31 h 32"/>
                <a:gd name="T32" fmla="*/ 17 w 30"/>
                <a:gd name="T33" fmla="*/ 30 h 32"/>
                <a:gd name="T34" fmla="*/ 17 w 30"/>
                <a:gd name="T35" fmla="*/ 29 h 32"/>
                <a:gd name="T36" fmla="*/ 17 w 30"/>
                <a:gd name="T37" fmla="*/ 27 h 32"/>
                <a:gd name="T38" fmla="*/ 14 w 30"/>
                <a:gd name="T39" fmla="*/ 25 h 32"/>
                <a:gd name="T40" fmla="*/ 6 w 30"/>
                <a:gd name="T41" fmla="*/ 20 h 32"/>
                <a:gd name="T42" fmla="*/ 5 w 30"/>
                <a:gd name="T43" fmla="*/ 19 h 32"/>
                <a:gd name="T44" fmla="*/ 4 w 30"/>
                <a:gd name="T45" fmla="*/ 19 h 32"/>
                <a:gd name="T46" fmla="*/ 2 w 30"/>
                <a:gd name="T47" fmla="*/ 19 h 32"/>
                <a:gd name="T48" fmla="*/ 1 w 30"/>
                <a:gd name="T49" fmla="*/ 20 h 32"/>
                <a:gd name="T50" fmla="*/ 0 w 30"/>
                <a:gd name="T51" fmla="*/ 20 h 32"/>
                <a:gd name="T52" fmla="*/ 5 w 30"/>
                <a:gd name="T53" fmla="*/ 13 h 32"/>
                <a:gd name="T54" fmla="*/ 23 w 30"/>
                <a:gd name="T55" fmla="*/ 12 h 32"/>
                <a:gd name="T56" fmla="*/ 17 w 30"/>
                <a:gd name="T57" fmla="*/ 8 h 32"/>
                <a:gd name="T58" fmla="*/ 14 w 30"/>
                <a:gd name="T59" fmla="*/ 6 h 32"/>
                <a:gd name="T60" fmla="*/ 13 w 30"/>
                <a:gd name="T61" fmla="*/ 6 h 32"/>
                <a:gd name="T62" fmla="*/ 11 w 30"/>
                <a:gd name="T63" fmla="*/ 7 h 32"/>
                <a:gd name="T64" fmla="*/ 10 w 30"/>
                <a:gd name="T65" fmla="*/ 8 h 32"/>
                <a:gd name="T66" fmla="*/ 9 w 30"/>
                <a:gd name="T67" fmla="*/ 7 h 32"/>
                <a:gd name="T68" fmla="*/ 15 w 30"/>
                <a:gd name="T69" fmla="*/ 0 h 32"/>
                <a:gd name="T70" fmla="*/ 16 w 30"/>
                <a:gd name="T7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32">
                  <a:moveTo>
                    <a:pt x="16" y="0"/>
                  </a:moveTo>
                  <a:cubicBezTo>
                    <a:pt x="15" y="1"/>
                    <a:pt x="15" y="1"/>
                    <a:pt x="15" y="1"/>
                  </a:cubicBezTo>
                  <a:cubicBezTo>
                    <a:pt x="15" y="2"/>
                    <a:pt x="15" y="2"/>
                    <a:pt x="15" y="3"/>
                  </a:cubicBezTo>
                  <a:cubicBezTo>
                    <a:pt x="15" y="3"/>
                    <a:pt x="15" y="4"/>
                    <a:pt x="15" y="4"/>
                  </a:cubicBezTo>
                  <a:cubicBezTo>
                    <a:pt x="16" y="5"/>
                    <a:pt x="16" y="5"/>
                    <a:pt x="17" y="6"/>
                  </a:cubicBezTo>
                  <a:cubicBezTo>
                    <a:pt x="30" y="15"/>
                    <a:pt x="30" y="15"/>
                    <a:pt x="30" y="15"/>
                  </a:cubicBezTo>
                  <a:cubicBezTo>
                    <a:pt x="28" y="17"/>
                    <a:pt x="28" y="17"/>
                    <a:pt x="28" y="17"/>
                  </a:cubicBezTo>
                  <a:cubicBezTo>
                    <a:pt x="7" y="18"/>
                    <a:pt x="7" y="18"/>
                    <a:pt x="7" y="18"/>
                  </a:cubicBezTo>
                  <a:cubicBezTo>
                    <a:pt x="15" y="24"/>
                    <a:pt x="15" y="24"/>
                    <a:pt x="15" y="24"/>
                  </a:cubicBezTo>
                  <a:cubicBezTo>
                    <a:pt x="16" y="25"/>
                    <a:pt x="17" y="25"/>
                    <a:pt x="18" y="25"/>
                  </a:cubicBezTo>
                  <a:cubicBezTo>
                    <a:pt x="18" y="26"/>
                    <a:pt x="19" y="26"/>
                    <a:pt x="19" y="25"/>
                  </a:cubicBezTo>
                  <a:cubicBezTo>
                    <a:pt x="20" y="25"/>
                    <a:pt x="20" y="25"/>
                    <a:pt x="21" y="25"/>
                  </a:cubicBezTo>
                  <a:cubicBezTo>
                    <a:pt x="21" y="24"/>
                    <a:pt x="21" y="24"/>
                    <a:pt x="22" y="24"/>
                  </a:cubicBezTo>
                  <a:cubicBezTo>
                    <a:pt x="23" y="25"/>
                    <a:pt x="23" y="25"/>
                    <a:pt x="23" y="25"/>
                  </a:cubicBezTo>
                  <a:cubicBezTo>
                    <a:pt x="17" y="32"/>
                    <a:pt x="17" y="32"/>
                    <a:pt x="17" y="32"/>
                  </a:cubicBezTo>
                  <a:cubicBezTo>
                    <a:pt x="16" y="31"/>
                    <a:pt x="16" y="31"/>
                    <a:pt x="16" y="31"/>
                  </a:cubicBezTo>
                  <a:cubicBezTo>
                    <a:pt x="17" y="31"/>
                    <a:pt x="17" y="30"/>
                    <a:pt x="17" y="30"/>
                  </a:cubicBezTo>
                  <a:cubicBezTo>
                    <a:pt x="17" y="30"/>
                    <a:pt x="17" y="29"/>
                    <a:pt x="17" y="29"/>
                  </a:cubicBezTo>
                  <a:cubicBezTo>
                    <a:pt x="17" y="28"/>
                    <a:pt x="17" y="28"/>
                    <a:pt x="17" y="27"/>
                  </a:cubicBezTo>
                  <a:cubicBezTo>
                    <a:pt x="16" y="27"/>
                    <a:pt x="16" y="26"/>
                    <a:pt x="14" y="25"/>
                  </a:cubicBezTo>
                  <a:cubicBezTo>
                    <a:pt x="6" y="20"/>
                    <a:pt x="6" y="20"/>
                    <a:pt x="6" y="20"/>
                  </a:cubicBezTo>
                  <a:cubicBezTo>
                    <a:pt x="6" y="19"/>
                    <a:pt x="6" y="19"/>
                    <a:pt x="5" y="19"/>
                  </a:cubicBezTo>
                  <a:cubicBezTo>
                    <a:pt x="5" y="19"/>
                    <a:pt x="4" y="19"/>
                    <a:pt x="4" y="19"/>
                  </a:cubicBezTo>
                  <a:cubicBezTo>
                    <a:pt x="3" y="19"/>
                    <a:pt x="3" y="19"/>
                    <a:pt x="2" y="19"/>
                  </a:cubicBezTo>
                  <a:cubicBezTo>
                    <a:pt x="2" y="20"/>
                    <a:pt x="2" y="20"/>
                    <a:pt x="1" y="20"/>
                  </a:cubicBezTo>
                  <a:cubicBezTo>
                    <a:pt x="0" y="20"/>
                    <a:pt x="0" y="20"/>
                    <a:pt x="0" y="20"/>
                  </a:cubicBezTo>
                  <a:cubicBezTo>
                    <a:pt x="5" y="13"/>
                    <a:pt x="5" y="13"/>
                    <a:pt x="5" y="13"/>
                  </a:cubicBezTo>
                  <a:cubicBezTo>
                    <a:pt x="23" y="12"/>
                    <a:pt x="23" y="12"/>
                    <a:pt x="23" y="12"/>
                  </a:cubicBezTo>
                  <a:cubicBezTo>
                    <a:pt x="17" y="8"/>
                    <a:pt x="17" y="8"/>
                    <a:pt x="17" y="8"/>
                  </a:cubicBezTo>
                  <a:cubicBezTo>
                    <a:pt x="16" y="7"/>
                    <a:pt x="15" y="6"/>
                    <a:pt x="14" y="6"/>
                  </a:cubicBezTo>
                  <a:cubicBezTo>
                    <a:pt x="14" y="6"/>
                    <a:pt x="13" y="6"/>
                    <a:pt x="13" y="6"/>
                  </a:cubicBezTo>
                  <a:cubicBezTo>
                    <a:pt x="12" y="6"/>
                    <a:pt x="12" y="6"/>
                    <a:pt x="11" y="7"/>
                  </a:cubicBezTo>
                  <a:cubicBezTo>
                    <a:pt x="11" y="7"/>
                    <a:pt x="11" y="7"/>
                    <a:pt x="10" y="8"/>
                  </a:cubicBezTo>
                  <a:cubicBezTo>
                    <a:pt x="9" y="7"/>
                    <a:pt x="9" y="7"/>
                    <a:pt x="9" y="7"/>
                  </a:cubicBezTo>
                  <a:cubicBezTo>
                    <a:pt x="15" y="0"/>
                    <a:pt x="15" y="0"/>
                    <a:pt x="15" y="0"/>
                  </a:cubicBezTo>
                  <a:lnTo>
                    <a:pt x="1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6"/>
            <p:cNvSpPr>
              <a:spLocks/>
            </p:cNvSpPr>
            <p:nvPr userDrawn="1"/>
          </p:nvSpPr>
          <p:spPr bwMode="auto">
            <a:xfrm>
              <a:off x="715914" y="635422"/>
              <a:ext cx="90488" cy="95250"/>
            </a:xfrm>
            <a:custGeom>
              <a:avLst/>
              <a:gdLst>
                <a:gd name="T0" fmla="*/ 22 w 24"/>
                <a:gd name="T1" fmla="*/ 7 h 25"/>
                <a:gd name="T2" fmla="*/ 21 w 24"/>
                <a:gd name="T3" fmla="*/ 8 h 25"/>
                <a:gd name="T4" fmla="*/ 21 w 24"/>
                <a:gd name="T5" fmla="*/ 8 h 25"/>
                <a:gd name="T6" fmla="*/ 21 w 24"/>
                <a:gd name="T7" fmla="*/ 9 h 25"/>
                <a:gd name="T8" fmla="*/ 21 w 24"/>
                <a:gd name="T9" fmla="*/ 10 h 25"/>
                <a:gd name="T10" fmla="*/ 23 w 24"/>
                <a:gd name="T11" fmla="*/ 12 h 25"/>
                <a:gd name="T12" fmla="*/ 23 w 24"/>
                <a:gd name="T13" fmla="*/ 13 h 25"/>
                <a:gd name="T14" fmla="*/ 24 w 24"/>
                <a:gd name="T15" fmla="*/ 14 h 25"/>
                <a:gd name="T16" fmla="*/ 22 w 24"/>
                <a:gd name="T17" fmla="*/ 18 h 25"/>
                <a:gd name="T18" fmla="*/ 18 w 24"/>
                <a:gd name="T19" fmla="*/ 22 h 25"/>
                <a:gd name="T20" fmla="*/ 14 w 24"/>
                <a:gd name="T21" fmla="*/ 24 h 25"/>
                <a:gd name="T22" fmla="*/ 10 w 24"/>
                <a:gd name="T23" fmla="*/ 25 h 25"/>
                <a:gd name="T24" fmla="*/ 6 w 24"/>
                <a:gd name="T25" fmla="*/ 23 h 25"/>
                <a:gd name="T26" fmla="*/ 3 w 24"/>
                <a:gd name="T27" fmla="*/ 20 h 25"/>
                <a:gd name="T28" fmla="*/ 0 w 24"/>
                <a:gd name="T29" fmla="*/ 16 h 25"/>
                <a:gd name="T30" fmla="*/ 0 w 24"/>
                <a:gd name="T31" fmla="*/ 12 h 25"/>
                <a:gd name="T32" fmla="*/ 1 w 24"/>
                <a:gd name="T33" fmla="*/ 8 h 25"/>
                <a:gd name="T34" fmla="*/ 5 w 24"/>
                <a:gd name="T35" fmla="*/ 4 h 25"/>
                <a:gd name="T36" fmla="*/ 8 w 24"/>
                <a:gd name="T37" fmla="*/ 2 h 25"/>
                <a:gd name="T38" fmla="*/ 10 w 24"/>
                <a:gd name="T39" fmla="*/ 2 h 25"/>
                <a:gd name="T40" fmla="*/ 10 w 24"/>
                <a:gd name="T41" fmla="*/ 0 h 25"/>
                <a:gd name="T42" fmla="*/ 11 w 24"/>
                <a:gd name="T43" fmla="*/ 0 h 25"/>
                <a:gd name="T44" fmla="*/ 16 w 24"/>
                <a:gd name="T45" fmla="*/ 5 h 25"/>
                <a:gd name="T46" fmla="*/ 15 w 24"/>
                <a:gd name="T47" fmla="*/ 6 h 25"/>
                <a:gd name="T48" fmla="*/ 10 w 24"/>
                <a:gd name="T49" fmla="*/ 4 h 25"/>
                <a:gd name="T50" fmla="*/ 6 w 24"/>
                <a:gd name="T51" fmla="*/ 5 h 25"/>
                <a:gd name="T52" fmla="*/ 4 w 24"/>
                <a:gd name="T53" fmla="*/ 10 h 25"/>
                <a:gd name="T54" fmla="*/ 7 w 24"/>
                <a:gd name="T55" fmla="*/ 16 h 25"/>
                <a:gd name="T56" fmla="*/ 13 w 24"/>
                <a:gd name="T57" fmla="*/ 21 h 25"/>
                <a:gd name="T58" fmla="*/ 18 w 24"/>
                <a:gd name="T59" fmla="*/ 20 h 25"/>
                <a:gd name="T60" fmla="*/ 19 w 24"/>
                <a:gd name="T61" fmla="*/ 18 h 25"/>
                <a:gd name="T62" fmla="*/ 20 w 24"/>
                <a:gd name="T63" fmla="*/ 17 h 25"/>
                <a:gd name="T64" fmla="*/ 17 w 24"/>
                <a:gd name="T65" fmla="*/ 13 h 25"/>
                <a:gd name="T66" fmla="*/ 17 w 24"/>
                <a:gd name="T67" fmla="*/ 13 h 25"/>
                <a:gd name="T68" fmla="*/ 16 w 24"/>
                <a:gd name="T69" fmla="*/ 13 h 25"/>
                <a:gd name="T70" fmla="*/ 14 w 24"/>
                <a:gd name="T71" fmla="*/ 13 h 25"/>
                <a:gd name="T72" fmla="*/ 13 w 24"/>
                <a:gd name="T73" fmla="*/ 14 h 25"/>
                <a:gd name="T74" fmla="*/ 13 w 24"/>
                <a:gd name="T75" fmla="*/ 13 h 25"/>
                <a:gd name="T76" fmla="*/ 21 w 24"/>
                <a:gd name="T77" fmla="*/ 6 h 25"/>
                <a:gd name="T78" fmla="*/ 22 w 24"/>
                <a:gd name="T7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25">
                  <a:moveTo>
                    <a:pt x="22" y="7"/>
                  </a:moveTo>
                  <a:cubicBezTo>
                    <a:pt x="22" y="7"/>
                    <a:pt x="22" y="7"/>
                    <a:pt x="21" y="8"/>
                  </a:cubicBezTo>
                  <a:cubicBezTo>
                    <a:pt x="21" y="8"/>
                    <a:pt x="21" y="8"/>
                    <a:pt x="21" y="8"/>
                  </a:cubicBezTo>
                  <a:cubicBezTo>
                    <a:pt x="21" y="9"/>
                    <a:pt x="21" y="9"/>
                    <a:pt x="21" y="9"/>
                  </a:cubicBezTo>
                  <a:cubicBezTo>
                    <a:pt x="21" y="10"/>
                    <a:pt x="21" y="10"/>
                    <a:pt x="21" y="10"/>
                  </a:cubicBezTo>
                  <a:cubicBezTo>
                    <a:pt x="23" y="12"/>
                    <a:pt x="23" y="12"/>
                    <a:pt x="23" y="12"/>
                  </a:cubicBezTo>
                  <a:cubicBezTo>
                    <a:pt x="23" y="12"/>
                    <a:pt x="23" y="13"/>
                    <a:pt x="23" y="13"/>
                  </a:cubicBezTo>
                  <a:cubicBezTo>
                    <a:pt x="24" y="13"/>
                    <a:pt x="24" y="13"/>
                    <a:pt x="24" y="14"/>
                  </a:cubicBezTo>
                  <a:cubicBezTo>
                    <a:pt x="24" y="15"/>
                    <a:pt x="23" y="16"/>
                    <a:pt x="22" y="18"/>
                  </a:cubicBezTo>
                  <a:cubicBezTo>
                    <a:pt x="21" y="19"/>
                    <a:pt x="19" y="21"/>
                    <a:pt x="18" y="22"/>
                  </a:cubicBezTo>
                  <a:cubicBezTo>
                    <a:pt x="17" y="23"/>
                    <a:pt x="16" y="23"/>
                    <a:pt x="14" y="24"/>
                  </a:cubicBezTo>
                  <a:cubicBezTo>
                    <a:pt x="13" y="24"/>
                    <a:pt x="12" y="25"/>
                    <a:pt x="10" y="25"/>
                  </a:cubicBezTo>
                  <a:cubicBezTo>
                    <a:pt x="9" y="24"/>
                    <a:pt x="8" y="24"/>
                    <a:pt x="6" y="23"/>
                  </a:cubicBezTo>
                  <a:cubicBezTo>
                    <a:pt x="5" y="23"/>
                    <a:pt x="4" y="22"/>
                    <a:pt x="3" y="20"/>
                  </a:cubicBezTo>
                  <a:cubicBezTo>
                    <a:pt x="2" y="19"/>
                    <a:pt x="1" y="18"/>
                    <a:pt x="0" y="16"/>
                  </a:cubicBezTo>
                  <a:cubicBezTo>
                    <a:pt x="0" y="15"/>
                    <a:pt x="0" y="13"/>
                    <a:pt x="0" y="12"/>
                  </a:cubicBezTo>
                  <a:cubicBezTo>
                    <a:pt x="0" y="10"/>
                    <a:pt x="1" y="9"/>
                    <a:pt x="1" y="8"/>
                  </a:cubicBezTo>
                  <a:cubicBezTo>
                    <a:pt x="2" y="6"/>
                    <a:pt x="3" y="5"/>
                    <a:pt x="5" y="4"/>
                  </a:cubicBezTo>
                  <a:cubicBezTo>
                    <a:pt x="6" y="3"/>
                    <a:pt x="7" y="3"/>
                    <a:pt x="8" y="2"/>
                  </a:cubicBezTo>
                  <a:cubicBezTo>
                    <a:pt x="9" y="2"/>
                    <a:pt x="9" y="2"/>
                    <a:pt x="10" y="2"/>
                  </a:cubicBezTo>
                  <a:cubicBezTo>
                    <a:pt x="10" y="0"/>
                    <a:pt x="10" y="0"/>
                    <a:pt x="10" y="0"/>
                  </a:cubicBezTo>
                  <a:cubicBezTo>
                    <a:pt x="11" y="0"/>
                    <a:pt x="11" y="0"/>
                    <a:pt x="11" y="0"/>
                  </a:cubicBezTo>
                  <a:cubicBezTo>
                    <a:pt x="16" y="5"/>
                    <a:pt x="16" y="5"/>
                    <a:pt x="16" y="5"/>
                  </a:cubicBezTo>
                  <a:cubicBezTo>
                    <a:pt x="15" y="6"/>
                    <a:pt x="15" y="6"/>
                    <a:pt x="15" y="6"/>
                  </a:cubicBezTo>
                  <a:cubicBezTo>
                    <a:pt x="13" y="5"/>
                    <a:pt x="11" y="4"/>
                    <a:pt x="10" y="4"/>
                  </a:cubicBezTo>
                  <a:cubicBezTo>
                    <a:pt x="8" y="4"/>
                    <a:pt x="7" y="4"/>
                    <a:pt x="6" y="5"/>
                  </a:cubicBezTo>
                  <a:cubicBezTo>
                    <a:pt x="4" y="6"/>
                    <a:pt x="4" y="8"/>
                    <a:pt x="4" y="10"/>
                  </a:cubicBezTo>
                  <a:cubicBezTo>
                    <a:pt x="4" y="12"/>
                    <a:pt x="5" y="14"/>
                    <a:pt x="7" y="16"/>
                  </a:cubicBezTo>
                  <a:cubicBezTo>
                    <a:pt x="9" y="19"/>
                    <a:pt x="11" y="20"/>
                    <a:pt x="13" y="21"/>
                  </a:cubicBezTo>
                  <a:cubicBezTo>
                    <a:pt x="15" y="22"/>
                    <a:pt x="16" y="21"/>
                    <a:pt x="18" y="20"/>
                  </a:cubicBezTo>
                  <a:cubicBezTo>
                    <a:pt x="18" y="20"/>
                    <a:pt x="19" y="19"/>
                    <a:pt x="19" y="18"/>
                  </a:cubicBezTo>
                  <a:cubicBezTo>
                    <a:pt x="20" y="18"/>
                    <a:pt x="20" y="17"/>
                    <a:pt x="20" y="17"/>
                  </a:cubicBezTo>
                  <a:cubicBezTo>
                    <a:pt x="17" y="13"/>
                    <a:pt x="17" y="13"/>
                    <a:pt x="17" y="13"/>
                  </a:cubicBezTo>
                  <a:cubicBezTo>
                    <a:pt x="17" y="13"/>
                    <a:pt x="17" y="13"/>
                    <a:pt x="17" y="13"/>
                  </a:cubicBezTo>
                  <a:cubicBezTo>
                    <a:pt x="16" y="13"/>
                    <a:pt x="16" y="13"/>
                    <a:pt x="16" y="13"/>
                  </a:cubicBezTo>
                  <a:cubicBezTo>
                    <a:pt x="15" y="13"/>
                    <a:pt x="15" y="13"/>
                    <a:pt x="14" y="13"/>
                  </a:cubicBezTo>
                  <a:cubicBezTo>
                    <a:pt x="14" y="13"/>
                    <a:pt x="14" y="14"/>
                    <a:pt x="13" y="14"/>
                  </a:cubicBezTo>
                  <a:cubicBezTo>
                    <a:pt x="13" y="13"/>
                    <a:pt x="13" y="13"/>
                    <a:pt x="13" y="13"/>
                  </a:cubicBezTo>
                  <a:cubicBezTo>
                    <a:pt x="21" y="6"/>
                    <a:pt x="21" y="6"/>
                    <a:pt x="21" y="6"/>
                  </a:cubicBezTo>
                  <a:lnTo>
                    <a:pt x="22"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7"/>
            <p:cNvSpPr>
              <a:spLocks/>
            </p:cNvSpPr>
            <p:nvPr userDrawn="1"/>
          </p:nvSpPr>
          <p:spPr bwMode="auto">
            <a:xfrm>
              <a:off x="893714" y="536997"/>
              <a:ext cx="88900" cy="95250"/>
            </a:xfrm>
            <a:custGeom>
              <a:avLst/>
              <a:gdLst>
                <a:gd name="T0" fmla="*/ 24 w 24"/>
                <a:gd name="T1" fmla="*/ 1 h 25"/>
                <a:gd name="T2" fmla="*/ 23 w 24"/>
                <a:gd name="T3" fmla="*/ 2 h 25"/>
                <a:gd name="T4" fmla="*/ 22 w 24"/>
                <a:gd name="T5" fmla="*/ 3 h 25"/>
                <a:gd name="T6" fmla="*/ 21 w 24"/>
                <a:gd name="T7" fmla="*/ 4 h 25"/>
                <a:gd name="T8" fmla="*/ 22 w 24"/>
                <a:gd name="T9" fmla="*/ 7 h 25"/>
                <a:gd name="T10" fmla="*/ 24 w 24"/>
                <a:gd name="T11" fmla="*/ 15 h 25"/>
                <a:gd name="T12" fmla="*/ 23 w 24"/>
                <a:gd name="T13" fmla="*/ 21 h 25"/>
                <a:gd name="T14" fmla="*/ 17 w 24"/>
                <a:gd name="T15" fmla="*/ 24 h 25"/>
                <a:gd name="T16" fmla="*/ 10 w 24"/>
                <a:gd name="T17" fmla="*/ 24 h 25"/>
                <a:gd name="T18" fmla="*/ 6 w 24"/>
                <a:gd name="T19" fmla="*/ 19 h 25"/>
                <a:gd name="T20" fmla="*/ 4 w 24"/>
                <a:gd name="T21" fmla="*/ 9 h 25"/>
                <a:gd name="T22" fmla="*/ 3 w 24"/>
                <a:gd name="T23" fmla="*/ 8 h 25"/>
                <a:gd name="T24" fmla="*/ 2 w 24"/>
                <a:gd name="T25" fmla="*/ 8 h 25"/>
                <a:gd name="T26" fmla="*/ 1 w 24"/>
                <a:gd name="T27" fmla="*/ 8 h 25"/>
                <a:gd name="T28" fmla="*/ 0 w 24"/>
                <a:gd name="T29" fmla="*/ 8 h 25"/>
                <a:gd name="T30" fmla="*/ 0 w 24"/>
                <a:gd name="T31" fmla="*/ 7 h 25"/>
                <a:gd name="T32" fmla="*/ 11 w 24"/>
                <a:gd name="T33" fmla="*/ 4 h 25"/>
                <a:gd name="T34" fmla="*/ 11 w 24"/>
                <a:gd name="T35" fmla="*/ 5 h 25"/>
                <a:gd name="T36" fmla="*/ 10 w 24"/>
                <a:gd name="T37" fmla="*/ 5 h 25"/>
                <a:gd name="T38" fmla="*/ 9 w 24"/>
                <a:gd name="T39" fmla="*/ 6 h 25"/>
                <a:gd name="T40" fmla="*/ 9 w 24"/>
                <a:gd name="T41" fmla="*/ 7 h 25"/>
                <a:gd name="T42" fmla="*/ 9 w 24"/>
                <a:gd name="T43" fmla="*/ 8 h 25"/>
                <a:gd name="T44" fmla="*/ 11 w 24"/>
                <a:gd name="T45" fmla="*/ 18 h 25"/>
                <a:gd name="T46" fmla="*/ 14 w 24"/>
                <a:gd name="T47" fmla="*/ 22 h 25"/>
                <a:gd name="T48" fmla="*/ 18 w 24"/>
                <a:gd name="T49" fmla="*/ 22 h 25"/>
                <a:gd name="T50" fmla="*/ 22 w 24"/>
                <a:gd name="T51" fmla="*/ 20 h 25"/>
                <a:gd name="T52" fmla="*/ 22 w 24"/>
                <a:gd name="T53" fmla="*/ 15 h 25"/>
                <a:gd name="T54" fmla="*/ 20 w 24"/>
                <a:gd name="T55" fmla="*/ 8 h 25"/>
                <a:gd name="T56" fmla="*/ 19 w 24"/>
                <a:gd name="T57" fmla="*/ 5 h 25"/>
                <a:gd name="T58" fmla="*/ 18 w 24"/>
                <a:gd name="T59" fmla="*/ 4 h 25"/>
                <a:gd name="T60" fmla="*/ 17 w 24"/>
                <a:gd name="T61" fmla="*/ 4 h 25"/>
                <a:gd name="T62" fmla="*/ 15 w 24"/>
                <a:gd name="T63" fmla="*/ 4 h 25"/>
                <a:gd name="T64" fmla="*/ 15 w 24"/>
                <a:gd name="T65" fmla="*/ 3 h 25"/>
                <a:gd name="T66" fmla="*/ 24 w 24"/>
                <a:gd name="T67" fmla="*/ 0 h 25"/>
                <a:gd name="T68" fmla="*/ 24 w 24"/>
                <a:gd name="T6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25">
                  <a:moveTo>
                    <a:pt x="24" y="1"/>
                  </a:moveTo>
                  <a:cubicBezTo>
                    <a:pt x="24" y="2"/>
                    <a:pt x="23" y="2"/>
                    <a:pt x="23" y="2"/>
                  </a:cubicBezTo>
                  <a:cubicBezTo>
                    <a:pt x="22" y="2"/>
                    <a:pt x="22" y="3"/>
                    <a:pt x="22" y="3"/>
                  </a:cubicBezTo>
                  <a:cubicBezTo>
                    <a:pt x="21" y="3"/>
                    <a:pt x="21" y="4"/>
                    <a:pt x="21" y="4"/>
                  </a:cubicBezTo>
                  <a:cubicBezTo>
                    <a:pt x="21" y="5"/>
                    <a:pt x="21" y="6"/>
                    <a:pt x="22" y="7"/>
                  </a:cubicBezTo>
                  <a:cubicBezTo>
                    <a:pt x="24" y="15"/>
                    <a:pt x="24" y="15"/>
                    <a:pt x="24" y="15"/>
                  </a:cubicBezTo>
                  <a:cubicBezTo>
                    <a:pt x="24" y="17"/>
                    <a:pt x="24" y="19"/>
                    <a:pt x="23" y="21"/>
                  </a:cubicBezTo>
                  <a:cubicBezTo>
                    <a:pt x="22" y="22"/>
                    <a:pt x="20" y="24"/>
                    <a:pt x="17" y="24"/>
                  </a:cubicBezTo>
                  <a:cubicBezTo>
                    <a:pt x="15" y="25"/>
                    <a:pt x="12" y="25"/>
                    <a:pt x="10" y="24"/>
                  </a:cubicBezTo>
                  <a:cubicBezTo>
                    <a:pt x="8" y="23"/>
                    <a:pt x="7" y="22"/>
                    <a:pt x="6" y="19"/>
                  </a:cubicBezTo>
                  <a:cubicBezTo>
                    <a:pt x="4" y="9"/>
                    <a:pt x="4" y="9"/>
                    <a:pt x="4" y="9"/>
                  </a:cubicBezTo>
                  <a:cubicBezTo>
                    <a:pt x="3" y="9"/>
                    <a:pt x="3" y="8"/>
                    <a:pt x="3" y="8"/>
                  </a:cubicBezTo>
                  <a:cubicBezTo>
                    <a:pt x="3" y="8"/>
                    <a:pt x="3" y="8"/>
                    <a:pt x="2" y="8"/>
                  </a:cubicBezTo>
                  <a:cubicBezTo>
                    <a:pt x="2" y="8"/>
                    <a:pt x="2" y="8"/>
                    <a:pt x="1" y="8"/>
                  </a:cubicBezTo>
                  <a:cubicBezTo>
                    <a:pt x="1" y="8"/>
                    <a:pt x="1" y="8"/>
                    <a:pt x="0" y="8"/>
                  </a:cubicBezTo>
                  <a:cubicBezTo>
                    <a:pt x="0" y="7"/>
                    <a:pt x="0" y="7"/>
                    <a:pt x="0" y="7"/>
                  </a:cubicBezTo>
                  <a:cubicBezTo>
                    <a:pt x="11" y="4"/>
                    <a:pt x="11" y="4"/>
                    <a:pt x="11" y="4"/>
                  </a:cubicBezTo>
                  <a:cubicBezTo>
                    <a:pt x="11" y="5"/>
                    <a:pt x="11" y="5"/>
                    <a:pt x="11" y="5"/>
                  </a:cubicBezTo>
                  <a:cubicBezTo>
                    <a:pt x="11" y="5"/>
                    <a:pt x="10" y="5"/>
                    <a:pt x="10" y="5"/>
                  </a:cubicBezTo>
                  <a:cubicBezTo>
                    <a:pt x="10" y="5"/>
                    <a:pt x="9" y="6"/>
                    <a:pt x="9" y="6"/>
                  </a:cubicBezTo>
                  <a:cubicBezTo>
                    <a:pt x="9" y="6"/>
                    <a:pt x="9" y="6"/>
                    <a:pt x="9" y="7"/>
                  </a:cubicBezTo>
                  <a:cubicBezTo>
                    <a:pt x="9" y="7"/>
                    <a:pt x="9" y="7"/>
                    <a:pt x="9" y="8"/>
                  </a:cubicBezTo>
                  <a:cubicBezTo>
                    <a:pt x="11" y="18"/>
                    <a:pt x="11" y="18"/>
                    <a:pt x="11" y="18"/>
                  </a:cubicBezTo>
                  <a:cubicBezTo>
                    <a:pt x="12" y="20"/>
                    <a:pt x="13" y="21"/>
                    <a:pt x="14" y="22"/>
                  </a:cubicBezTo>
                  <a:cubicBezTo>
                    <a:pt x="15" y="22"/>
                    <a:pt x="16" y="23"/>
                    <a:pt x="18" y="22"/>
                  </a:cubicBezTo>
                  <a:cubicBezTo>
                    <a:pt x="20" y="22"/>
                    <a:pt x="21" y="21"/>
                    <a:pt x="22" y="20"/>
                  </a:cubicBezTo>
                  <a:cubicBezTo>
                    <a:pt x="22" y="18"/>
                    <a:pt x="22" y="17"/>
                    <a:pt x="22" y="15"/>
                  </a:cubicBezTo>
                  <a:cubicBezTo>
                    <a:pt x="20" y="8"/>
                    <a:pt x="20" y="8"/>
                    <a:pt x="20" y="8"/>
                  </a:cubicBezTo>
                  <a:cubicBezTo>
                    <a:pt x="20" y="7"/>
                    <a:pt x="19" y="6"/>
                    <a:pt x="19" y="5"/>
                  </a:cubicBezTo>
                  <a:cubicBezTo>
                    <a:pt x="19" y="5"/>
                    <a:pt x="18" y="4"/>
                    <a:pt x="18" y="4"/>
                  </a:cubicBezTo>
                  <a:cubicBezTo>
                    <a:pt x="18" y="4"/>
                    <a:pt x="17" y="4"/>
                    <a:pt x="17" y="4"/>
                  </a:cubicBezTo>
                  <a:cubicBezTo>
                    <a:pt x="16" y="4"/>
                    <a:pt x="15" y="4"/>
                    <a:pt x="15" y="4"/>
                  </a:cubicBezTo>
                  <a:cubicBezTo>
                    <a:pt x="15" y="3"/>
                    <a:pt x="15" y="3"/>
                    <a:pt x="15" y="3"/>
                  </a:cubicBezTo>
                  <a:cubicBezTo>
                    <a:pt x="24" y="0"/>
                    <a:pt x="24" y="0"/>
                    <a:pt x="24" y="0"/>
                  </a:cubicBezTo>
                  <a:lnTo>
                    <a:pt x="24" y="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p:cNvSpPr>
              <a:spLocks/>
            </p:cNvSpPr>
            <p:nvPr userDrawn="1"/>
          </p:nvSpPr>
          <p:spPr bwMode="auto">
            <a:xfrm>
              <a:off x="1039764" y="529060"/>
              <a:ext cx="93663" cy="84138"/>
            </a:xfrm>
            <a:custGeom>
              <a:avLst/>
              <a:gdLst>
                <a:gd name="T0" fmla="*/ 25 w 25"/>
                <a:gd name="T1" fmla="*/ 2 h 22"/>
                <a:gd name="T2" fmla="*/ 24 w 25"/>
                <a:gd name="T3" fmla="*/ 2 h 22"/>
                <a:gd name="T4" fmla="*/ 22 w 25"/>
                <a:gd name="T5" fmla="*/ 3 h 22"/>
                <a:gd name="T6" fmla="*/ 21 w 25"/>
                <a:gd name="T7" fmla="*/ 4 h 22"/>
                <a:gd name="T8" fmla="*/ 21 w 25"/>
                <a:gd name="T9" fmla="*/ 7 h 22"/>
                <a:gd name="T10" fmla="*/ 21 w 25"/>
                <a:gd name="T11" fmla="*/ 22 h 22"/>
                <a:gd name="T12" fmla="*/ 18 w 25"/>
                <a:gd name="T13" fmla="*/ 22 h 22"/>
                <a:gd name="T14" fmla="*/ 5 w 25"/>
                <a:gd name="T15" fmla="*/ 5 h 22"/>
                <a:gd name="T16" fmla="*/ 5 w 25"/>
                <a:gd name="T17" fmla="*/ 15 h 22"/>
                <a:gd name="T18" fmla="*/ 5 w 25"/>
                <a:gd name="T19" fmla="*/ 18 h 22"/>
                <a:gd name="T20" fmla="*/ 6 w 25"/>
                <a:gd name="T21" fmla="*/ 20 h 22"/>
                <a:gd name="T22" fmla="*/ 7 w 25"/>
                <a:gd name="T23" fmla="*/ 20 h 22"/>
                <a:gd name="T24" fmla="*/ 9 w 25"/>
                <a:gd name="T25" fmla="*/ 21 h 22"/>
                <a:gd name="T26" fmla="*/ 9 w 25"/>
                <a:gd name="T27" fmla="*/ 22 h 22"/>
                <a:gd name="T28" fmla="*/ 0 w 25"/>
                <a:gd name="T29" fmla="*/ 22 h 22"/>
                <a:gd name="T30" fmla="*/ 0 w 25"/>
                <a:gd name="T31" fmla="*/ 20 h 22"/>
                <a:gd name="T32" fmla="*/ 1 w 25"/>
                <a:gd name="T33" fmla="*/ 20 h 22"/>
                <a:gd name="T34" fmla="*/ 2 w 25"/>
                <a:gd name="T35" fmla="*/ 20 h 22"/>
                <a:gd name="T36" fmla="*/ 3 w 25"/>
                <a:gd name="T37" fmla="*/ 18 h 22"/>
                <a:gd name="T38" fmla="*/ 3 w 25"/>
                <a:gd name="T39" fmla="*/ 15 h 22"/>
                <a:gd name="T40" fmla="*/ 4 w 25"/>
                <a:gd name="T41" fmla="*/ 5 h 22"/>
                <a:gd name="T42" fmla="*/ 3 w 25"/>
                <a:gd name="T43" fmla="*/ 4 h 22"/>
                <a:gd name="T44" fmla="*/ 3 w 25"/>
                <a:gd name="T45" fmla="*/ 3 h 22"/>
                <a:gd name="T46" fmla="*/ 2 w 25"/>
                <a:gd name="T47" fmla="*/ 2 h 22"/>
                <a:gd name="T48" fmla="*/ 0 w 25"/>
                <a:gd name="T49" fmla="*/ 2 h 22"/>
                <a:gd name="T50" fmla="*/ 0 w 25"/>
                <a:gd name="T51" fmla="*/ 0 h 22"/>
                <a:gd name="T52" fmla="*/ 8 w 25"/>
                <a:gd name="T53" fmla="*/ 1 h 22"/>
                <a:gd name="T54" fmla="*/ 19 w 25"/>
                <a:gd name="T55" fmla="*/ 15 h 22"/>
                <a:gd name="T56" fmla="*/ 19 w 25"/>
                <a:gd name="T57" fmla="*/ 7 h 22"/>
                <a:gd name="T58" fmla="*/ 19 w 25"/>
                <a:gd name="T59" fmla="*/ 4 h 22"/>
                <a:gd name="T60" fmla="*/ 18 w 25"/>
                <a:gd name="T61" fmla="*/ 3 h 22"/>
                <a:gd name="T62" fmla="*/ 17 w 25"/>
                <a:gd name="T63" fmla="*/ 2 h 22"/>
                <a:gd name="T64" fmla="*/ 16 w 25"/>
                <a:gd name="T65" fmla="*/ 2 h 22"/>
                <a:gd name="T66" fmla="*/ 16 w 25"/>
                <a:gd name="T67" fmla="*/ 1 h 22"/>
                <a:gd name="T68" fmla="*/ 25 w 25"/>
                <a:gd name="T69" fmla="*/ 1 h 22"/>
                <a:gd name="T70" fmla="*/ 25 w 25"/>
                <a:gd name="T7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22">
                  <a:moveTo>
                    <a:pt x="25" y="2"/>
                  </a:moveTo>
                  <a:cubicBezTo>
                    <a:pt x="24" y="2"/>
                    <a:pt x="24" y="2"/>
                    <a:pt x="24" y="2"/>
                  </a:cubicBezTo>
                  <a:cubicBezTo>
                    <a:pt x="23" y="2"/>
                    <a:pt x="23" y="2"/>
                    <a:pt x="22" y="3"/>
                  </a:cubicBezTo>
                  <a:cubicBezTo>
                    <a:pt x="22" y="3"/>
                    <a:pt x="22" y="3"/>
                    <a:pt x="21" y="4"/>
                  </a:cubicBezTo>
                  <a:cubicBezTo>
                    <a:pt x="21" y="5"/>
                    <a:pt x="21" y="6"/>
                    <a:pt x="21" y="7"/>
                  </a:cubicBezTo>
                  <a:cubicBezTo>
                    <a:pt x="21" y="22"/>
                    <a:pt x="21" y="22"/>
                    <a:pt x="21" y="22"/>
                  </a:cubicBezTo>
                  <a:cubicBezTo>
                    <a:pt x="18" y="22"/>
                    <a:pt x="18" y="22"/>
                    <a:pt x="18" y="22"/>
                  </a:cubicBezTo>
                  <a:cubicBezTo>
                    <a:pt x="5" y="5"/>
                    <a:pt x="5" y="5"/>
                    <a:pt x="5" y="5"/>
                  </a:cubicBezTo>
                  <a:cubicBezTo>
                    <a:pt x="5" y="15"/>
                    <a:pt x="5" y="15"/>
                    <a:pt x="5" y="15"/>
                  </a:cubicBezTo>
                  <a:cubicBezTo>
                    <a:pt x="5" y="17"/>
                    <a:pt x="5" y="18"/>
                    <a:pt x="5" y="18"/>
                  </a:cubicBezTo>
                  <a:cubicBezTo>
                    <a:pt x="6" y="19"/>
                    <a:pt x="6" y="19"/>
                    <a:pt x="6" y="20"/>
                  </a:cubicBezTo>
                  <a:cubicBezTo>
                    <a:pt x="6" y="20"/>
                    <a:pt x="7" y="20"/>
                    <a:pt x="7" y="20"/>
                  </a:cubicBezTo>
                  <a:cubicBezTo>
                    <a:pt x="8" y="20"/>
                    <a:pt x="9" y="20"/>
                    <a:pt x="9" y="21"/>
                  </a:cubicBezTo>
                  <a:cubicBezTo>
                    <a:pt x="9" y="22"/>
                    <a:pt x="9" y="22"/>
                    <a:pt x="9" y="22"/>
                  </a:cubicBezTo>
                  <a:cubicBezTo>
                    <a:pt x="0" y="22"/>
                    <a:pt x="0" y="22"/>
                    <a:pt x="0" y="22"/>
                  </a:cubicBezTo>
                  <a:cubicBezTo>
                    <a:pt x="0" y="20"/>
                    <a:pt x="0" y="20"/>
                    <a:pt x="0" y="20"/>
                  </a:cubicBezTo>
                  <a:cubicBezTo>
                    <a:pt x="0" y="20"/>
                    <a:pt x="1" y="20"/>
                    <a:pt x="1" y="20"/>
                  </a:cubicBezTo>
                  <a:cubicBezTo>
                    <a:pt x="2" y="20"/>
                    <a:pt x="2" y="20"/>
                    <a:pt x="2" y="20"/>
                  </a:cubicBezTo>
                  <a:cubicBezTo>
                    <a:pt x="3" y="19"/>
                    <a:pt x="3" y="19"/>
                    <a:pt x="3" y="18"/>
                  </a:cubicBezTo>
                  <a:cubicBezTo>
                    <a:pt x="3" y="18"/>
                    <a:pt x="3" y="17"/>
                    <a:pt x="3" y="15"/>
                  </a:cubicBezTo>
                  <a:cubicBezTo>
                    <a:pt x="4" y="5"/>
                    <a:pt x="4" y="5"/>
                    <a:pt x="4" y="5"/>
                  </a:cubicBezTo>
                  <a:cubicBezTo>
                    <a:pt x="4" y="5"/>
                    <a:pt x="4" y="5"/>
                    <a:pt x="3" y="4"/>
                  </a:cubicBezTo>
                  <a:cubicBezTo>
                    <a:pt x="3" y="4"/>
                    <a:pt x="3" y="3"/>
                    <a:pt x="3" y="3"/>
                  </a:cubicBezTo>
                  <a:cubicBezTo>
                    <a:pt x="2" y="3"/>
                    <a:pt x="2" y="2"/>
                    <a:pt x="2" y="2"/>
                  </a:cubicBezTo>
                  <a:cubicBezTo>
                    <a:pt x="1" y="2"/>
                    <a:pt x="1" y="2"/>
                    <a:pt x="0" y="2"/>
                  </a:cubicBezTo>
                  <a:cubicBezTo>
                    <a:pt x="0" y="0"/>
                    <a:pt x="0" y="0"/>
                    <a:pt x="0" y="0"/>
                  </a:cubicBezTo>
                  <a:cubicBezTo>
                    <a:pt x="8" y="1"/>
                    <a:pt x="8" y="1"/>
                    <a:pt x="8" y="1"/>
                  </a:cubicBezTo>
                  <a:cubicBezTo>
                    <a:pt x="19" y="15"/>
                    <a:pt x="19" y="15"/>
                    <a:pt x="19" y="15"/>
                  </a:cubicBezTo>
                  <a:cubicBezTo>
                    <a:pt x="19" y="7"/>
                    <a:pt x="19" y="7"/>
                    <a:pt x="19" y="7"/>
                  </a:cubicBezTo>
                  <a:cubicBezTo>
                    <a:pt x="19" y="6"/>
                    <a:pt x="19" y="5"/>
                    <a:pt x="19" y="4"/>
                  </a:cubicBezTo>
                  <a:cubicBezTo>
                    <a:pt x="19" y="4"/>
                    <a:pt x="19" y="3"/>
                    <a:pt x="18" y="3"/>
                  </a:cubicBezTo>
                  <a:cubicBezTo>
                    <a:pt x="18" y="3"/>
                    <a:pt x="18" y="2"/>
                    <a:pt x="17" y="2"/>
                  </a:cubicBezTo>
                  <a:cubicBezTo>
                    <a:pt x="17" y="2"/>
                    <a:pt x="16" y="2"/>
                    <a:pt x="16" y="2"/>
                  </a:cubicBezTo>
                  <a:cubicBezTo>
                    <a:pt x="16" y="1"/>
                    <a:pt x="16" y="1"/>
                    <a:pt x="16" y="1"/>
                  </a:cubicBezTo>
                  <a:cubicBezTo>
                    <a:pt x="25" y="1"/>
                    <a:pt x="25" y="1"/>
                    <a:pt x="25" y="1"/>
                  </a:cubicBezTo>
                  <a:lnTo>
                    <a:pt x="25"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p:cNvSpPr>
              <a:spLocks/>
            </p:cNvSpPr>
            <p:nvPr userDrawn="1"/>
          </p:nvSpPr>
          <p:spPr bwMode="auto">
            <a:xfrm>
              <a:off x="1174701" y="544935"/>
              <a:ext cx="63500" cy="87313"/>
            </a:xfrm>
            <a:custGeom>
              <a:avLst/>
              <a:gdLst>
                <a:gd name="T0" fmla="*/ 11 w 17"/>
                <a:gd name="T1" fmla="*/ 23 h 23"/>
                <a:gd name="T2" fmla="*/ 0 w 17"/>
                <a:gd name="T3" fmla="*/ 20 h 23"/>
                <a:gd name="T4" fmla="*/ 0 w 17"/>
                <a:gd name="T5" fmla="*/ 19 h 23"/>
                <a:gd name="T6" fmla="*/ 2 w 17"/>
                <a:gd name="T7" fmla="*/ 19 h 23"/>
                <a:gd name="T8" fmla="*/ 3 w 17"/>
                <a:gd name="T9" fmla="*/ 19 h 23"/>
                <a:gd name="T10" fmla="*/ 3 w 17"/>
                <a:gd name="T11" fmla="*/ 19 h 23"/>
                <a:gd name="T12" fmla="*/ 4 w 17"/>
                <a:gd name="T13" fmla="*/ 18 h 23"/>
                <a:gd name="T14" fmla="*/ 8 w 17"/>
                <a:gd name="T15" fmla="*/ 4 h 23"/>
                <a:gd name="T16" fmla="*/ 8 w 17"/>
                <a:gd name="T17" fmla="*/ 3 h 23"/>
                <a:gd name="T18" fmla="*/ 7 w 17"/>
                <a:gd name="T19" fmla="*/ 2 h 23"/>
                <a:gd name="T20" fmla="*/ 6 w 17"/>
                <a:gd name="T21" fmla="*/ 1 h 23"/>
                <a:gd name="T22" fmla="*/ 5 w 17"/>
                <a:gd name="T23" fmla="*/ 1 h 23"/>
                <a:gd name="T24" fmla="*/ 5 w 17"/>
                <a:gd name="T25" fmla="*/ 0 h 23"/>
                <a:gd name="T26" fmla="*/ 17 w 17"/>
                <a:gd name="T27" fmla="*/ 3 h 23"/>
                <a:gd name="T28" fmla="*/ 16 w 17"/>
                <a:gd name="T29" fmla="*/ 4 h 23"/>
                <a:gd name="T30" fmla="*/ 15 w 17"/>
                <a:gd name="T31" fmla="*/ 4 h 23"/>
                <a:gd name="T32" fmla="*/ 14 w 17"/>
                <a:gd name="T33" fmla="*/ 4 h 23"/>
                <a:gd name="T34" fmla="*/ 13 w 17"/>
                <a:gd name="T35" fmla="*/ 4 h 23"/>
                <a:gd name="T36" fmla="*/ 13 w 17"/>
                <a:gd name="T37" fmla="*/ 5 h 23"/>
                <a:gd name="T38" fmla="*/ 9 w 17"/>
                <a:gd name="T39" fmla="*/ 19 h 23"/>
                <a:gd name="T40" fmla="*/ 9 w 17"/>
                <a:gd name="T41" fmla="*/ 20 h 23"/>
                <a:gd name="T42" fmla="*/ 10 w 17"/>
                <a:gd name="T43" fmla="*/ 21 h 23"/>
                <a:gd name="T44" fmla="*/ 11 w 17"/>
                <a:gd name="T45" fmla="*/ 22 h 23"/>
                <a:gd name="T46" fmla="*/ 12 w 17"/>
                <a:gd name="T47" fmla="*/ 22 h 23"/>
                <a:gd name="T48" fmla="*/ 11 w 17"/>
                <a:gd name="T4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23">
                  <a:moveTo>
                    <a:pt x="11" y="23"/>
                  </a:moveTo>
                  <a:cubicBezTo>
                    <a:pt x="0" y="20"/>
                    <a:pt x="0" y="20"/>
                    <a:pt x="0" y="20"/>
                  </a:cubicBezTo>
                  <a:cubicBezTo>
                    <a:pt x="0" y="19"/>
                    <a:pt x="0" y="19"/>
                    <a:pt x="0" y="19"/>
                  </a:cubicBezTo>
                  <a:cubicBezTo>
                    <a:pt x="1" y="19"/>
                    <a:pt x="1" y="19"/>
                    <a:pt x="2" y="19"/>
                  </a:cubicBezTo>
                  <a:cubicBezTo>
                    <a:pt x="2" y="19"/>
                    <a:pt x="2" y="19"/>
                    <a:pt x="3" y="19"/>
                  </a:cubicBezTo>
                  <a:cubicBezTo>
                    <a:pt x="3" y="19"/>
                    <a:pt x="3" y="19"/>
                    <a:pt x="3" y="19"/>
                  </a:cubicBezTo>
                  <a:cubicBezTo>
                    <a:pt x="4" y="19"/>
                    <a:pt x="4" y="19"/>
                    <a:pt x="4" y="18"/>
                  </a:cubicBezTo>
                  <a:cubicBezTo>
                    <a:pt x="8" y="4"/>
                    <a:pt x="8" y="4"/>
                    <a:pt x="8" y="4"/>
                  </a:cubicBezTo>
                  <a:cubicBezTo>
                    <a:pt x="8" y="3"/>
                    <a:pt x="8" y="3"/>
                    <a:pt x="8" y="3"/>
                  </a:cubicBezTo>
                  <a:cubicBezTo>
                    <a:pt x="8" y="3"/>
                    <a:pt x="7" y="2"/>
                    <a:pt x="7" y="2"/>
                  </a:cubicBezTo>
                  <a:cubicBezTo>
                    <a:pt x="7" y="2"/>
                    <a:pt x="7" y="2"/>
                    <a:pt x="6" y="1"/>
                  </a:cubicBezTo>
                  <a:cubicBezTo>
                    <a:pt x="6" y="1"/>
                    <a:pt x="5" y="1"/>
                    <a:pt x="5" y="1"/>
                  </a:cubicBezTo>
                  <a:cubicBezTo>
                    <a:pt x="5" y="0"/>
                    <a:pt x="5" y="0"/>
                    <a:pt x="5" y="0"/>
                  </a:cubicBezTo>
                  <a:cubicBezTo>
                    <a:pt x="17" y="3"/>
                    <a:pt x="17" y="3"/>
                    <a:pt x="17" y="3"/>
                  </a:cubicBezTo>
                  <a:cubicBezTo>
                    <a:pt x="16" y="4"/>
                    <a:pt x="16" y="4"/>
                    <a:pt x="16" y="4"/>
                  </a:cubicBezTo>
                  <a:cubicBezTo>
                    <a:pt x="16" y="4"/>
                    <a:pt x="16" y="4"/>
                    <a:pt x="15" y="4"/>
                  </a:cubicBezTo>
                  <a:cubicBezTo>
                    <a:pt x="15" y="4"/>
                    <a:pt x="14" y="4"/>
                    <a:pt x="14" y="4"/>
                  </a:cubicBezTo>
                  <a:cubicBezTo>
                    <a:pt x="14" y="4"/>
                    <a:pt x="13" y="4"/>
                    <a:pt x="13" y="4"/>
                  </a:cubicBezTo>
                  <a:cubicBezTo>
                    <a:pt x="13" y="4"/>
                    <a:pt x="13" y="5"/>
                    <a:pt x="13" y="5"/>
                  </a:cubicBezTo>
                  <a:cubicBezTo>
                    <a:pt x="9" y="19"/>
                    <a:pt x="9" y="19"/>
                    <a:pt x="9" y="19"/>
                  </a:cubicBezTo>
                  <a:cubicBezTo>
                    <a:pt x="9" y="20"/>
                    <a:pt x="9" y="20"/>
                    <a:pt x="9" y="20"/>
                  </a:cubicBezTo>
                  <a:cubicBezTo>
                    <a:pt x="9" y="21"/>
                    <a:pt x="9" y="21"/>
                    <a:pt x="10" y="21"/>
                  </a:cubicBezTo>
                  <a:cubicBezTo>
                    <a:pt x="10" y="21"/>
                    <a:pt x="10" y="21"/>
                    <a:pt x="11" y="22"/>
                  </a:cubicBezTo>
                  <a:cubicBezTo>
                    <a:pt x="11" y="22"/>
                    <a:pt x="11" y="22"/>
                    <a:pt x="12" y="22"/>
                  </a:cubicBezTo>
                  <a:lnTo>
                    <a:pt x="11"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
            <p:cNvSpPr>
              <a:spLocks/>
            </p:cNvSpPr>
            <p:nvPr userDrawn="1"/>
          </p:nvSpPr>
          <p:spPr bwMode="auto">
            <a:xfrm>
              <a:off x="1292176" y="575097"/>
              <a:ext cx="82550" cy="95250"/>
            </a:xfrm>
            <a:custGeom>
              <a:avLst/>
              <a:gdLst>
                <a:gd name="T0" fmla="*/ 22 w 22"/>
                <a:gd name="T1" fmla="*/ 12 h 25"/>
                <a:gd name="T2" fmla="*/ 21 w 22"/>
                <a:gd name="T3" fmla="*/ 12 h 25"/>
                <a:gd name="T4" fmla="*/ 20 w 22"/>
                <a:gd name="T5" fmla="*/ 12 h 25"/>
                <a:gd name="T6" fmla="*/ 19 w 22"/>
                <a:gd name="T7" fmla="*/ 12 h 25"/>
                <a:gd name="T8" fmla="*/ 17 w 22"/>
                <a:gd name="T9" fmla="*/ 13 h 25"/>
                <a:gd name="T10" fmla="*/ 15 w 22"/>
                <a:gd name="T11" fmla="*/ 15 h 25"/>
                <a:gd name="T12" fmla="*/ 11 w 22"/>
                <a:gd name="T13" fmla="*/ 18 h 25"/>
                <a:gd name="T14" fmla="*/ 7 w 22"/>
                <a:gd name="T15" fmla="*/ 21 h 25"/>
                <a:gd name="T16" fmla="*/ 3 w 22"/>
                <a:gd name="T17" fmla="*/ 25 h 25"/>
                <a:gd name="T18" fmla="*/ 0 w 22"/>
                <a:gd name="T19" fmla="*/ 24 h 25"/>
                <a:gd name="T20" fmla="*/ 1 w 22"/>
                <a:gd name="T21" fmla="*/ 12 h 25"/>
                <a:gd name="T22" fmla="*/ 2 w 22"/>
                <a:gd name="T23" fmla="*/ 5 h 25"/>
                <a:gd name="T24" fmla="*/ 2 w 22"/>
                <a:gd name="T25" fmla="*/ 3 h 25"/>
                <a:gd name="T26" fmla="*/ 1 w 22"/>
                <a:gd name="T27" fmla="*/ 2 h 25"/>
                <a:gd name="T28" fmla="*/ 1 w 22"/>
                <a:gd name="T29" fmla="*/ 1 h 25"/>
                <a:gd name="T30" fmla="*/ 0 w 22"/>
                <a:gd name="T31" fmla="*/ 1 h 25"/>
                <a:gd name="T32" fmla="*/ 1 w 22"/>
                <a:gd name="T33" fmla="*/ 0 h 25"/>
                <a:gd name="T34" fmla="*/ 11 w 22"/>
                <a:gd name="T35" fmla="*/ 5 h 25"/>
                <a:gd name="T36" fmla="*/ 10 w 22"/>
                <a:gd name="T37" fmla="*/ 6 h 25"/>
                <a:gd name="T38" fmla="*/ 8 w 22"/>
                <a:gd name="T39" fmla="*/ 5 h 25"/>
                <a:gd name="T40" fmla="*/ 7 w 22"/>
                <a:gd name="T41" fmla="*/ 6 h 25"/>
                <a:gd name="T42" fmla="*/ 7 w 22"/>
                <a:gd name="T43" fmla="*/ 6 h 25"/>
                <a:gd name="T44" fmla="*/ 7 w 22"/>
                <a:gd name="T45" fmla="*/ 6 h 25"/>
                <a:gd name="T46" fmla="*/ 6 w 22"/>
                <a:gd name="T47" fmla="*/ 11 h 25"/>
                <a:gd name="T48" fmla="*/ 6 w 22"/>
                <a:gd name="T49" fmla="*/ 21 h 25"/>
                <a:gd name="T50" fmla="*/ 11 w 22"/>
                <a:gd name="T51" fmla="*/ 16 h 25"/>
                <a:gd name="T52" fmla="*/ 14 w 22"/>
                <a:gd name="T53" fmla="*/ 13 h 25"/>
                <a:gd name="T54" fmla="*/ 16 w 22"/>
                <a:gd name="T55" fmla="*/ 12 h 25"/>
                <a:gd name="T56" fmla="*/ 17 w 22"/>
                <a:gd name="T57" fmla="*/ 11 h 25"/>
                <a:gd name="T58" fmla="*/ 16 w 22"/>
                <a:gd name="T59" fmla="*/ 10 h 25"/>
                <a:gd name="T60" fmla="*/ 14 w 22"/>
                <a:gd name="T61" fmla="*/ 8 h 25"/>
                <a:gd name="T62" fmla="*/ 15 w 22"/>
                <a:gd name="T63" fmla="*/ 7 h 25"/>
                <a:gd name="T64" fmla="*/ 22 w 22"/>
                <a:gd name="T65" fmla="*/ 11 h 25"/>
                <a:gd name="T66" fmla="*/ 22 w 22"/>
                <a:gd name="T67"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5">
                  <a:moveTo>
                    <a:pt x="22" y="12"/>
                  </a:moveTo>
                  <a:cubicBezTo>
                    <a:pt x="22" y="12"/>
                    <a:pt x="21" y="12"/>
                    <a:pt x="21" y="12"/>
                  </a:cubicBezTo>
                  <a:cubicBezTo>
                    <a:pt x="21" y="12"/>
                    <a:pt x="20" y="12"/>
                    <a:pt x="20" y="12"/>
                  </a:cubicBezTo>
                  <a:cubicBezTo>
                    <a:pt x="19" y="12"/>
                    <a:pt x="19" y="12"/>
                    <a:pt x="19" y="12"/>
                  </a:cubicBezTo>
                  <a:cubicBezTo>
                    <a:pt x="18" y="12"/>
                    <a:pt x="18" y="13"/>
                    <a:pt x="17" y="13"/>
                  </a:cubicBezTo>
                  <a:cubicBezTo>
                    <a:pt x="17" y="13"/>
                    <a:pt x="16" y="14"/>
                    <a:pt x="15" y="15"/>
                  </a:cubicBezTo>
                  <a:cubicBezTo>
                    <a:pt x="14" y="16"/>
                    <a:pt x="13" y="17"/>
                    <a:pt x="11" y="18"/>
                  </a:cubicBezTo>
                  <a:cubicBezTo>
                    <a:pt x="10" y="19"/>
                    <a:pt x="9" y="20"/>
                    <a:pt x="7" y="21"/>
                  </a:cubicBezTo>
                  <a:cubicBezTo>
                    <a:pt x="6" y="23"/>
                    <a:pt x="4" y="24"/>
                    <a:pt x="3" y="25"/>
                  </a:cubicBezTo>
                  <a:cubicBezTo>
                    <a:pt x="0" y="24"/>
                    <a:pt x="0" y="24"/>
                    <a:pt x="0" y="24"/>
                  </a:cubicBezTo>
                  <a:cubicBezTo>
                    <a:pt x="1" y="20"/>
                    <a:pt x="1" y="16"/>
                    <a:pt x="1" y="12"/>
                  </a:cubicBezTo>
                  <a:cubicBezTo>
                    <a:pt x="2" y="9"/>
                    <a:pt x="2" y="6"/>
                    <a:pt x="2" y="5"/>
                  </a:cubicBezTo>
                  <a:cubicBezTo>
                    <a:pt x="2" y="4"/>
                    <a:pt x="2" y="4"/>
                    <a:pt x="2" y="3"/>
                  </a:cubicBezTo>
                  <a:cubicBezTo>
                    <a:pt x="2" y="3"/>
                    <a:pt x="2" y="3"/>
                    <a:pt x="1" y="2"/>
                  </a:cubicBezTo>
                  <a:cubicBezTo>
                    <a:pt x="1" y="2"/>
                    <a:pt x="1" y="2"/>
                    <a:pt x="1" y="1"/>
                  </a:cubicBezTo>
                  <a:cubicBezTo>
                    <a:pt x="1" y="1"/>
                    <a:pt x="0" y="1"/>
                    <a:pt x="0" y="1"/>
                  </a:cubicBezTo>
                  <a:cubicBezTo>
                    <a:pt x="1" y="0"/>
                    <a:pt x="1" y="0"/>
                    <a:pt x="1" y="0"/>
                  </a:cubicBezTo>
                  <a:cubicBezTo>
                    <a:pt x="11" y="5"/>
                    <a:pt x="11" y="5"/>
                    <a:pt x="11" y="5"/>
                  </a:cubicBezTo>
                  <a:cubicBezTo>
                    <a:pt x="10" y="6"/>
                    <a:pt x="10" y="6"/>
                    <a:pt x="10" y="6"/>
                  </a:cubicBezTo>
                  <a:cubicBezTo>
                    <a:pt x="9" y="6"/>
                    <a:pt x="8" y="5"/>
                    <a:pt x="8" y="5"/>
                  </a:cubicBezTo>
                  <a:cubicBezTo>
                    <a:pt x="8" y="5"/>
                    <a:pt x="7" y="5"/>
                    <a:pt x="7" y="6"/>
                  </a:cubicBezTo>
                  <a:cubicBezTo>
                    <a:pt x="7" y="6"/>
                    <a:pt x="7" y="6"/>
                    <a:pt x="7" y="6"/>
                  </a:cubicBezTo>
                  <a:cubicBezTo>
                    <a:pt x="7" y="6"/>
                    <a:pt x="7" y="6"/>
                    <a:pt x="7" y="6"/>
                  </a:cubicBezTo>
                  <a:cubicBezTo>
                    <a:pt x="7" y="7"/>
                    <a:pt x="7" y="9"/>
                    <a:pt x="6" y="11"/>
                  </a:cubicBezTo>
                  <a:cubicBezTo>
                    <a:pt x="6" y="13"/>
                    <a:pt x="6" y="16"/>
                    <a:pt x="6" y="21"/>
                  </a:cubicBezTo>
                  <a:cubicBezTo>
                    <a:pt x="8" y="19"/>
                    <a:pt x="9" y="18"/>
                    <a:pt x="11" y="16"/>
                  </a:cubicBezTo>
                  <a:cubicBezTo>
                    <a:pt x="12" y="15"/>
                    <a:pt x="13" y="14"/>
                    <a:pt x="14" y="13"/>
                  </a:cubicBezTo>
                  <a:cubicBezTo>
                    <a:pt x="15" y="13"/>
                    <a:pt x="15" y="12"/>
                    <a:pt x="16" y="12"/>
                  </a:cubicBezTo>
                  <a:cubicBezTo>
                    <a:pt x="16" y="12"/>
                    <a:pt x="16" y="11"/>
                    <a:pt x="17" y="11"/>
                  </a:cubicBezTo>
                  <a:cubicBezTo>
                    <a:pt x="17" y="11"/>
                    <a:pt x="17" y="10"/>
                    <a:pt x="16" y="10"/>
                  </a:cubicBezTo>
                  <a:cubicBezTo>
                    <a:pt x="16" y="10"/>
                    <a:pt x="15" y="9"/>
                    <a:pt x="14" y="8"/>
                  </a:cubicBezTo>
                  <a:cubicBezTo>
                    <a:pt x="15" y="7"/>
                    <a:pt x="15" y="7"/>
                    <a:pt x="15" y="7"/>
                  </a:cubicBezTo>
                  <a:cubicBezTo>
                    <a:pt x="22" y="11"/>
                    <a:pt x="22" y="11"/>
                    <a:pt x="22" y="11"/>
                  </a:cubicBezTo>
                  <a:lnTo>
                    <a:pt x="2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1"/>
            <p:cNvSpPr>
              <a:spLocks/>
            </p:cNvSpPr>
            <p:nvPr userDrawn="1"/>
          </p:nvSpPr>
          <p:spPr bwMode="auto">
            <a:xfrm>
              <a:off x="1366789" y="651297"/>
              <a:ext cx="104775" cy="109538"/>
            </a:xfrm>
            <a:custGeom>
              <a:avLst/>
              <a:gdLst>
                <a:gd name="T0" fmla="*/ 25 w 28"/>
                <a:gd name="T1" fmla="*/ 17 h 29"/>
                <a:gd name="T2" fmla="*/ 24 w 28"/>
                <a:gd name="T3" fmla="*/ 16 h 29"/>
                <a:gd name="T4" fmla="*/ 24 w 28"/>
                <a:gd name="T5" fmla="*/ 13 h 29"/>
                <a:gd name="T6" fmla="*/ 24 w 28"/>
                <a:gd name="T7" fmla="*/ 11 h 29"/>
                <a:gd name="T8" fmla="*/ 23 w 28"/>
                <a:gd name="T9" fmla="*/ 10 h 29"/>
                <a:gd name="T10" fmla="*/ 22 w 28"/>
                <a:gd name="T11" fmla="*/ 9 h 29"/>
                <a:gd name="T12" fmla="*/ 20 w 28"/>
                <a:gd name="T13" fmla="*/ 7 h 29"/>
                <a:gd name="T14" fmla="*/ 14 w 28"/>
                <a:gd name="T15" fmla="*/ 13 h 29"/>
                <a:gd name="T16" fmla="*/ 16 w 28"/>
                <a:gd name="T17" fmla="*/ 14 h 29"/>
                <a:gd name="T18" fmla="*/ 17 w 28"/>
                <a:gd name="T19" fmla="*/ 15 h 29"/>
                <a:gd name="T20" fmla="*/ 19 w 28"/>
                <a:gd name="T21" fmla="*/ 15 h 29"/>
                <a:gd name="T22" fmla="*/ 20 w 28"/>
                <a:gd name="T23" fmla="*/ 15 h 29"/>
                <a:gd name="T24" fmla="*/ 21 w 28"/>
                <a:gd name="T25" fmla="*/ 14 h 29"/>
                <a:gd name="T26" fmla="*/ 22 w 28"/>
                <a:gd name="T27" fmla="*/ 15 h 29"/>
                <a:gd name="T28" fmla="*/ 16 w 28"/>
                <a:gd name="T29" fmla="*/ 21 h 29"/>
                <a:gd name="T30" fmla="*/ 15 w 28"/>
                <a:gd name="T31" fmla="*/ 21 h 29"/>
                <a:gd name="T32" fmla="*/ 16 w 28"/>
                <a:gd name="T33" fmla="*/ 19 h 29"/>
                <a:gd name="T34" fmla="*/ 16 w 28"/>
                <a:gd name="T35" fmla="*/ 18 h 29"/>
                <a:gd name="T36" fmla="*/ 16 w 28"/>
                <a:gd name="T37" fmla="*/ 16 h 29"/>
                <a:gd name="T38" fmla="*/ 15 w 28"/>
                <a:gd name="T39" fmla="*/ 15 h 29"/>
                <a:gd name="T40" fmla="*/ 13 w 28"/>
                <a:gd name="T41" fmla="*/ 14 h 29"/>
                <a:gd name="T42" fmla="*/ 9 w 28"/>
                <a:gd name="T43" fmla="*/ 18 h 29"/>
                <a:gd name="T44" fmla="*/ 8 w 28"/>
                <a:gd name="T45" fmla="*/ 20 h 29"/>
                <a:gd name="T46" fmla="*/ 8 w 28"/>
                <a:gd name="T47" fmla="*/ 21 h 29"/>
                <a:gd name="T48" fmla="*/ 9 w 28"/>
                <a:gd name="T49" fmla="*/ 21 h 29"/>
                <a:gd name="T50" fmla="*/ 10 w 28"/>
                <a:gd name="T51" fmla="*/ 23 h 29"/>
                <a:gd name="T52" fmla="*/ 11 w 28"/>
                <a:gd name="T53" fmla="*/ 24 h 29"/>
                <a:gd name="T54" fmla="*/ 12 w 28"/>
                <a:gd name="T55" fmla="*/ 24 h 29"/>
                <a:gd name="T56" fmla="*/ 13 w 28"/>
                <a:gd name="T57" fmla="*/ 25 h 29"/>
                <a:gd name="T58" fmla="*/ 14 w 28"/>
                <a:gd name="T59" fmla="*/ 25 h 29"/>
                <a:gd name="T60" fmla="*/ 16 w 28"/>
                <a:gd name="T61" fmla="*/ 25 h 29"/>
                <a:gd name="T62" fmla="*/ 19 w 28"/>
                <a:gd name="T63" fmla="*/ 24 h 29"/>
                <a:gd name="T64" fmla="*/ 20 w 28"/>
                <a:gd name="T65" fmla="*/ 25 h 29"/>
                <a:gd name="T66" fmla="*/ 15 w 28"/>
                <a:gd name="T67" fmla="*/ 29 h 29"/>
                <a:gd name="T68" fmla="*/ 0 w 28"/>
                <a:gd name="T69" fmla="*/ 16 h 29"/>
                <a:gd name="T70" fmla="*/ 1 w 28"/>
                <a:gd name="T71" fmla="*/ 15 h 29"/>
                <a:gd name="T72" fmla="*/ 2 w 28"/>
                <a:gd name="T73" fmla="*/ 16 h 29"/>
                <a:gd name="T74" fmla="*/ 3 w 28"/>
                <a:gd name="T75" fmla="*/ 16 h 29"/>
                <a:gd name="T76" fmla="*/ 4 w 28"/>
                <a:gd name="T77" fmla="*/ 16 h 29"/>
                <a:gd name="T78" fmla="*/ 5 w 28"/>
                <a:gd name="T79" fmla="*/ 16 h 29"/>
                <a:gd name="T80" fmla="*/ 15 w 28"/>
                <a:gd name="T81" fmla="*/ 5 h 29"/>
                <a:gd name="T82" fmla="*/ 15 w 28"/>
                <a:gd name="T83" fmla="*/ 4 h 29"/>
                <a:gd name="T84" fmla="*/ 15 w 28"/>
                <a:gd name="T85" fmla="*/ 3 h 29"/>
                <a:gd name="T86" fmla="*/ 14 w 28"/>
                <a:gd name="T87" fmla="*/ 2 h 29"/>
                <a:gd name="T88" fmla="*/ 14 w 28"/>
                <a:gd name="T89" fmla="*/ 1 h 29"/>
                <a:gd name="T90" fmla="*/ 15 w 28"/>
                <a:gd name="T91" fmla="*/ 0 h 29"/>
                <a:gd name="T92" fmla="*/ 28 w 28"/>
                <a:gd name="T93" fmla="*/ 13 h 29"/>
                <a:gd name="T94" fmla="*/ 25 w 28"/>
                <a:gd name="T9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 h="29">
                  <a:moveTo>
                    <a:pt x="25" y="17"/>
                  </a:moveTo>
                  <a:cubicBezTo>
                    <a:pt x="24" y="16"/>
                    <a:pt x="24" y="16"/>
                    <a:pt x="24" y="16"/>
                  </a:cubicBezTo>
                  <a:cubicBezTo>
                    <a:pt x="24" y="15"/>
                    <a:pt x="24" y="14"/>
                    <a:pt x="24" y="13"/>
                  </a:cubicBezTo>
                  <a:cubicBezTo>
                    <a:pt x="24" y="12"/>
                    <a:pt x="24" y="11"/>
                    <a:pt x="24" y="11"/>
                  </a:cubicBezTo>
                  <a:cubicBezTo>
                    <a:pt x="24" y="10"/>
                    <a:pt x="23" y="10"/>
                    <a:pt x="23" y="10"/>
                  </a:cubicBezTo>
                  <a:cubicBezTo>
                    <a:pt x="23" y="9"/>
                    <a:pt x="22" y="9"/>
                    <a:pt x="22" y="9"/>
                  </a:cubicBezTo>
                  <a:cubicBezTo>
                    <a:pt x="20" y="7"/>
                    <a:pt x="20" y="7"/>
                    <a:pt x="20" y="7"/>
                  </a:cubicBezTo>
                  <a:cubicBezTo>
                    <a:pt x="14" y="13"/>
                    <a:pt x="14" y="13"/>
                    <a:pt x="14" y="13"/>
                  </a:cubicBezTo>
                  <a:cubicBezTo>
                    <a:pt x="16" y="14"/>
                    <a:pt x="16" y="14"/>
                    <a:pt x="16" y="14"/>
                  </a:cubicBezTo>
                  <a:cubicBezTo>
                    <a:pt x="16" y="15"/>
                    <a:pt x="17" y="15"/>
                    <a:pt x="17" y="15"/>
                  </a:cubicBezTo>
                  <a:cubicBezTo>
                    <a:pt x="18" y="15"/>
                    <a:pt x="18" y="15"/>
                    <a:pt x="19" y="15"/>
                  </a:cubicBezTo>
                  <a:cubicBezTo>
                    <a:pt x="19" y="15"/>
                    <a:pt x="19" y="15"/>
                    <a:pt x="20" y="15"/>
                  </a:cubicBezTo>
                  <a:cubicBezTo>
                    <a:pt x="20" y="15"/>
                    <a:pt x="21" y="14"/>
                    <a:pt x="21" y="14"/>
                  </a:cubicBezTo>
                  <a:cubicBezTo>
                    <a:pt x="22" y="15"/>
                    <a:pt x="22" y="15"/>
                    <a:pt x="22" y="15"/>
                  </a:cubicBezTo>
                  <a:cubicBezTo>
                    <a:pt x="16" y="21"/>
                    <a:pt x="16" y="21"/>
                    <a:pt x="16" y="21"/>
                  </a:cubicBezTo>
                  <a:cubicBezTo>
                    <a:pt x="15" y="21"/>
                    <a:pt x="15" y="21"/>
                    <a:pt x="15" y="21"/>
                  </a:cubicBezTo>
                  <a:cubicBezTo>
                    <a:pt x="16" y="20"/>
                    <a:pt x="16" y="20"/>
                    <a:pt x="16" y="19"/>
                  </a:cubicBezTo>
                  <a:cubicBezTo>
                    <a:pt x="16" y="19"/>
                    <a:pt x="16" y="18"/>
                    <a:pt x="16" y="18"/>
                  </a:cubicBezTo>
                  <a:cubicBezTo>
                    <a:pt x="16" y="17"/>
                    <a:pt x="16" y="17"/>
                    <a:pt x="16" y="16"/>
                  </a:cubicBezTo>
                  <a:cubicBezTo>
                    <a:pt x="16" y="16"/>
                    <a:pt x="15" y="16"/>
                    <a:pt x="15" y="15"/>
                  </a:cubicBezTo>
                  <a:cubicBezTo>
                    <a:pt x="13" y="14"/>
                    <a:pt x="13" y="14"/>
                    <a:pt x="13" y="14"/>
                  </a:cubicBezTo>
                  <a:cubicBezTo>
                    <a:pt x="9" y="18"/>
                    <a:pt x="9" y="18"/>
                    <a:pt x="9" y="18"/>
                  </a:cubicBezTo>
                  <a:cubicBezTo>
                    <a:pt x="9" y="19"/>
                    <a:pt x="9" y="19"/>
                    <a:pt x="8" y="20"/>
                  </a:cubicBezTo>
                  <a:cubicBezTo>
                    <a:pt x="8" y="20"/>
                    <a:pt x="8" y="20"/>
                    <a:pt x="8" y="21"/>
                  </a:cubicBezTo>
                  <a:cubicBezTo>
                    <a:pt x="8" y="21"/>
                    <a:pt x="8" y="21"/>
                    <a:pt x="9" y="21"/>
                  </a:cubicBezTo>
                  <a:cubicBezTo>
                    <a:pt x="9" y="22"/>
                    <a:pt x="9" y="22"/>
                    <a:pt x="10" y="23"/>
                  </a:cubicBezTo>
                  <a:cubicBezTo>
                    <a:pt x="10" y="23"/>
                    <a:pt x="11" y="23"/>
                    <a:pt x="11" y="24"/>
                  </a:cubicBezTo>
                  <a:cubicBezTo>
                    <a:pt x="11" y="24"/>
                    <a:pt x="12" y="24"/>
                    <a:pt x="12" y="24"/>
                  </a:cubicBezTo>
                  <a:cubicBezTo>
                    <a:pt x="12" y="25"/>
                    <a:pt x="13" y="25"/>
                    <a:pt x="13" y="25"/>
                  </a:cubicBezTo>
                  <a:cubicBezTo>
                    <a:pt x="13" y="25"/>
                    <a:pt x="14" y="25"/>
                    <a:pt x="14" y="25"/>
                  </a:cubicBezTo>
                  <a:cubicBezTo>
                    <a:pt x="14" y="25"/>
                    <a:pt x="15" y="25"/>
                    <a:pt x="16" y="25"/>
                  </a:cubicBezTo>
                  <a:cubicBezTo>
                    <a:pt x="18" y="24"/>
                    <a:pt x="18" y="24"/>
                    <a:pt x="19" y="24"/>
                  </a:cubicBezTo>
                  <a:cubicBezTo>
                    <a:pt x="20" y="25"/>
                    <a:pt x="20" y="25"/>
                    <a:pt x="20" y="25"/>
                  </a:cubicBezTo>
                  <a:cubicBezTo>
                    <a:pt x="15" y="29"/>
                    <a:pt x="15" y="29"/>
                    <a:pt x="15" y="29"/>
                  </a:cubicBezTo>
                  <a:cubicBezTo>
                    <a:pt x="0" y="16"/>
                    <a:pt x="0" y="16"/>
                    <a:pt x="0" y="16"/>
                  </a:cubicBezTo>
                  <a:cubicBezTo>
                    <a:pt x="1" y="15"/>
                    <a:pt x="1" y="15"/>
                    <a:pt x="1" y="15"/>
                  </a:cubicBezTo>
                  <a:cubicBezTo>
                    <a:pt x="1" y="15"/>
                    <a:pt x="2" y="15"/>
                    <a:pt x="2" y="16"/>
                  </a:cubicBezTo>
                  <a:cubicBezTo>
                    <a:pt x="2" y="16"/>
                    <a:pt x="3" y="16"/>
                    <a:pt x="3" y="16"/>
                  </a:cubicBezTo>
                  <a:cubicBezTo>
                    <a:pt x="3" y="16"/>
                    <a:pt x="4" y="16"/>
                    <a:pt x="4" y="16"/>
                  </a:cubicBezTo>
                  <a:cubicBezTo>
                    <a:pt x="4" y="16"/>
                    <a:pt x="4" y="16"/>
                    <a:pt x="5" y="16"/>
                  </a:cubicBezTo>
                  <a:cubicBezTo>
                    <a:pt x="15" y="5"/>
                    <a:pt x="15" y="5"/>
                    <a:pt x="15" y="5"/>
                  </a:cubicBezTo>
                  <a:cubicBezTo>
                    <a:pt x="15" y="4"/>
                    <a:pt x="15" y="4"/>
                    <a:pt x="15" y="4"/>
                  </a:cubicBezTo>
                  <a:cubicBezTo>
                    <a:pt x="15" y="4"/>
                    <a:pt x="15" y="3"/>
                    <a:pt x="15" y="3"/>
                  </a:cubicBezTo>
                  <a:cubicBezTo>
                    <a:pt x="15" y="3"/>
                    <a:pt x="15" y="2"/>
                    <a:pt x="14" y="2"/>
                  </a:cubicBezTo>
                  <a:cubicBezTo>
                    <a:pt x="14" y="2"/>
                    <a:pt x="14" y="1"/>
                    <a:pt x="14" y="1"/>
                  </a:cubicBezTo>
                  <a:cubicBezTo>
                    <a:pt x="15" y="0"/>
                    <a:pt x="15" y="0"/>
                    <a:pt x="15" y="0"/>
                  </a:cubicBezTo>
                  <a:cubicBezTo>
                    <a:pt x="28" y="13"/>
                    <a:pt x="28" y="13"/>
                    <a:pt x="28" y="13"/>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2"/>
            <p:cNvSpPr>
              <a:spLocks noEditPoints="1"/>
            </p:cNvSpPr>
            <p:nvPr userDrawn="1"/>
          </p:nvSpPr>
          <p:spPr bwMode="auto">
            <a:xfrm>
              <a:off x="1452514" y="749722"/>
              <a:ext cx="98425" cy="120650"/>
            </a:xfrm>
            <a:custGeom>
              <a:avLst/>
              <a:gdLst>
                <a:gd name="T0" fmla="*/ 13 w 26"/>
                <a:gd name="T1" fmla="*/ 32 h 32"/>
                <a:gd name="T2" fmla="*/ 8 w 26"/>
                <a:gd name="T3" fmla="*/ 25 h 32"/>
                <a:gd name="T4" fmla="*/ 11 w 26"/>
                <a:gd name="T5" fmla="*/ 20 h 32"/>
                <a:gd name="T6" fmla="*/ 12 w 26"/>
                <a:gd name="T7" fmla="*/ 14 h 32"/>
                <a:gd name="T8" fmla="*/ 12 w 26"/>
                <a:gd name="T9" fmla="*/ 14 h 32"/>
                <a:gd name="T10" fmla="*/ 7 w 26"/>
                <a:gd name="T11" fmla="*/ 17 h 32"/>
                <a:gd name="T12" fmla="*/ 6 w 26"/>
                <a:gd name="T13" fmla="*/ 18 h 32"/>
                <a:gd name="T14" fmla="*/ 6 w 26"/>
                <a:gd name="T15" fmla="*/ 19 h 32"/>
                <a:gd name="T16" fmla="*/ 6 w 26"/>
                <a:gd name="T17" fmla="*/ 20 h 32"/>
                <a:gd name="T18" fmla="*/ 7 w 26"/>
                <a:gd name="T19" fmla="*/ 21 h 32"/>
                <a:gd name="T20" fmla="*/ 6 w 26"/>
                <a:gd name="T21" fmla="*/ 21 h 32"/>
                <a:gd name="T22" fmla="*/ 0 w 26"/>
                <a:gd name="T23" fmla="*/ 12 h 32"/>
                <a:gd name="T24" fmla="*/ 0 w 26"/>
                <a:gd name="T25" fmla="*/ 11 h 32"/>
                <a:gd name="T26" fmla="*/ 1 w 26"/>
                <a:gd name="T27" fmla="*/ 12 h 32"/>
                <a:gd name="T28" fmla="*/ 2 w 26"/>
                <a:gd name="T29" fmla="*/ 13 h 32"/>
                <a:gd name="T30" fmla="*/ 3 w 26"/>
                <a:gd name="T31" fmla="*/ 13 h 32"/>
                <a:gd name="T32" fmla="*/ 4 w 26"/>
                <a:gd name="T33" fmla="*/ 13 h 32"/>
                <a:gd name="T34" fmla="*/ 16 w 26"/>
                <a:gd name="T35" fmla="*/ 5 h 32"/>
                <a:gd name="T36" fmla="*/ 17 w 26"/>
                <a:gd name="T37" fmla="*/ 4 h 32"/>
                <a:gd name="T38" fmla="*/ 17 w 26"/>
                <a:gd name="T39" fmla="*/ 3 h 32"/>
                <a:gd name="T40" fmla="*/ 17 w 26"/>
                <a:gd name="T41" fmla="*/ 2 h 32"/>
                <a:gd name="T42" fmla="*/ 16 w 26"/>
                <a:gd name="T43" fmla="*/ 1 h 32"/>
                <a:gd name="T44" fmla="*/ 17 w 26"/>
                <a:gd name="T45" fmla="*/ 0 h 32"/>
                <a:gd name="T46" fmla="*/ 24 w 26"/>
                <a:gd name="T47" fmla="*/ 10 h 32"/>
                <a:gd name="T48" fmla="*/ 26 w 26"/>
                <a:gd name="T49" fmla="*/ 16 h 32"/>
                <a:gd name="T50" fmla="*/ 24 w 26"/>
                <a:gd name="T51" fmla="*/ 20 h 32"/>
                <a:gd name="T52" fmla="*/ 20 w 26"/>
                <a:gd name="T53" fmla="*/ 21 h 32"/>
                <a:gd name="T54" fmla="*/ 16 w 26"/>
                <a:gd name="T55" fmla="*/ 19 h 32"/>
                <a:gd name="T56" fmla="*/ 15 w 26"/>
                <a:gd name="T57" fmla="*/ 22 h 32"/>
                <a:gd name="T58" fmla="*/ 14 w 26"/>
                <a:gd name="T59" fmla="*/ 26 h 32"/>
                <a:gd name="T60" fmla="*/ 13 w 26"/>
                <a:gd name="T61" fmla="*/ 28 h 32"/>
                <a:gd name="T62" fmla="*/ 13 w 26"/>
                <a:gd name="T63" fmla="*/ 30 h 32"/>
                <a:gd name="T64" fmla="*/ 13 w 26"/>
                <a:gd name="T65" fmla="*/ 31 h 32"/>
                <a:gd name="T66" fmla="*/ 14 w 26"/>
                <a:gd name="T67" fmla="*/ 31 h 32"/>
                <a:gd name="T68" fmla="*/ 13 w 26"/>
                <a:gd name="T69" fmla="*/ 32 h 32"/>
                <a:gd name="T70" fmla="*/ 20 w 26"/>
                <a:gd name="T71" fmla="*/ 15 h 32"/>
                <a:gd name="T72" fmla="*/ 22 w 26"/>
                <a:gd name="T73" fmla="*/ 12 h 32"/>
                <a:gd name="T74" fmla="*/ 21 w 26"/>
                <a:gd name="T75" fmla="*/ 9 h 32"/>
                <a:gd name="T76" fmla="*/ 21 w 26"/>
                <a:gd name="T77" fmla="*/ 8 h 32"/>
                <a:gd name="T78" fmla="*/ 13 w 26"/>
                <a:gd name="T79" fmla="*/ 13 h 32"/>
                <a:gd name="T80" fmla="*/ 14 w 26"/>
                <a:gd name="T81" fmla="*/ 14 h 32"/>
                <a:gd name="T82" fmla="*/ 17 w 26"/>
                <a:gd name="T83" fmla="*/ 16 h 32"/>
                <a:gd name="T84" fmla="*/ 20 w 26"/>
                <a:gd name="T8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2">
                  <a:moveTo>
                    <a:pt x="13" y="32"/>
                  </a:moveTo>
                  <a:cubicBezTo>
                    <a:pt x="8" y="25"/>
                    <a:pt x="8" y="25"/>
                    <a:pt x="8" y="25"/>
                  </a:cubicBezTo>
                  <a:cubicBezTo>
                    <a:pt x="9" y="23"/>
                    <a:pt x="10" y="21"/>
                    <a:pt x="11" y="20"/>
                  </a:cubicBezTo>
                  <a:cubicBezTo>
                    <a:pt x="11" y="18"/>
                    <a:pt x="12" y="16"/>
                    <a:pt x="12" y="14"/>
                  </a:cubicBezTo>
                  <a:cubicBezTo>
                    <a:pt x="12" y="14"/>
                    <a:pt x="12" y="14"/>
                    <a:pt x="12" y="14"/>
                  </a:cubicBezTo>
                  <a:cubicBezTo>
                    <a:pt x="7" y="17"/>
                    <a:pt x="7" y="17"/>
                    <a:pt x="7" y="17"/>
                  </a:cubicBezTo>
                  <a:cubicBezTo>
                    <a:pt x="6" y="17"/>
                    <a:pt x="6" y="18"/>
                    <a:pt x="6" y="18"/>
                  </a:cubicBezTo>
                  <a:cubicBezTo>
                    <a:pt x="6" y="18"/>
                    <a:pt x="6" y="18"/>
                    <a:pt x="6" y="19"/>
                  </a:cubicBezTo>
                  <a:cubicBezTo>
                    <a:pt x="6" y="19"/>
                    <a:pt x="6" y="19"/>
                    <a:pt x="6" y="20"/>
                  </a:cubicBezTo>
                  <a:cubicBezTo>
                    <a:pt x="6" y="20"/>
                    <a:pt x="6" y="20"/>
                    <a:pt x="7" y="21"/>
                  </a:cubicBezTo>
                  <a:cubicBezTo>
                    <a:pt x="6" y="21"/>
                    <a:pt x="6" y="21"/>
                    <a:pt x="6" y="21"/>
                  </a:cubicBezTo>
                  <a:cubicBezTo>
                    <a:pt x="0" y="12"/>
                    <a:pt x="0" y="12"/>
                    <a:pt x="0" y="12"/>
                  </a:cubicBezTo>
                  <a:cubicBezTo>
                    <a:pt x="0" y="11"/>
                    <a:pt x="0" y="11"/>
                    <a:pt x="0" y="11"/>
                  </a:cubicBezTo>
                  <a:cubicBezTo>
                    <a:pt x="1" y="11"/>
                    <a:pt x="1" y="12"/>
                    <a:pt x="1" y="12"/>
                  </a:cubicBezTo>
                  <a:cubicBezTo>
                    <a:pt x="2" y="12"/>
                    <a:pt x="2" y="13"/>
                    <a:pt x="2" y="13"/>
                  </a:cubicBezTo>
                  <a:cubicBezTo>
                    <a:pt x="2" y="13"/>
                    <a:pt x="3" y="13"/>
                    <a:pt x="3" y="13"/>
                  </a:cubicBezTo>
                  <a:cubicBezTo>
                    <a:pt x="3" y="13"/>
                    <a:pt x="3" y="13"/>
                    <a:pt x="4" y="13"/>
                  </a:cubicBezTo>
                  <a:cubicBezTo>
                    <a:pt x="16" y="5"/>
                    <a:pt x="16" y="5"/>
                    <a:pt x="16" y="5"/>
                  </a:cubicBezTo>
                  <a:cubicBezTo>
                    <a:pt x="16" y="5"/>
                    <a:pt x="17" y="4"/>
                    <a:pt x="17" y="4"/>
                  </a:cubicBezTo>
                  <a:cubicBezTo>
                    <a:pt x="17" y="4"/>
                    <a:pt x="17" y="4"/>
                    <a:pt x="17" y="3"/>
                  </a:cubicBezTo>
                  <a:cubicBezTo>
                    <a:pt x="17" y="3"/>
                    <a:pt x="17" y="2"/>
                    <a:pt x="17" y="2"/>
                  </a:cubicBezTo>
                  <a:cubicBezTo>
                    <a:pt x="16" y="2"/>
                    <a:pt x="16" y="1"/>
                    <a:pt x="16" y="1"/>
                  </a:cubicBezTo>
                  <a:cubicBezTo>
                    <a:pt x="17" y="0"/>
                    <a:pt x="17" y="0"/>
                    <a:pt x="17" y="0"/>
                  </a:cubicBezTo>
                  <a:cubicBezTo>
                    <a:pt x="24" y="10"/>
                    <a:pt x="24" y="10"/>
                    <a:pt x="24" y="10"/>
                  </a:cubicBezTo>
                  <a:cubicBezTo>
                    <a:pt x="25" y="13"/>
                    <a:pt x="26" y="14"/>
                    <a:pt x="26" y="16"/>
                  </a:cubicBezTo>
                  <a:cubicBezTo>
                    <a:pt x="26" y="18"/>
                    <a:pt x="25" y="19"/>
                    <a:pt x="24" y="20"/>
                  </a:cubicBezTo>
                  <a:cubicBezTo>
                    <a:pt x="23" y="21"/>
                    <a:pt x="21" y="21"/>
                    <a:pt x="20" y="21"/>
                  </a:cubicBezTo>
                  <a:cubicBezTo>
                    <a:pt x="19" y="20"/>
                    <a:pt x="18" y="20"/>
                    <a:pt x="16" y="19"/>
                  </a:cubicBezTo>
                  <a:cubicBezTo>
                    <a:pt x="16" y="20"/>
                    <a:pt x="15" y="21"/>
                    <a:pt x="15" y="22"/>
                  </a:cubicBezTo>
                  <a:cubicBezTo>
                    <a:pt x="14" y="24"/>
                    <a:pt x="14" y="25"/>
                    <a:pt x="14" y="26"/>
                  </a:cubicBezTo>
                  <a:cubicBezTo>
                    <a:pt x="13" y="27"/>
                    <a:pt x="13" y="27"/>
                    <a:pt x="13" y="28"/>
                  </a:cubicBezTo>
                  <a:cubicBezTo>
                    <a:pt x="13" y="29"/>
                    <a:pt x="13" y="30"/>
                    <a:pt x="13" y="30"/>
                  </a:cubicBezTo>
                  <a:cubicBezTo>
                    <a:pt x="13" y="30"/>
                    <a:pt x="13" y="30"/>
                    <a:pt x="13" y="31"/>
                  </a:cubicBezTo>
                  <a:cubicBezTo>
                    <a:pt x="13" y="31"/>
                    <a:pt x="14" y="31"/>
                    <a:pt x="14" y="31"/>
                  </a:cubicBezTo>
                  <a:lnTo>
                    <a:pt x="13" y="32"/>
                  </a:lnTo>
                  <a:close/>
                  <a:moveTo>
                    <a:pt x="20" y="15"/>
                  </a:moveTo>
                  <a:cubicBezTo>
                    <a:pt x="21" y="14"/>
                    <a:pt x="22" y="13"/>
                    <a:pt x="22" y="12"/>
                  </a:cubicBezTo>
                  <a:cubicBezTo>
                    <a:pt x="22" y="11"/>
                    <a:pt x="22" y="10"/>
                    <a:pt x="21" y="9"/>
                  </a:cubicBezTo>
                  <a:cubicBezTo>
                    <a:pt x="21" y="8"/>
                    <a:pt x="21" y="8"/>
                    <a:pt x="21" y="8"/>
                  </a:cubicBezTo>
                  <a:cubicBezTo>
                    <a:pt x="13" y="13"/>
                    <a:pt x="13" y="13"/>
                    <a:pt x="13" y="13"/>
                  </a:cubicBezTo>
                  <a:cubicBezTo>
                    <a:pt x="14" y="14"/>
                    <a:pt x="14" y="14"/>
                    <a:pt x="14" y="14"/>
                  </a:cubicBezTo>
                  <a:cubicBezTo>
                    <a:pt x="15" y="15"/>
                    <a:pt x="16" y="16"/>
                    <a:pt x="17" y="16"/>
                  </a:cubicBezTo>
                  <a:cubicBezTo>
                    <a:pt x="18" y="16"/>
                    <a:pt x="19" y="16"/>
                    <a:pt x="20" y="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3"/>
            <p:cNvSpPr>
              <a:spLocks/>
            </p:cNvSpPr>
            <p:nvPr userDrawn="1"/>
          </p:nvSpPr>
          <p:spPr bwMode="auto">
            <a:xfrm>
              <a:off x="1512839" y="884660"/>
              <a:ext cx="95250" cy="76200"/>
            </a:xfrm>
            <a:custGeom>
              <a:avLst/>
              <a:gdLst>
                <a:gd name="T0" fmla="*/ 2 w 25"/>
                <a:gd name="T1" fmla="*/ 13 h 20"/>
                <a:gd name="T2" fmla="*/ 2 w 25"/>
                <a:gd name="T3" fmla="*/ 10 h 20"/>
                <a:gd name="T4" fmla="*/ 2 w 25"/>
                <a:gd name="T5" fmla="*/ 7 h 20"/>
                <a:gd name="T6" fmla="*/ 1 w 25"/>
                <a:gd name="T7" fmla="*/ 6 h 20"/>
                <a:gd name="T8" fmla="*/ 0 w 25"/>
                <a:gd name="T9" fmla="*/ 5 h 20"/>
                <a:gd name="T10" fmla="*/ 7 w 25"/>
                <a:gd name="T11" fmla="*/ 2 h 20"/>
                <a:gd name="T12" fmla="*/ 8 w 25"/>
                <a:gd name="T13" fmla="*/ 4 h 20"/>
                <a:gd name="T14" fmla="*/ 6 w 25"/>
                <a:gd name="T15" fmla="*/ 5 h 20"/>
                <a:gd name="T16" fmla="*/ 4 w 25"/>
                <a:gd name="T17" fmla="*/ 7 h 20"/>
                <a:gd name="T18" fmla="*/ 4 w 25"/>
                <a:gd name="T19" fmla="*/ 10 h 20"/>
                <a:gd name="T20" fmla="*/ 4 w 25"/>
                <a:gd name="T21" fmla="*/ 13 h 20"/>
                <a:gd name="T22" fmla="*/ 6 w 25"/>
                <a:gd name="T23" fmla="*/ 15 h 20"/>
                <a:gd name="T24" fmla="*/ 8 w 25"/>
                <a:gd name="T25" fmla="*/ 15 h 20"/>
                <a:gd name="T26" fmla="*/ 10 w 25"/>
                <a:gd name="T27" fmla="*/ 14 h 20"/>
                <a:gd name="T28" fmla="*/ 11 w 25"/>
                <a:gd name="T29" fmla="*/ 11 h 20"/>
                <a:gd name="T30" fmla="*/ 11 w 25"/>
                <a:gd name="T31" fmla="*/ 8 h 20"/>
                <a:gd name="T32" fmla="*/ 11 w 25"/>
                <a:gd name="T33" fmla="*/ 6 h 20"/>
                <a:gd name="T34" fmla="*/ 12 w 25"/>
                <a:gd name="T35" fmla="*/ 3 h 20"/>
                <a:gd name="T36" fmla="*/ 15 w 25"/>
                <a:gd name="T37" fmla="*/ 0 h 20"/>
                <a:gd name="T38" fmla="*/ 17 w 25"/>
                <a:gd name="T39" fmla="*/ 0 h 20"/>
                <a:gd name="T40" fmla="*/ 20 w 25"/>
                <a:gd name="T41" fmla="*/ 1 h 20"/>
                <a:gd name="T42" fmla="*/ 22 w 25"/>
                <a:gd name="T43" fmla="*/ 3 h 20"/>
                <a:gd name="T44" fmla="*/ 23 w 25"/>
                <a:gd name="T45" fmla="*/ 6 h 20"/>
                <a:gd name="T46" fmla="*/ 24 w 25"/>
                <a:gd name="T47" fmla="*/ 9 h 20"/>
                <a:gd name="T48" fmla="*/ 24 w 25"/>
                <a:gd name="T49" fmla="*/ 12 h 20"/>
                <a:gd name="T50" fmla="*/ 25 w 25"/>
                <a:gd name="T51" fmla="*/ 12 h 20"/>
                <a:gd name="T52" fmla="*/ 25 w 25"/>
                <a:gd name="T53" fmla="*/ 14 h 20"/>
                <a:gd name="T54" fmla="*/ 19 w 25"/>
                <a:gd name="T55" fmla="*/ 16 h 20"/>
                <a:gd name="T56" fmla="*/ 18 w 25"/>
                <a:gd name="T57" fmla="*/ 15 h 20"/>
                <a:gd name="T58" fmla="*/ 20 w 25"/>
                <a:gd name="T59" fmla="*/ 13 h 20"/>
                <a:gd name="T60" fmla="*/ 22 w 25"/>
                <a:gd name="T61" fmla="*/ 11 h 20"/>
                <a:gd name="T62" fmla="*/ 22 w 25"/>
                <a:gd name="T63" fmla="*/ 9 h 20"/>
                <a:gd name="T64" fmla="*/ 22 w 25"/>
                <a:gd name="T65" fmla="*/ 7 h 20"/>
                <a:gd name="T66" fmla="*/ 20 w 25"/>
                <a:gd name="T67" fmla="*/ 5 h 20"/>
                <a:gd name="T68" fmla="*/ 18 w 25"/>
                <a:gd name="T69" fmla="*/ 4 h 20"/>
                <a:gd name="T70" fmla="*/ 16 w 25"/>
                <a:gd name="T71" fmla="*/ 6 h 20"/>
                <a:gd name="T72" fmla="*/ 16 w 25"/>
                <a:gd name="T73" fmla="*/ 9 h 20"/>
                <a:gd name="T74" fmla="*/ 16 w 25"/>
                <a:gd name="T75" fmla="*/ 11 h 20"/>
                <a:gd name="T76" fmla="*/ 16 w 25"/>
                <a:gd name="T77" fmla="*/ 13 h 20"/>
                <a:gd name="T78" fmla="*/ 15 w 25"/>
                <a:gd name="T79" fmla="*/ 17 h 20"/>
                <a:gd name="T80" fmla="*/ 12 w 25"/>
                <a:gd name="T81" fmla="*/ 20 h 20"/>
                <a:gd name="T82" fmla="*/ 9 w 25"/>
                <a:gd name="T83" fmla="*/ 20 h 20"/>
                <a:gd name="T84" fmla="*/ 6 w 25"/>
                <a:gd name="T85" fmla="*/ 19 h 20"/>
                <a:gd name="T86" fmla="*/ 4 w 25"/>
                <a:gd name="T87" fmla="*/ 17 h 20"/>
                <a:gd name="T88" fmla="*/ 2 w 25"/>
                <a:gd name="T8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0">
                  <a:moveTo>
                    <a:pt x="2" y="13"/>
                  </a:moveTo>
                  <a:cubicBezTo>
                    <a:pt x="2" y="12"/>
                    <a:pt x="2" y="11"/>
                    <a:pt x="2" y="10"/>
                  </a:cubicBezTo>
                  <a:cubicBezTo>
                    <a:pt x="2" y="9"/>
                    <a:pt x="2" y="8"/>
                    <a:pt x="2" y="7"/>
                  </a:cubicBezTo>
                  <a:cubicBezTo>
                    <a:pt x="1" y="6"/>
                    <a:pt x="1" y="6"/>
                    <a:pt x="1" y="6"/>
                  </a:cubicBezTo>
                  <a:cubicBezTo>
                    <a:pt x="0" y="5"/>
                    <a:pt x="0" y="5"/>
                    <a:pt x="0" y="5"/>
                  </a:cubicBezTo>
                  <a:cubicBezTo>
                    <a:pt x="7" y="2"/>
                    <a:pt x="7" y="2"/>
                    <a:pt x="7" y="2"/>
                  </a:cubicBezTo>
                  <a:cubicBezTo>
                    <a:pt x="8" y="4"/>
                    <a:pt x="8" y="4"/>
                    <a:pt x="8" y="4"/>
                  </a:cubicBezTo>
                  <a:cubicBezTo>
                    <a:pt x="7" y="4"/>
                    <a:pt x="7" y="5"/>
                    <a:pt x="6" y="5"/>
                  </a:cubicBezTo>
                  <a:cubicBezTo>
                    <a:pt x="5" y="6"/>
                    <a:pt x="5" y="7"/>
                    <a:pt x="4" y="7"/>
                  </a:cubicBezTo>
                  <a:cubicBezTo>
                    <a:pt x="4" y="8"/>
                    <a:pt x="4" y="9"/>
                    <a:pt x="4" y="10"/>
                  </a:cubicBezTo>
                  <a:cubicBezTo>
                    <a:pt x="3" y="11"/>
                    <a:pt x="4" y="12"/>
                    <a:pt x="4" y="13"/>
                  </a:cubicBezTo>
                  <a:cubicBezTo>
                    <a:pt x="4" y="14"/>
                    <a:pt x="5" y="15"/>
                    <a:pt x="6" y="15"/>
                  </a:cubicBezTo>
                  <a:cubicBezTo>
                    <a:pt x="7" y="16"/>
                    <a:pt x="7" y="16"/>
                    <a:pt x="8" y="15"/>
                  </a:cubicBezTo>
                  <a:cubicBezTo>
                    <a:pt x="9" y="15"/>
                    <a:pt x="10" y="15"/>
                    <a:pt x="10" y="14"/>
                  </a:cubicBezTo>
                  <a:cubicBezTo>
                    <a:pt x="10" y="13"/>
                    <a:pt x="11" y="12"/>
                    <a:pt x="11" y="11"/>
                  </a:cubicBezTo>
                  <a:cubicBezTo>
                    <a:pt x="11" y="10"/>
                    <a:pt x="11" y="9"/>
                    <a:pt x="11" y="8"/>
                  </a:cubicBezTo>
                  <a:cubicBezTo>
                    <a:pt x="11" y="8"/>
                    <a:pt x="11" y="7"/>
                    <a:pt x="11" y="6"/>
                  </a:cubicBezTo>
                  <a:cubicBezTo>
                    <a:pt x="11" y="5"/>
                    <a:pt x="11" y="3"/>
                    <a:pt x="12" y="3"/>
                  </a:cubicBezTo>
                  <a:cubicBezTo>
                    <a:pt x="13" y="2"/>
                    <a:pt x="14" y="1"/>
                    <a:pt x="15" y="0"/>
                  </a:cubicBezTo>
                  <a:cubicBezTo>
                    <a:pt x="16" y="0"/>
                    <a:pt x="16" y="0"/>
                    <a:pt x="17" y="0"/>
                  </a:cubicBezTo>
                  <a:cubicBezTo>
                    <a:pt x="18" y="0"/>
                    <a:pt x="19" y="1"/>
                    <a:pt x="20" y="1"/>
                  </a:cubicBezTo>
                  <a:cubicBezTo>
                    <a:pt x="20" y="1"/>
                    <a:pt x="21" y="2"/>
                    <a:pt x="22" y="3"/>
                  </a:cubicBezTo>
                  <a:cubicBezTo>
                    <a:pt x="22" y="4"/>
                    <a:pt x="23" y="5"/>
                    <a:pt x="23" y="6"/>
                  </a:cubicBezTo>
                  <a:cubicBezTo>
                    <a:pt x="24" y="7"/>
                    <a:pt x="24" y="8"/>
                    <a:pt x="24" y="9"/>
                  </a:cubicBezTo>
                  <a:cubicBezTo>
                    <a:pt x="24" y="10"/>
                    <a:pt x="24" y="11"/>
                    <a:pt x="24" y="12"/>
                  </a:cubicBezTo>
                  <a:cubicBezTo>
                    <a:pt x="25" y="12"/>
                    <a:pt x="25" y="12"/>
                    <a:pt x="25" y="12"/>
                  </a:cubicBezTo>
                  <a:cubicBezTo>
                    <a:pt x="25" y="14"/>
                    <a:pt x="25" y="14"/>
                    <a:pt x="25" y="14"/>
                  </a:cubicBezTo>
                  <a:cubicBezTo>
                    <a:pt x="19" y="16"/>
                    <a:pt x="19" y="16"/>
                    <a:pt x="19" y="16"/>
                  </a:cubicBezTo>
                  <a:cubicBezTo>
                    <a:pt x="18" y="15"/>
                    <a:pt x="18" y="15"/>
                    <a:pt x="18" y="15"/>
                  </a:cubicBezTo>
                  <a:cubicBezTo>
                    <a:pt x="19" y="14"/>
                    <a:pt x="19" y="14"/>
                    <a:pt x="20" y="13"/>
                  </a:cubicBezTo>
                  <a:cubicBezTo>
                    <a:pt x="21" y="12"/>
                    <a:pt x="21" y="12"/>
                    <a:pt x="22" y="11"/>
                  </a:cubicBezTo>
                  <a:cubicBezTo>
                    <a:pt x="22" y="11"/>
                    <a:pt x="22" y="10"/>
                    <a:pt x="22" y="9"/>
                  </a:cubicBezTo>
                  <a:cubicBezTo>
                    <a:pt x="22" y="8"/>
                    <a:pt x="22" y="8"/>
                    <a:pt x="22" y="7"/>
                  </a:cubicBezTo>
                  <a:cubicBezTo>
                    <a:pt x="22" y="6"/>
                    <a:pt x="21" y="5"/>
                    <a:pt x="20" y="5"/>
                  </a:cubicBezTo>
                  <a:cubicBezTo>
                    <a:pt x="20" y="4"/>
                    <a:pt x="19" y="4"/>
                    <a:pt x="18" y="4"/>
                  </a:cubicBezTo>
                  <a:cubicBezTo>
                    <a:pt x="17" y="5"/>
                    <a:pt x="17" y="5"/>
                    <a:pt x="16" y="6"/>
                  </a:cubicBezTo>
                  <a:cubicBezTo>
                    <a:pt x="16" y="7"/>
                    <a:pt x="16" y="8"/>
                    <a:pt x="16" y="9"/>
                  </a:cubicBezTo>
                  <a:cubicBezTo>
                    <a:pt x="16" y="10"/>
                    <a:pt x="16" y="11"/>
                    <a:pt x="16" y="11"/>
                  </a:cubicBezTo>
                  <a:cubicBezTo>
                    <a:pt x="16" y="12"/>
                    <a:pt x="16" y="13"/>
                    <a:pt x="16" y="13"/>
                  </a:cubicBezTo>
                  <a:cubicBezTo>
                    <a:pt x="16" y="15"/>
                    <a:pt x="15" y="16"/>
                    <a:pt x="15" y="17"/>
                  </a:cubicBezTo>
                  <a:cubicBezTo>
                    <a:pt x="14" y="18"/>
                    <a:pt x="13" y="19"/>
                    <a:pt x="12" y="20"/>
                  </a:cubicBezTo>
                  <a:cubicBezTo>
                    <a:pt x="11" y="20"/>
                    <a:pt x="10" y="20"/>
                    <a:pt x="9" y="20"/>
                  </a:cubicBezTo>
                  <a:cubicBezTo>
                    <a:pt x="8" y="20"/>
                    <a:pt x="7" y="19"/>
                    <a:pt x="6" y="19"/>
                  </a:cubicBezTo>
                  <a:cubicBezTo>
                    <a:pt x="6" y="18"/>
                    <a:pt x="5" y="18"/>
                    <a:pt x="4" y="17"/>
                  </a:cubicBezTo>
                  <a:cubicBezTo>
                    <a:pt x="3" y="16"/>
                    <a:pt x="3" y="15"/>
                    <a:pt x="2"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4"/>
            <p:cNvSpPr>
              <a:spLocks/>
            </p:cNvSpPr>
            <p:nvPr userDrawn="1"/>
          </p:nvSpPr>
          <p:spPr bwMode="auto">
            <a:xfrm>
              <a:off x="1543001" y="1006897"/>
              <a:ext cx="82550" cy="52388"/>
            </a:xfrm>
            <a:custGeom>
              <a:avLst/>
              <a:gdLst>
                <a:gd name="T0" fmla="*/ 1 w 22"/>
                <a:gd name="T1" fmla="*/ 14 h 14"/>
                <a:gd name="T2" fmla="*/ 0 w 22"/>
                <a:gd name="T3" fmla="*/ 2 h 14"/>
                <a:gd name="T4" fmla="*/ 1 w 22"/>
                <a:gd name="T5" fmla="*/ 2 h 14"/>
                <a:gd name="T6" fmla="*/ 2 w 22"/>
                <a:gd name="T7" fmla="*/ 3 h 14"/>
                <a:gd name="T8" fmla="*/ 2 w 22"/>
                <a:gd name="T9" fmla="*/ 4 h 14"/>
                <a:gd name="T10" fmla="*/ 3 w 22"/>
                <a:gd name="T11" fmla="*/ 5 h 14"/>
                <a:gd name="T12" fmla="*/ 3 w 22"/>
                <a:gd name="T13" fmla="*/ 5 h 14"/>
                <a:gd name="T14" fmla="*/ 18 w 22"/>
                <a:gd name="T15" fmla="*/ 3 h 14"/>
                <a:gd name="T16" fmla="*/ 19 w 22"/>
                <a:gd name="T17" fmla="*/ 3 h 14"/>
                <a:gd name="T18" fmla="*/ 20 w 22"/>
                <a:gd name="T19" fmla="*/ 2 h 14"/>
                <a:gd name="T20" fmla="*/ 20 w 22"/>
                <a:gd name="T21" fmla="*/ 1 h 14"/>
                <a:gd name="T22" fmla="*/ 20 w 22"/>
                <a:gd name="T23" fmla="*/ 0 h 14"/>
                <a:gd name="T24" fmla="*/ 21 w 22"/>
                <a:gd name="T25" fmla="*/ 0 h 14"/>
                <a:gd name="T26" fmla="*/ 22 w 22"/>
                <a:gd name="T27" fmla="*/ 12 h 14"/>
                <a:gd name="T28" fmla="*/ 21 w 22"/>
                <a:gd name="T29" fmla="*/ 12 h 14"/>
                <a:gd name="T30" fmla="*/ 21 w 22"/>
                <a:gd name="T31" fmla="*/ 11 h 14"/>
                <a:gd name="T32" fmla="*/ 21 w 22"/>
                <a:gd name="T33" fmla="*/ 9 h 14"/>
                <a:gd name="T34" fmla="*/ 20 w 22"/>
                <a:gd name="T35" fmla="*/ 9 h 14"/>
                <a:gd name="T36" fmla="*/ 19 w 22"/>
                <a:gd name="T37" fmla="*/ 9 h 14"/>
                <a:gd name="T38" fmla="*/ 4 w 22"/>
                <a:gd name="T39" fmla="*/ 10 h 14"/>
                <a:gd name="T40" fmla="*/ 3 w 22"/>
                <a:gd name="T41" fmla="*/ 11 h 14"/>
                <a:gd name="T42" fmla="*/ 3 w 22"/>
                <a:gd name="T43" fmla="*/ 11 h 14"/>
                <a:gd name="T44" fmla="*/ 3 w 22"/>
                <a:gd name="T45" fmla="*/ 12 h 14"/>
                <a:gd name="T46" fmla="*/ 3 w 22"/>
                <a:gd name="T47" fmla="*/ 14 h 14"/>
                <a:gd name="T48" fmla="*/ 1 w 22"/>
                <a:gd name="T4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14">
                  <a:moveTo>
                    <a:pt x="1" y="14"/>
                  </a:moveTo>
                  <a:cubicBezTo>
                    <a:pt x="0" y="2"/>
                    <a:pt x="0" y="2"/>
                    <a:pt x="0" y="2"/>
                  </a:cubicBezTo>
                  <a:cubicBezTo>
                    <a:pt x="1" y="2"/>
                    <a:pt x="1" y="2"/>
                    <a:pt x="1" y="2"/>
                  </a:cubicBezTo>
                  <a:cubicBezTo>
                    <a:pt x="1" y="2"/>
                    <a:pt x="1" y="3"/>
                    <a:pt x="2" y="3"/>
                  </a:cubicBezTo>
                  <a:cubicBezTo>
                    <a:pt x="2" y="4"/>
                    <a:pt x="2" y="4"/>
                    <a:pt x="2" y="4"/>
                  </a:cubicBezTo>
                  <a:cubicBezTo>
                    <a:pt x="2" y="5"/>
                    <a:pt x="2" y="5"/>
                    <a:pt x="3" y="5"/>
                  </a:cubicBezTo>
                  <a:cubicBezTo>
                    <a:pt x="3" y="5"/>
                    <a:pt x="3" y="5"/>
                    <a:pt x="3" y="5"/>
                  </a:cubicBezTo>
                  <a:cubicBezTo>
                    <a:pt x="18" y="3"/>
                    <a:pt x="18" y="3"/>
                    <a:pt x="18" y="3"/>
                  </a:cubicBezTo>
                  <a:cubicBezTo>
                    <a:pt x="19" y="3"/>
                    <a:pt x="19" y="3"/>
                    <a:pt x="19" y="3"/>
                  </a:cubicBezTo>
                  <a:cubicBezTo>
                    <a:pt x="19" y="3"/>
                    <a:pt x="20" y="3"/>
                    <a:pt x="20" y="2"/>
                  </a:cubicBezTo>
                  <a:cubicBezTo>
                    <a:pt x="20" y="2"/>
                    <a:pt x="20" y="2"/>
                    <a:pt x="20" y="1"/>
                  </a:cubicBezTo>
                  <a:cubicBezTo>
                    <a:pt x="20" y="1"/>
                    <a:pt x="20" y="0"/>
                    <a:pt x="20" y="0"/>
                  </a:cubicBezTo>
                  <a:cubicBezTo>
                    <a:pt x="21" y="0"/>
                    <a:pt x="21" y="0"/>
                    <a:pt x="21" y="0"/>
                  </a:cubicBezTo>
                  <a:cubicBezTo>
                    <a:pt x="22" y="12"/>
                    <a:pt x="22" y="12"/>
                    <a:pt x="22" y="12"/>
                  </a:cubicBezTo>
                  <a:cubicBezTo>
                    <a:pt x="21" y="12"/>
                    <a:pt x="21" y="12"/>
                    <a:pt x="21" y="12"/>
                  </a:cubicBezTo>
                  <a:cubicBezTo>
                    <a:pt x="21" y="11"/>
                    <a:pt x="21" y="11"/>
                    <a:pt x="21" y="11"/>
                  </a:cubicBezTo>
                  <a:cubicBezTo>
                    <a:pt x="21" y="10"/>
                    <a:pt x="21" y="10"/>
                    <a:pt x="21" y="9"/>
                  </a:cubicBezTo>
                  <a:cubicBezTo>
                    <a:pt x="20" y="9"/>
                    <a:pt x="20" y="9"/>
                    <a:pt x="20" y="9"/>
                  </a:cubicBezTo>
                  <a:cubicBezTo>
                    <a:pt x="20" y="9"/>
                    <a:pt x="19" y="9"/>
                    <a:pt x="19" y="9"/>
                  </a:cubicBezTo>
                  <a:cubicBezTo>
                    <a:pt x="4" y="10"/>
                    <a:pt x="4" y="10"/>
                    <a:pt x="4" y="10"/>
                  </a:cubicBezTo>
                  <a:cubicBezTo>
                    <a:pt x="4" y="10"/>
                    <a:pt x="3" y="10"/>
                    <a:pt x="3" y="11"/>
                  </a:cubicBezTo>
                  <a:cubicBezTo>
                    <a:pt x="3" y="11"/>
                    <a:pt x="3" y="11"/>
                    <a:pt x="3" y="11"/>
                  </a:cubicBezTo>
                  <a:cubicBezTo>
                    <a:pt x="3" y="12"/>
                    <a:pt x="3" y="12"/>
                    <a:pt x="3" y="12"/>
                  </a:cubicBezTo>
                  <a:cubicBezTo>
                    <a:pt x="3" y="13"/>
                    <a:pt x="3" y="13"/>
                    <a:pt x="3" y="14"/>
                  </a:cubicBezTo>
                  <a:lnTo>
                    <a:pt x="1"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5"/>
            <p:cNvSpPr>
              <a:spLocks/>
            </p:cNvSpPr>
            <p:nvPr userDrawn="1"/>
          </p:nvSpPr>
          <p:spPr bwMode="auto">
            <a:xfrm>
              <a:off x="1543001" y="1108497"/>
              <a:ext cx="87313" cy="79375"/>
            </a:xfrm>
            <a:custGeom>
              <a:avLst/>
              <a:gdLst>
                <a:gd name="T0" fmla="*/ 14 w 23"/>
                <a:gd name="T1" fmla="*/ 21 h 21"/>
                <a:gd name="T2" fmla="*/ 14 w 23"/>
                <a:gd name="T3" fmla="*/ 20 h 21"/>
                <a:gd name="T4" fmla="*/ 17 w 23"/>
                <a:gd name="T5" fmla="*/ 18 h 21"/>
                <a:gd name="T6" fmla="*/ 19 w 23"/>
                <a:gd name="T7" fmla="*/ 17 h 21"/>
                <a:gd name="T8" fmla="*/ 20 w 23"/>
                <a:gd name="T9" fmla="*/ 16 h 21"/>
                <a:gd name="T10" fmla="*/ 20 w 23"/>
                <a:gd name="T11" fmla="*/ 14 h 21"/>
                <a:gd name="T12" fmla="*/ 20 w 23"/>
                <a:gd name="T13" fmla="*/ 14 h 21"/>
                <a:gd name="T14" fmla="*/ 3 w 23"/>
                <a:gd name="T15" fmla="*/ 12 h 21"/>
                <a:gd name="T16" fmla="*/ 3 w 23"/>
                <a:gd name="T17" fmla="*/ 12 h 21"/>
                <a:gd name="T18" fmla="*/ 2 w 23"/>
                <a:gd name="T19" fmla="*/ 13 h 21"/>
                <a:gd name="T20" fmla="*/ 1 w 23"/>
                <a:gd name="T21" fmla="*/ 14 h 21"/>
                <a:gd name="T22" fmla="*/ 1 w 23"/>
                <a:gd name="T23" fmla="*/ 15 h 21"/>
                <a:gd name="T24" fmla="*/ 0 w 23"/>
                <a:gd name="T25" fmla="*/ 15 h 21"/>
                <a:gd name="T26" fmla="*/ 1 w 23"/>
                <a:gd name="T27" fmla="*/ 3 h 21"/>
                <a:gd name="T28" fmla="*/ 2 w 23"/>
                <a:gd name="T29" fmla="*/ 3 h 21"/>
                <a:gd name="T30" fmla="*/ 2 w 23"/>
                <a:gd name="T31" fmla="*/ 4 h 21"/>
                <a:gd name="T32" fmla="*/ 2 w 23"/>
                <a:gd name="T33" fmla="*/ 5 h 21"/>
                <a:gd name="T34" fmla="*/ 3 w 23"/>
                <a:gd name="T35" fmla="*/ 6 h 21"/>
                <a:gd name="T36" fmla="*/ 4 w 23"/>
                <a:gd name="T37" fmla="*/ 7 h 21"/>
                <a:gd name="T38" fmla="*/ 20 w 23"/>
                <a:gd name="T39" fmla="*/ 9 h 21"/>
                <a:gd name="T40" fmla="*/ 21 w 23"/>
                <a:gd name="T41" fmla="*/ 8 h 21"/>
                <a:gd name="T42" fmla="*/ 21 w 23"/>
                <a:gd name="T43" fmla="*/ 7 h 21"/>
                <a:gd name="T44" fmla="*/ 21 w 23"/>
                <a:gd name="T45" fmla="*/ 5 h 21"/>
                <a:gd name="T46" fmla="*/ 19 w 23"/>
                <a:gd name="T47" fmla="*/ 3 h 21"/>
                <a:gd name="T48" fmla="*/ 17 w 23"/>
                <a:gd name="T49" fmla="*/ 2 h 21"/>
                <a:gd name="T50" fmla="*/ 17 w 23"/>
                <a:gd name="T51" fmla="*/ 0 h 21"/>
                <a:gd name="T52" fmla="*/ 23 w 23"/>
                <a:gd name="T53" fmla="*/ 1 h 21"/>
                <a:gd name="T54" fmla="*/ 20 w 23"/>
                <a:gd name="T55" fmla="*/ 21 h 21"/>
                <a:gd name="T56" fmla="*/ 14 w 23"/>
                <a:gd name="T5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1">
                  <a:moveTo>
                    <a:pt x="14" y="21"/>
                  </a:moveTo>
                  <a:cubicBezTo>
                    <a:pt x="14" y="20"/>
                    <a:pt x="14" y="20"/>
                    <a:pt x="14" y="20"/>
                  </a:cubicBezTo>
                  <a:cubicBezTo>
                    <a:pt x="15" y="19"/>
                    <a:pt x="16" y="19"/>
                    <a:pt x="17" y="18"/>
                  </a:cubicBezTo>
                  <a:cubicBezTo>
                    <a:pt x="19" y="18"/>
                    <a:pt x="19" y="17"/>
                    <a:pt x="19" y="17"/>
                  </a:cubicBezTo>
                  <a:cubicBezTo>
                    <a:pt x="19" y="16"/>
                    <a:pt x="19" y="16"/>
                    <a:pt x="20" y="16"/>
                  </a:cubicBezTo>
                  <a:cubicBezTo>
                    <a:pt x="20" y="15"/>
                    <a:pt x="20" y="15"/>
                    <a:pt x="20" y="14"/>
                  </a:cubicBezTo>
                  <a:cubicBezTo>
                    <a:pt x="20" y="14"/>
                    <a:pt x="20" y="14"/>
                    <a:pt x="20" y="14"/>
                  </a:cubicBezTo>
                  <a:cubicBezTo>
                    <a:pt x="3" y="12"/>
                    <a:pt x="3" y="12"/>
                    <a:pt x="3" y="12"/>
                  </a:cubicBezTo>
                  <a:cubicBezTo>
                    <a:pt x="3" y="12"/>
                    <a:pt x="3" y="12"/>
                    <a:pt x="3" y="12"/>
                  </a:cubicBezTo>
                  <a:cubicBezTo>
                    <a:pt x="2" y="12"/>
                    <a:pt x="2" y="12"/>
                    <a:pt x="2" y="13"/>
                  </a:cubicBezTo>
                  <a:cubicBezTo>
                    <a:pt x="2" y="13"/>
                    <a:pt x="2" y="13"/>
                    <a:pt x="1" y="14"/>
                  </a:cubicBezTo>
                  <a:cubicBezTo>
                    <a:pt x="1" y="14"/>
                    <a:pt x="1" y="14"/>
                    <a:pt x="1" y="15"/>
                  </a:cubicBezTo>
                  <a:cubicBezTo>
                    <a:pt x="0" y="15"/>
                    <a:pt x="0" y="15"/>
                    <a:pt x="0" y="15"/>
                  </a:cubicBezTo>
                  <a:cubicBezTo>
                    <a:pt x="1" y="3"/>
                    <a:pt x="1" y="3"/>
                    <a:pt x="1" y="3"/>
                  </a:cubicBezTo>
                  <a:cubicBezTo>
                    <a:pt x="2" y="3"/>
                    <a:pt x="2" y="3"/>
                    <a:pt x="2" y="3"/>
                  </a:cubicBezTo>
                  <a:cubicBezTo>
                    <a:pt x="2" y="3"/>
                    <a:pt x="2" y="4"/>
                    <a:pt x="2" y="4"/>
                  </a:cubicBezTo>
                  <a:cubicBezTo>
                    <a:pt x="2" y="5"/>
                    <a:pt x="2" y="5"/>
                    <a:pt x="2" y="5"/>
                  </a:cubicBezTo>
                  <a:cubicBezTo>
                    <a:pt x="3" y="6"/>
                    <a:pt x="3" y="6"/>
                    <a:pt x="3" y="6"/>
                  </a:cubicBezTo>
                  <a:cubicBezTo>
                    <a:pt x="3" y="6"/>
                    <a:pt x="4" y="6"/>
                    <a:pt x="4" y="7"/>
                  </a:cubicBezTo>
                  <a:cubicBezTo>
                    <a:pt x="20" y="9"/>
                    <a:pt x="20" y="9"/>
                    <a:pt x="20" y="9"/>
                  </a:cubicBezTo>
                  <a:cubicBezTo>
                    <a:pt x="21" y="8"/>
                    <a:pt x="21" y="8"/>
                    <a:pt x="21" y="8"/>
                  </a:cubicBezTo>
                  <a:cubicBezTo>
                    <a:pt x="21" y="7"/>
                    <a:pt x="21" y="7"/>
                    <a:pt x="21" y="7"/>
                  </a:cubicBezTo>
                  <a:cubicBezTo>
                    <a:pt x="21" y="6"/>
                    <a:pt x="21" y="6"/>
                    <a:pt x="21" y="5"/>
                  </a:cubicBezTo>
                  <a:cubicBezTo>
                    <a:pt x="21" y="5"/>
                    <a:pt x="20" y="4"/>
                    <a:pt x="19" y="3"/>
                  </a:cubicBezTo>
                  <a:cubicBezTo>
                    <a:pt x="18" y="3"/>
                    <a:pt x="17" y="2"/>
                    <a:pt x="17" y="2"/>
                  </a:cubicBezTo>
                  <a:cubicBezTo>
                    <a:pt x="17" y="0"/>
                    <a:pt x="17" y="0"/>
                    <a:pt x="17" y="0"/>
                  </a:cubicBezTo>
                  <a:cubicBezTo>
                    <a:pt x="23" y="1"/>
                    <a:pt x="23" y="1"/>
                    <a:pt x="23" y="1"/>
                  </a:cubicBezTo>
                  <a:cubicBezTo>
                    <a:pt x="20" y="21"/>
                    <a:pt x="20" y="21"/>
                    <a:pt x="20" y="21"/>
                  </a:cubicBezTo>
                  <a:lnTo>
                    <a:pt x="14" y="2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6"/>
            <p:cNvSpPr>
              <a:spLocks/>
            </p:cNvSpPr>
            <p:nvPr userDrawn="1"/>
          </p:nvSpPr>
          <p:spPr bwMode="auto">
            <a:xfrm>
              <a:off x="1509664" y="1233910"/>
              <a:ext cx="98425" cy="93663"/>
            </a:xfrm>
            <a:custGeom>
              <a:avLst/>
              <a:gdLst>
                <a:gd name="T0" fmla="*/ 16 w 26"/>
                <a:gd name="T1" fmla="*/ 24 h 25"/>
                <a:gd name="T2" fmla="*/ 17 w 26"/>
                <a:gd name="T3" fmla="*/ 23 h 25"/>
                <a:gd name="T4" fmla="*/ 17 w 26"/>
                <a:gd name="T5" fmla="*/ 22 h 25"/>
                <a:gd name="T6" fmla="*/ 16 w 26"/>
                <a:gd name="T7" fmla="*/ 21 h 25"/>
                <a:gd name="T8" fmla="*/ 15 w 26"/>
                <a:gd name="T9" fmla="*/ 19 h 25"/>
                <a:gd name="T10" fmla="*/ 13 w 26"/>
                <a:gd name="T11" fmla="*/ 17 h 25"/>
                <a:gd name="T12" fmla="*/ 11 w 26"/>
                <a:gd name="T13" fmla="*/ 13 h 25"/>
                <a:gd name="T14" fmla="*/ 9 w 26"/>
                <a:gd name="T15" fmla="*/ 11 h 25"/>
                <a:gd name="T16" fmla="*/ 7 w 26"/>
                <a:gd name="T17" fmla="*/ 10 h 25"/>
                <a:gd name="T18" fmla="*/ 4 w 26"/>
                <a:gd name="T19" fmla="*/ 9 h 25"/>
                <a:gd name="T20" fmla="*/ 3 w 26"/>
                <a:gd name="T21" fmla="*/ 9 h 25"/>
                <a:gd name="T22" fmla="*/ 2 w 26"/>
                <a:gd name="T23" fmla="*/ 10 h 25"/>
                <a:gd name="T24" fmla="*/ 2 w 26"/>
                <a:gd name="T25" fmla="*/ 11 h 25"/>
                <a:gd name="T26" fmla="*/ 1 w 26"/>
                <a:gd name="T27" fmla="*/ 12 h 25"/>
                <a:gd name="T28" fmla="*/ 0 w 26"/>
                <a:gd name="T29" fmla="*/ 11 h 25"/>
                <a:gd name="T30" fmla="*/ 4 w 26"/>
                <a:gd name="T31" fmla="*/ 0 h 25"/>
                <a:gd name="T32" fmla="*/ 5 w 26"/>
                <a:gd name="T33" fmla="*/ 1 h 25"/>
                <a:gd name="T34" fmla="*/ 5 w 26"/>
                <a:gd name="T35" fmla="*/ 2 h 25"/>
                <a:gd name="T36" fmla="*/ 5 w 26"/>
                <a:gd name="T37" fmla="*/ 3 h 25"/>
                <a:gd name="T38" fmla="*/ 5 w 26"/>
                <a:gd name="T39" fmla="*/ 4 h 25"/>
                <a:gd name="T40" fmla="*/ 6 w 26"/>
                <a:gd name="T41" fmla="*/ 4 h 25"/>
                <a:gd name="T42" fmla="*/ 9 w 26"/>
                <a:gd name="T43" fmla="*/ 6 h 25"/>
                <a:gd name="T44" fmla="*/ 10 w 26"/>
                <a:gd name="T45" fmla="*/ 6 h 25"/>
                <a:gd name="T46" fmla="*/ 11 w 26"/>
                <a:gd name="T47" fmla="*/ 6 h 25"/>
                <a:gd name="T48" fmla="*/ 12 w 26"/>
                <a:gd name="T49" fmla="*/ 6 h 25"/>
                <a:gd name="T50" fmla="*/ 13 w 26"/>
                <a:gd name="T51" fmla="*/ 6 h 25"/>
                <a:gd name="T52" fmla="*/ 17 w 26"/>
                <a:gd name="T53" fmla="*/ 5 h 25"/>
                <a:gd name="T54" fmla="*/ 21 w 26"/>
                <a:gd name="T55" fmla="*/ 4 h 25"/>
                <a:gd name="T56" fmla="*/ 23 w 26"/>
                <a:gd name="T57" fmla="*/ 4 h 25"/>
                <a:gd name="T58" fmla="*/ 24 w 26"/>
                <a:gd name="T59" fmla="*/ 3 h 25"/>
                <a:gd name="T60" fmla="*/ 25 w 26"/>
                <a:gd name="T61" fmla="*/ 3 h 25"/>
                <a:gd name="T62" fmla="*/ 25 w 26"/>
                <a:gd name="T63" fmla="*/ 2 h 25"/>
                <a:gd name="T64" fmla="*/ 26 w 26"/>
                <a:gd name="T65" fmla="*/ 2 h 25"/>
                <a:gd name="T66" fmla="*/ 22 w 26"/>
                <a:gd name="T67" fmla="*/ 13 h 25"/>
                <a:gd name="T68" fmla="*/ 21 w 26"/>
                <a:gd name="T69" fmla="*/ 13 h 25"/>
                <a:gd name="T70" fmla="*/ 21 w 26"/>
                <a:gd name="T71" fmla="*/ 11 h 25"/>
                <a:gd name="T72" fmla="*/ 21 w 26"/>
                <a:gd name="T73" fmla="*/ 10 h 25"/>
                <a:gd name="T74" fmla="*/ 20 w 26"/>
                <a:gd name="T75" fmla="*/ 10 h 25"/>
                <a:gd name="T76" fmla="*/ 19 w 26"/>
                <a:gd name="T77" fmla="*/ 10 h 25"/>
                <a:gd name="T78" fmla="*/ 16 w 26"/>
                <a:gd name="T79" fmla="*/ 11 h 25"/>
                <a:gd name="T80" fmla="*/ 11 w 26"/>
                <a:gd name="T81" fmla="*/ 11 h 25"/>
                <a:gd name="T82" fmla="*/ 16 w 26"/>
                <a:gd name="T83" fmla="*/ 17 h 25"/>
                <a:gd name="T84" fmla="*/ 17 w 26"/>
                <a:gd name="T85" fmla="*/ 19 h 25"/>
                <a:gd name="T86" fmla="*/ 18 w 26"/>
                <a:gd name="T87" fmla="*/ 19 h 25"/>
                <a:gd name="T88" fmla="*/ 19 w 26"/>
                <a:gd name="T89" fmla="*/ 17 h 25"/>
                <a:gd name="T90" fmla="*/ 20 w 26"/>
                <a:gd name="T91" fmla="*/ 17 h 25"/>
                <a:gd name="T92" fmla="*/ 18 w 26"/>
                <a:gd name="T93" fmla="*/ 25 h 25"/>
                <a:gd name="T94" fmla="*/ 16 w 26"/>
                <a:gd name="T9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25">
                  <a:moveTo>
                    <a:pt x="16" y="24"/>
                  </a:moveTo>
                  <a:cubicBezTo>
                    <a:pt x="17" y="24"/>
                    <a:pt x="17" y="23"/>
                    <a:pt x="17" y="23"/>
                  </a:cubicBezTo>
                  <a:cubicBezTo>
                    <a:pt x="17" y="23"/>
                    <a:pt x="17" y="23"/>
                    <a:pt x="17" y="22"/>
                  </a:cubicBezTo>
                  <a:cubicBezTo>
                    <a:pt x="16" y="22"/>
                    <a:pt x="16" y="21"/>
                    <a:pt x="16" y="21"/>
                  </a:cubicBezTo>
                  <a:cubicBezTo>
                    <a:pt x="16" y="20"/>
                    <a:pt x="16" y="20"/>
                    <a:pt x="15" y="19"/>
                  </a:cubicBezTo>
                  <a:cubicBezTo>
                    <a:pt x="15" y="19"/>
                    <a:pt x="14" y="18"/>
                    <a:pt x="13" y="17"/>
                  </a:cubicBezTo>
                  <a:cubicBezTo>
                    <a:pt x="12" y="15"/>
                    <a:pt x="12" y="14"/>
                    <a:pt x="11" y="13"/>
                  </a:cubicBezTo>
                  <a:cubicBezTo>
                    <a:pt x="10" y="12"/>
                    <a:pt x="10" y="12"/>
                    <a:pt x="9" y="11"/>
                  </a:cubicBezTo>
                  <a:cubicBezTo>
                    <a:pt x="9" y="11"/>
                    <a:pt x="8" y="11"/>
                    <a:pt x="7" y="10"/>
                  </a:cubicBezTo>
                  <a:cubicBezTo>
                    <a:pt x="4" y="9"/>
                    <a:pt x="4" y="9"/>
                    <a:pt x="4" y="9"/>
                  </a:cubicBezTo>
                  <a:cubicBezTo>
                    <a:pt x="4" y="9"/>
                    <a:pt x="4" y="9"/>
                    <a:pt x="3" y="9"/>
                  </a:cubicBezTo>
                  <a:cubicBezTo>
                    <a:pt x="3" y="9"/>
                    <a:pt x="3" y="9"/>
                    <a:pt x="2" y="10"/>
                  </a:cubicBezTo>
                  <a:cubicBezTo>
                    <a:pt x="2" y="10"/>
                    <a:pt x="2" y="10"/>
                    <a:pt x="2" y="11"/>
                  </a:cubicBezTo>
                  <a:cubicBezTo>
                    <a:pt x="1" y="11"/>
                    <a:pt x="1" y="11"/>
                    <a:pt x="1" y="12"/>
                  </a:cubicBezTo>
                  <a:cubicBezTo>
                    <a:pt x="0" y="11"/>
                    <a:pt x="0" y="11"/>
                    <a:pt x="0" y="11"/>
                  </a:cubicBezTo>
                  <a:cubicBezTo>
                    <a:pt x="4" y="0"/>
                    <a:pt x="4" y="0"/>
                    <a:pt x="4" y="0"/>
                  </a:cubicBezTo>
                  <a:cubicBezTo>
                    <a:pt x="5" y="1"/>
                    <a:pt x="5" y="1"/>
                    <a:pt x="5" y="1"/>
                  </a:cubicBezTo>
                  <a:cubicBezTo>
                    <a:pt x="5" y="1"/>
                    <a:pt x="5" y="1"/>
                    <a:pt x="5" y="2"/>
                  </a:cubicBezTo>
                  <a:cubicBezTo>
                    <a:pt x="5" y="2"/>
                    <a:pt x="5" y="3"/>
                    <a:pt x="5" y="3"/>
                  </a:cubicBezTo>
                  <a:cubicBezTo>
                    <a:pt x="5" y="3"/>
                    <a:pt x="5" y="4"/>
                    <a:pt x="5" y="4"/>
                  </a:cubicBezTo>
                  <a:cubicBezTo>
                    <a:pt x="5" y="4"/>
                    <a:pt x="6" y="4"/>
                    <a:pt x="6" y="4"/>
                  </a:cubicBezTo>
                  <a:cubicBezTo>
                    <a:pt x="9" y="6"/>
                    <a:pt x="9" y="6"/>
                    <a:pt x="9" y="6"/>
                  </a:cubicBezTo>
                  <a:cubicBezTo>
                    <a:pt x="10" y="6"/>
                    <a:pt x="10" y="6"/>
                    <a:pt x="10" y="6"/>
                  </a:cubicBezTo>
                  <a:cubicBezTo>
                    <a:pt x="11" y="6"/>
                    <a:pt x="11" y="6"/>
                    <a:pt x="11" y="6"/>
                  </a:cubicBezTo>
                  <a:cubicBezTo>
                    <a:pt x="11" y="6"/>
                    <a:pt x="11" y="6"/>
                    <a:pt x="12" y="6"/>
                  </a:cubicBezTo>
                  <a:cubicBezTo>
                    <a:pt x="12" y="6"/>
                    <a:pt x="12" y="6"/>
                    <a:pt x="13" y="6"/>
                  </a:cubicBezTo>
                  <a:cubicBezTo>
                    <a:pt x="14" y="6"/>
                    <a:pt x="16" y="5"/>
                    <a:pt x="17" y="5"/>
                  </a:cubicBezTo>
                  <a:cubicBezTo>
                    <a:pt x="19" y="5"/>
                    <a:pt x="20" y="5"/>
                    <a:pt x="21" y="4"/>
                  </a:cubicBezTo>
                  <a:cubicBezTo>
                    <a:pt x="22" y="4"/>
                    <a:pt x="22" y="4"/>
                    <a:pt x="23" y="4"/>
                  </a:cubicBezTo>
                  <a:cubicBezTo>
                    <a:pt x="23" y="4"/>
                    <a:pt x="24" y="4"/>
                    <a:pt x="24" y="3"/>
                  </a:cubicBezTo>
                  <a:cubicBezTo>
                    <a:pt x="24" y="3"/>
                    <a:pt x="24" y="3"/>
                    <a:pt x="25" y="3"/>
                  </a:cubicBezTo>
                  <a:cubicBezTo>
                    <a:pt x="25" y="2"/>
                    <a:pt x="25" y="2"/>
                    <a:pt x="25" y="2"/>
                  </a:cubicBezTo>
                  <a:cubicBezTo>
                    <a:pt x="26" y="2"/>
                    <a:pt x="26" y="2"/>
                    <a:pt x="26" y="2"/>
                  </a:cubicBezTo>
                  <a:cubicBezTo>
                    <a:pt x="22" y="13"/>
                    <a:pt x="22" y="13"/>
                    <a:pt x="22" y="13"/>
                  </a:cubicBezTo>
                  <a:cubicBezTo>
                    <a:pt x="21" y="13"/>
                    <a:pt x="21" y="13"/>
                    <a:pt x="21" y="13"/>
                  </a:cubicBezTo>
                  <a:cubicBezTo>
                    <a:pt x="21" y="12"/>
                    <a:pt x="21" y="11"/>
                    <a:pt x="21" y="11"/>
                  </a:cubicBezTo>
                  <a:cubicBezTo>
                    <a:pt x="21" y="10"/>
                    <a:pt x="21" y="10"/>
                    <a:pt x="21" y="10"/>
                  </a:cubicBezTo>
                  <a:cubicBezTo>
                    <a:pt x="21" y="10"/>
                    <a:pt x="21" y="10"/>
                    <a:pt x="20" y="10"/>
                  </a:cubicBezTo>
                  <a:cubicBezTo>
                    <a:pt x="20" y="10"/>
                    <a:pt x="19" y="10"/>
                    <a:pt x="19" y="10"/>
                  </a:cubicBezTo>
                  <a:cubicBezTo>
                    <a:pt x="18" y="10"/>
                    <a:pt x="17" y="10"/>
                    <a:pt x="16" y="11"/>
                  </a:cubicBezTo>
                  <a:cubicBezTo>
                    <a:pt x="14" y="11"/>
                    <a:pt x="13" y="11"/>
                    <a:pt x="11" y="11"/>
                  </a:cubicBezTo>
                  <a:cubicBezTo>
                    <a:pt x="13" y="14"/>
                    <a:pt x="15" y="16"/>
                    <a:pt x="16" y="17"/>
                  </a:cubicBezTo>
                  <a:cubicBezTo>
                    <a:pt x="16" y="18"/>
                    <a:pt x="17" y="19"/>
                    <a:pt x="17" y="19"/>
                  </a:cubicBezTo>
                  <a:cubicBezTo>
                    <a:pt x="18" y="19"/>
                    <a:pt x="18" y="19"/>
                    <a:pt x="18" y="19"/>
                  </a:cubicBezTo>
                  <a:cubicBezTo>
                    <a:pt x="19" y="18"/>
                    <a:pt x="19" y="18"/>
                    <a:pt x="19" y="17"/>
                  </a:cubicBezTo>
                  <a:cubicBezTo>
                    <a:pt x="20" y="17"/>
                    <a:pt x="20" y="17"/>
                    <a:pt x="20" y="17"/>
                  </a:cubicBezTo>
                  <a:cubicBezTo>
                    <a:pt x="18" y="25"/>
                    <a:pt x="18" y="25"/>
                    <a:pt x="18" y="25"/>
                  </a:cubicBezTo>
                  <a:lnTo>
                    <a:pt x="1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7"/>
            <p:cNvSpPr>
              <a:spLocks noEditPoints="1"/>
            </p:cNvSpPr>
            <p:nvPr userDrawn="1"/>
          </p:nvSpPr>
          <p:spPr bwMode="auto">
            <a:xfrm>
              <a:off x="671464" y="673522"/>
              <a:ext cx="815975" cy="820738"/>
            </a:xfrm>
            <a:custGeom>
              <a:avLst/>
              <a:gdLst>
                <a:gd name="T0" fmla="*/ 108 w 217"/>
                <a:gd name="T1" fmla="*/ 217 h 217"/>
                <a:gd name="T2" fmla="*/ 108 w 217"/>
                <a:gd name="T3" fmla="*/ 0 h 217"/>
                <a:gd name="T4" fmla="*/ 92 w 217"/>
                <a:gd name="T5" fmla="*/ 18 h 217"/>
                <a:gd name="T6" fmla="*/ 84 w 217"/>
                <a:gd name="T7" fmla="*/ 38 h 217"/>
                <a:gd name="T8" fmla="*/ 27 w 217"/>
                <a:gd name="T9" fmla="*/ 67 h 217"/>
                <a:gd name="T10" fmla="*/ 38 w 217"/>
                <a:gd name="T11" fmla="*/ 80 h 217"/>
                <a:gd name="T12" fmla="*/ 84 w 217"/>
                <a:gd name="T13" fmla="*/ 74 h 217"/>
                <a:gd name="T14" fmla="*/ 21 w 217"/>
                <a:gd name="T15" fmla="*/ 128 h 217"/>
                <a:gd name="T16" fmla="*/ 23 w 217"/>
                <a:gd name="T17" fmla="*/ 139 h 217"/>
                <a:gd name="T18" fmla="*/ 63 w 217"/>
                <a:gd name="T19" fmla="*/ 104 h 217"/>
                <a:gd name="T20" fmla="*/ 101 w 217"/>
                <a:gd name="T21" fmla="*/ 80 h 217"/>
                <a:gd name="T22" fmla="*/ 101 w 217"/>
                <a:gd name="T23" fmla="*/ 27 h 217"/>
                <a:gd name="T24" fmla="*/ 92 w 217"/>
                <a:gd name="T25" fmla="*/ 18 h 217"/>
                <a:gd name="T26" fmla="*/ 116 w 217"/>
                <a:gd name="T27" fmla="*/ 27 h 217"/>
                <a:gd name="T28" fmla="*/ 116 w 217"/>
                <a:gd name="T29" fmla="*/ 80 h 217"/>
                <a:gd name="T30" fmla="*/ 154 w 217"/>
                <a:gd name="T31" fmla="*/ 104 h 217"/>
                <a:gd name="T32" fmla="*/ 193 w 217"/>
                <a:gd name="T33" fmla="*/ 139 h 217"/>
                <a:gd name="T34" fmla="*/ 196 w 217"/>
                <a:gd name="T35" fmla="*/ 128 h 217"/>
                <a:gd name="T36" fmla="*/ 133 w 217"/>
                <a:gd name="T37" fmla="*/ 74 h 217"/>
                <a:gd name="T38" fmla="*/ 178 w 217"/>
                <a:gd name="T39" fmla="*/ 80 h 217"/>
                <a:gd name="T40" fmla="*/ 189 w 217"/>
                <a:gd name="T41" fmla="*/ 67 h 217"/>
                <a:gd name="T42" fmla="*/ 133 w 217"/>
                <a:gd name="T43" fmla="*/ 38 h 217"/>
                <a:gd name="T44" fmla="*/ 124 w 217"/>
                <a:gd name="T45" fmla="*/ 18 h 217"/>
                <a:gd name="T46" fmla="*/ 176 w 217"/>
                <a:gd name="T47" fmla="*/ 164 h 217"/>
                <a:gd name="T48" fmla="*/ 148 w 217"/>
                <a:gd name="T49" fmla="*/ 122 h 217"/>
                <a:gd name="T50" fmla="*/ 117 w 217"/>
                <a:gd name="T51" fmla="*/ 105 h 217"/>
                <a:gd name="T52" fmla="*/ 108 w 217"/>
                <a:gd name="T53" fmla="*/ 92 h 217"/>
                <a:gd name="T54" fmla="*/ 100 w 217"/>
                <a:gd name="T55" fmla="*/ 105 h 217"/>
                <a:gd name="T56" fmla="*/ 68 w 217"/>
                <a:gd name="T57" fmla="*/ 122 h 217"/>
                <a:gd name="T58" fmla="*/ 41 w 217"/>
                <a:gd name="T59" fmla="*/ 164 h 217"/>
                <a:gd name="T60" fmla="*/ 56 w 217"/>
                <a:gd name="T61" fmla="*/ 171 h 217"/>
                <a:gd name="T62" fmla="*/ 100 w 217"/>
                <a:gd name="T63" fmla="*/ 122 h 217"/>
                <a:gd name="T64" fmla="*/ 95 w 217"/>
                <a:gd name="T65" fmla="*/ 143 h 217"/>
                <a:gd name="T66" fmla="*/ 82 w 217"/>
                <a:gd name="T67" fmla="*/ 154 h 217"/>
                <a:gd name="T68" fmla="*/ 75 w 217"/>
                <a:gd name="T69" fmla="*/ 194 h 217"/>
                <a:gd name="T70" fmla="*/ 95 w 217"/>
                <a:gd name="T71" fmla="*/ 164 h 217"/>
                <a:gd name="T72" fmla="*/ 121 w 217"/>
                <a:gd name="T73" fmla="*/ 164 h 217"/>
                <a:gd name="T74" fmla="*/ 141 w 217"/>
                <a:gd name="T75" fmla="*/ 194 h 217"/>
                <a:gd name="T76" fmla="*/ 134 w 217"/>
                <a:gd name="T77" fmla="*/ 154 h 217"/>
                <a:gd name="T78" fmla="*/ 122 w 217"/>
                <a:gd name="T79" fmla="*/ 143 h 217"/>
                <a:gd name="T80" fmla="*/ 117 w 217"/>
                <a:gd name="T81" fmla="*/ 122 h 217"/>
                <a:gd name="T82" fmla="*/ 160 w 217"/>
                <a:gd name="T83" fmla="*/ 171 h 217"/>
                <a:gd name="T84" fmla="*/ 176 w 217"/>
                <a:gd name="T85" fmla="*/ 16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7" h="217">
                  <a:moveTo>
                    <a:pt x="217" y="109"/>
                  </a:moveTo>
                  <a:cubicBezTo>
                    <a:pt x="217" y="169"/>
                    <a:pt x="168" y="217"/>
                    <a:pt x="108" y="217"/>
                  </a:cubicBezTo>
                  <a:cubicBezTo>
                    <a:pt x="48" y="217"/>
                    <a:pt x="0" y="169"/>
                    <a:pt x="0" y="109"/>
                  </a:cubicBezTo>
                  <a:cubicBezTo>
                    <a:pt x="0" y="49"/>
                    <a:pt x="48" y="0"/>
                    <a:pt x="108" y="0"/>
                  </a:cubicBezTo>
                  <a:cubicBezTo>
                    <a:pt x="168" y="0"/>
                    <a:pt x="217" y="49"/>
                    <a:pt x="217" y="109"/>
                  </a:cubicBezTo>
                  <a:close/>
                  <a:moveTo>
                    <a:pt x="92" y="18"/>
                  </a:moveTo>
                  <a:cubicBezTo>
                    <a:pt x="88" y="18"/>
                    <a:pt x="84" y="22"/>
                    <a:pt x="84" y="27"/>
                  </a:cubicBezTo>
                  <a:cubicBezTo>
                    <a:pt x="84" y="38"/>
                    <a:pt x="84" y="38"/>
                    <a:pt x="84" y="38"/>
                  </a:cubicBezTo>
                  <a:cubicBezTo>
                    <a:pt x="75" y="40"/>
                    <a:pt x="66" y="43"/>
                    <a:pt x="57" y="48"/>
                  </a:cubicBezTo>
                  <a:cubicBezTo>
                    <a:pt x="46" y="53"/>
                    <a:pt x="36" y="60"/>
                    <a:pt x="27" y="67"/>
                  </a:cubicBezTo>
                  <a:cubicBezTo>
                    <a:pt x="24" y="70"/>
                    <a:pt x="23" y="75"/>
                    <a:pt x="26" y="79"/>
                  </a:cubicBezTo>
                  <a:cubicBezTo>
                    <a:pt x="29" y="82"/>
                    <a:pt x="35" y="83"/>
                    <a:pt x="38" y="80"/>
                  </a:cubicBezTo>
                  <a:cubicBezTo>
                    <a:pt x="52" y="68"/>
                    <a:pt x="68" y="59"/>
                    <a:pt x="84" y="55"/>
                  </a:cubicBezTo>
                  <a:cubicBezTo>
                    <a:pt x="84" y="74"/>
                    <a:pt x="84" y="74"/>
                    <a:pt x="84" y="74"/>
                  </a:cubicBezTo>
                  <a:cubicBezTo>
                    <a:pt x="73" y="77"/>
                    <a:pt x="62" y="83"/>
                    <a:pt x="52" y="92"/>
                  </a:cubicBezTo>
                  <a:cubicBezTo>
                    <a:pt x="41" y="101"/>
                    <a:pt x="30" y="113"/>
                    <a:pt x="21" y="128"/>
                  </a:cubicBezTo>
                  <a:cubicBezTo>
                    <a:pt x="20" y="129"/>
                    <a:pt x="19" y="131"/>
                    <a:pt x="19" y="132"/>
                  </a:cubicBezTo>
                  <a:cubicBezTo>
                    <a:pt x="19" y="135"/>
                    <a:pt x="21" y="138"/>
                    <a:pt x="23" y="139"/>
                  </a:cubicBezTo>
                  <a:cubicBezTo>
                    <a:pt x="27" y="142"/>
                    <a:pt x="32" y="141"/>
                    <a:pt x="35" y="137"/>
                  </a:cubicBezTo>
                  <a:cubicBezTo>
                    <a:pt x="43" y="124"/>
                    <a:pt x="53" y="113"/>
                    <a:pt x="63" y="104"/>
                  </a:cubicBezTo>
                  <a:cubicBezTo>
                    <a:pt x="73" y="96"/>
                    <a:pt x="84" y="90"/>
                    <a:pt x="94" y="88"/>
                  </a:cubicBezTo>
                  <a:cubicBezTo>
                    <a:pt x="99" y="87"/>
                    <a:pt x="101" y="83"/>
                    <a:pt x="101" y="80"/>
                  </a:cubicBezTo>
                  <a:cubicBezTo>
                    <a:pt x="101" y="80"/>
                    <a:pt x="101" y="78"/>
                    <a:pt x="101" y="76"/>
                  </a:cubicBezTo>
                  <a:cubicBezTo>
                    <a:pt x="101" y="63"/>
                    <a:pt x="101" y="27"/>
                    <a:pt x="101" y="27"/>
                  </a:cubicBezTo>
                  <a:cubicBezTo>
                    <a:pt x="101" y="27"/>
                    <a:pt x="101" y="27"/>
                    <a:pt x="101" y="27"/>
                  </a:cubicBezTo>
                  <a:cubicBezTo>
                    <a:pt x="101" y="22"/>
                    <a:pt x="97" y="18"/>
                    <a:pt x="92" y="18"/>
                  </a:cubicBezTo>
                  <a:close/>
                  <a:moveTo>
                    <a:pt x="116" y="27"/>
                  </a:moveTo>
                  <a:cubicBezTo>
                    <a:pt x="116" y="27"/>
                    <a:pt x="116" y="27"/>
                    <a:pt x="116" y="27"/>
                  </a:cubicBezTo>
                  <a:cubicBezTo>
                    <a:pt x="116" y="27"/>
                    <a:pt x="116" y="63"/>
                    <a:pt x="116" y="76"/>
                  </a:cubicBezTo>
                  <a:cubicBezTo>
                    <a:pt x="116" y="78"/>
                    <a:pt x="116" y="80"/>
                    <a:pt x="116" y="80"/>
                  </a:cubicBezTo>
                  <a:cubicBezTo>
                    <a:pt x="116" y="83"/>
                    <a:pt x="118" y="87"/>
                    <a:pt x="122" y="88"/>
                  </a:cubicBezTo>
                  <a:cubicBezTo>
                    <a:pt x="132" y="90"/>
                    <a:pt x="143" y="96"/>
                    <a:pt x="154" y="104"/>
                  </a:cubicBezTo>
                  <a:cubicBezTo>
                    <a:pt x="164" y="113"/>
                    <a:pt x="173" y="124"/>
                    <a:pt x="182" y="137"/>
                  </a:cubicBezTo>
                  <a:cubicBezTo>
                    <a:pt x="184" y="141"/>
                    <a:pt x="189" y="142"/>
                    <a:pt x="193" y="139"/>
                  </a:cubicBezTo>
                  <a:cubicBezTo>
                    <a:pt x="196" y="138"/>
                    <a:pt x="197" y="135"/>
                    <a:pt x="197" y="132"/>
                  </a:cubicBezTo>
                  <a:cubicBezTo>
                    <a:pt x="197" y="131"/>
                    <a:pt x="197" y="129"/>
                    <a:pt x="196" y="128"/>
                  </a:cubicBezTo>
                  <a:cubicBezTo>
                    <a:pt x="186" y="113"/>
                    <a:pt x="176" y="101"/>
                    <a:pt x="164" y="92"/>
                  </a:cubicBezTo>
                  <a:cubicBezTo>
                    <a:pt x="154" y="83"/>
                    <a:pt x="144" y="77"/>
                    <a:pt x="133" y="74"/>
                  </a:cubicBezTo>
                  <a:cubicBezTo>
                    <a:pt x="133" y="55"/>
                    <a:pt x="133" y="55"/>
                    <a:pt x="133" y="55"/>
                  </a:cubicBezTo>
                  <a:cubicBezTo>
                    <a:pt x="148" y="59"/>
                    <a:pt x="165" y="68"/>
                    <a:pt x="178" y="80"/>
                  </a:cubicBezTo>
                  <a:cubicBezTo>
                    <a:pt x="182" y="83"/>
                    <a:pt x="187" y="82"/>
                    <a:pt x="190" y="79"/>
                  </a:cubicBezTo>
                  <a:cubicBezTo>
                    <a:pt x="193" y="75"/>
                    <a:pt x="193" y="70"/>
                    <a:pt x="189" y="67"/>
                  </a:cubicBezTo>
                  <a:cubicBezTo>
                    <a:pt x="180" y="60"/>
                    <a:pt x="170" y="53"/>
                    <a:pt x="160" y="48"/>
                  </a:cubicBezTo>
                  <a:cubicBezTo>
                    <a:pt x="151" y="43"/>
                    <a:pt x="142" y="40"/>
                    <a:pt x="133" y="38"/>
                  </a:cubicBezTo>
                  <a:cubicBezTo>
                    <a:pt x="133" y="27"/>
                    <a:pt x="133" y="27"/>
                    <a:pt x="133" y="27"/>
                  </a:cubicBezTo>
                  <a:cubicBezTo>
                    <a:pt x="133" y="22"/>
                    <a:pt x="129" y="18"/>
                    <a:pt x="124" y="18"/>
                  </a:cubicBezTo>
                  <a:cubicBezTo>
                    <a:pt x="119" y="18"/>
                    <a:pt x="116" y="22"/>
                    <a:pt x="116" y="27"/>
                  </a:cubicBezTo>
                  <a:close/>
                  <a:moveTo>
                    <a:pt x="176" y="164"/>
                  </a:moveTo>
                  <a:cubicBezTo>
                    <a:pt x="172" y="156"/>
                    <a:pt x="168" y="148"/>
                    <a:pt x="164" y="141"/>
                  </a:cubicBezTo>
                  <a:cubicBezTo>
                    <a:pt x="159" y="134"/>
                    <a:pt x="154" y="128"/>
                    <a:pt x="148" y="122"/>
                  </a:cubicBezTo>
                  <a:cubicBezTo>
                    <a:pt x="142" y="117"/>
                    <a:pt x="136" y="112"/>
                    <a:pt x="130" y="110"/>
                  </a:cubicBezTo>
                  <a:cubicBezTo>
                    <a:pt x="126" y="108"/>
                    <a:pt x="121" y="106"/>
                    <a:pt x="117" y="105"/>
                  </a:cubicBezTo>
                  <a:cubicBezTo>
                    <a:pt x="117" y="100"/>
                    <a:pt x="117" y="100"/>
                    <a:pt x="117" y="100"/>
                  </a:cubicBezTo>
                  <a:cubicBezTo>
                    <a:pt x="117" y="96"/>
                    <a:pt x="113" y="92"/>
                    <a:pt x="108" y="92"/>
                  </a:cubicBezTo>
                  <a:cubicBezTo>
                    <a:pt x="104" y="92"/>
                    <a:pt x="100" y="96"/>
                    <a:pt x="100" y="100"/>
                  </a:cubicBezTo>
                  <a:cubicBezTo>
                    <a:pt x="100" y="105"/>
                    <a:pt x="100" y="105"/>
                    <a:pt x="100" y="105"/>
                  </a:cubicBezTo>
                  <a:cubicBezTo>
                    <a:pt x="95" y="106"/>
                    <a:pt x="91" y="108"/>
                    <a:pt x="87" y="110"/>
                  </a:cubicBezTo>
                  <a:cubicBezTo>
                    <a:pt x="80" y="112"/>
                    <a:pt x="74" y="117"/>
                    <a:pt x="68" y="122"/>
                  </a:cubicBezTo>
                  <a:cubicBezTo>
                    <a:pt x="63" y="128"/>
                    <a:pt x="58" y="134"/>
                    <a:pt x="53" y="141"/>
                  </a:cubicBezTo>
                  <a:cubicBezTo>
                    <a:pt x="48" y="148"/>
                    <a:pt x="44" y="156"/>
                    <a:pt x="41" y="164"/>
                  </a:cubicBezTo>
                  <a:cubicBezTo>
                    <a:pt x="39" y="168"/>
                    <a:pt x="41" y="173"/>
                    <a:pt x="45" y="175"/>
                  </a:cubicBezTo>
                  <a:cubicBezTo>
                    <a:pt x="49" y="177"/>
                    <a:pt x="54" y="175"/>
                    <a:pt x="56" y="171"/>
                  </a:cubicBezTo>
                  <a:cubicBezTo>
                    <a:pt x="63" y="155"/>
                    <a:pt x="71" y="143"/>
                    <a:pt x="80" y="134"/>
                  </a:cubicBezTo>
                  <a:cubicBezTo>
                    <a:pt x="86" y="128"/>
                    <a:pt x="93" y="124"/>
                    <a:pt x="100" y="122"/>
                  </a:cubicBezTo>
                  <a:cubicBezTo>
                    <a:pt x="100" y="136"/>
                    <a:pt x="100" y="136"/>
                    <a:pt x="100" y="136"/>
                  </a:cubicBezTo>
                  <a:cubicBezTo>
                    <a:pt x="100" y="141"/>
                    <a:pt x="96" y="142"/>
                    <a:pt x="95" y="143"/>
                  </a:cubicBezTo>
                  <a:cubicBezTo>
                    <a:pt x="94" y="144"/>
                    <a:pt x="93" y="144"/>
                    <a:pt x="93" y="145"/>
                  </a:cubicBezTo>
                  <a:cubicBezTo>
                    <a:pt x="89" y="147"/>
                    <a:pt x="86" y="150"/>
                    <a:pt x="82" y="154"/>
                  </a:cubicBezTo>
                  <a:cubicBezTo>
                    <a:pt x="76" y="162"/>
                    <a:pt x="71" y="173"/>
                    <a:pt x="69" y="185"/>
                  </a:cubicBezTo>
                  <a:cubicBezTo>
                    <a:pt x="68" y="189"/>
                    <a:pt x="71" y="193"/>
                    <a:pt x="75" y="194"/>
                  </a:cubicBezTo>
                  <a:cubicBezTo>
                    <a:pt x="80" y="195"/>
                    <a:pt x="84" y="193"/>
                    <a:pt x="85" y="188"/>
                  </a:cubicBezTo>
                  <a:cubicBezTo>
                    <a:pt x="87" y="179"/>
                    <a:pt x="91" y="170"/>
                    <a:pt x="95" y="164"/>
                  </a:cubicBezTo>
                  <a:cubicBezTo>
                    <a:pt x="98" y="161"/>
                    <a:pt x="103" y="156"/>
                    <a:pt x="108" y="156"/>
                  </a:cubicBezTo>
                  <a:cubicBezTo>
                    <a:pt x="114" y="156"/>
                    <a:pt x="119" y="161"/>
                    <a:pt x="121" y="164"/>
                  </a:cubicBezTo>
                  <a:cubicBezTo>
                    <a:pt x="126" y="170"/>
                    <a:pt x="129" y="179"/>
                    <a:pt x="131" y="188"/>
                  </a:cubicBezTo>
                  <a:cubicBezTo>
                    <a:pt x="132" y="193"/>
                    <a:pt x="137" y="195"/>
                    <a:pt x="141" y="194"/>
                  </a:cubicBezTo>
                  <a:cubicBezTo>
                    <a:pt x="146" y="193"/>
                    <a:pt x="149" y="189"/>
                    <a:pt x="148" y="185"/>
                  </a:cubicBezTo>
                  <a:cubicBezTo>
                    <a:pt x="145" y="173"/>
                    <a:pt x="140" y="162"/>
                    <a:pt x="134" y="154"/>
                  </a:cubicBezTo>
                  <a:cubicBezTo>
                    <a:pt x="131" y="150"/>
                    <a:pt x="127" y="147"/>
                    <a:pt x="124" y="145"/>
                  </a:cubicBezTo>
                  <a:cubicBezTo>
                    <a:pt x="123" y="144"/>
                    <a:pt x="122" y="144"/>
                    <a:pt x="122" y="143"/>
                  </a:cubicBezTo>
                  <a:cubicBezTo>
                    <a:pt x="120" y="142"/>
                    <a:pt x="117" y="141"/>
                    <a:pt x="117" y="136"/>
                  </a:cubicBezTo>
                  <a:cubicBezTo>
                    <a:pt x="117" y="122"/>
                    <a:pt x="117" y="122"/>
                    <a:pt x="117" y="122"/>
                  </a:cubicBezTo>
                  <a:cubicBezTo>
                    <a:pt x="124" y="124"/>
                    <a:pt x="130" y="128"/>
                    <a:pt x="137" y="134"/>
                  </a:cubicBezTo>
                  <a:cubicBezTo>
                    <a:pt x="146" y="143"/>
                    <a:pt x="154" y="155"/>
                    <a:pt x="160" y="171"/>
                  </a:cubicBezTo>
                  <a:cubicBezTo>
                    <a:pt x="162" y="175"/>
                    <a:pt x="167" y="177"/>
                    <a:pt x="171" y="175"/>
                  </a:cubicBezTo>
                  <a:cubicBezTo>
                    <a:pt x="176" y="173"/>
                    <a:pt x="178" y="168"/>
                    <a:pt x="176" y="1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8"/>
            <p:cNvSpPr>
              <a:spLocks noEditPoints="1"/>
            </p:cNvSpPr>
            <p:nvPr userDrawn="1"/>
          </p:nvSpPr>
          <p:spPr bwMode="auto">
            <a:xfrm>
              <a:off x="1924001" y="1452985"/>
              <a:ext cx="146050" cy="192088"/>
            </a:xfrm>
            <a:custGeom>
              <a:avLst/>
              <a:gdLst>
                <a:gd name="T0" fmla="*/ 39 w 39"/>
                <a:gd name="T1" fmla="*/ 13 h 51"/>
                <a:gd name="T2" fmla="*/ 37 w 39"/>
                <a:gd name="T3" fmla="*/ 20 h 51"/>
                <a:gd name="T4" fmla="*/ 33 w 39"/>
                <a:gd name="T5" fmla="*/ 25 h 51"/>
                <a:gd name="T6" fmla="*/ 27 w 39"/>
                <a:gd name="T7" fmla="*/ 28 h 51"/>
                <a:gd name="T8" fmla="*/ 20 w 39"/>
                <a:gd name="T9" fmla="*/ 29 h 51"/>
                <a:gd name="T10" fmla="*/ 14 w 39"/>
                <a:gd name="T11" fmla="*/ 29 h 51"/>
                <a:gd name="T12" fmla="*/ 14 w 39"/>
                <a:gd name="T13" fmla="*/ 44 h 51"/>
                <a:gd name="T14" fmla="*/ 15 w 39"/>
                <a:gd name="T15" fmla="*/ 47 h 51"/>
                <a:gd name="T16" fmla="*/ 17 w 39"/>
                <a:gd name="T17" fmla="*/ 48 h 51"/>
                <a:gd name="T18" fmla="*/ 19 w 39"/>
                <a:gd name="T19" fmla="*/ 49 h 51"/>
                <a:gd name="T20" fmla="*/ 22 w 39"/>
                <a:gd name="T21" fmla="*/ 49 h 51"/>
                <a:gd name="T22" fmla="*/ 22 w 39"/>
                <a:gd name="T23" fmla="*/ 51 h 51"/>
                <a:gd name="T24" fmla="*/ 0 w 39"/>
                <a:gd name="T25" fmla="*/ 51 h 51"/>
                <a:gd name="T26" fmla="*/ 0 w 39"/>
                <a:gd name="T27" fmla="*/ 49 h 51"/>
                <a:gd name="T28" fmla="*/ 3 w 39"/>
                <a:gd name="T29" fmla="*/ 49 h 51"/>
                <a:gd name="T30" fmla="*/ 5 w 39"/>
                <a:gd name="T31" fmla="*/ 48 h 51"/>
                <a:gd name="T32" fmla="*/ 6 w 39"/>
                <a:gd name="T33" fmla="*/ 47 h 51"/>
                <a:gd name="T34" fmla="*/ 7 w 39"/>
                <a:gd name="T35" fmla="*/ 44 h 51"/>
                <a:gd name="T36" fmla="*/ 7 w 39"/>
                <a:gd name="T37" fmla="*/ 8 h 51"/>
                <a:gd name="T38" fmla="*/ 6 w 39"/>
                <a:gd name="T39" fmla="*/ 5 h 51"/>
                <a:gd name="T40" fmla="*/ 5 w 39"/>
                <a:gd name="T41" fmla="*/ 4 h 51"/>
                <a:gd name="T42" fmla="*/ 2 w 39"/>
                <a:gd name="T43" fmla="*/ 3 h 51"/>
                <a:gd name="T44" fmla="*/ 0 w 39"/>
                <a:gd name="T45" fmla="*/ 3 h 51"/>
                <a:gd name="T46" fmla="*/ 0 w 39"/>
                <a:gd name="T47" fmla="*/ 0 h 51"/>
                <a:gd name="T48" fmla="*/ 23 w 39"/>
                <a:gd name="T49" fmla="*/ 0 h 51"/>
                <a:gd name="T50" fmla="*/ 35 w 39"/>
                <a:gd name="T51" fmla="*/ 4 h 51"/>
                <a:gd name="T52" fmla="*/ 39 w 39"/>
                <a:gd name="T53" fmla="*/ 13 h 51"/>
                <a:gd name="T54" fmla="*/ 28 w 39"/>
                <a:gd name="T55" fmla="*/ 22 h 51"/>
                <a:gd name="T56" fmla="*/ 30 w 39"/>
                <a:gd name="T57" fmla="*/ 18 h 51"/>
                <a:gd name="T58" fmla="*/ 30 w 39"/>
                <a:gd name="T59" fmla="*/ 15 h 51"/>
                <a:gd name="T60" fmla="*/ 30 w 39"/>
                <a:gd name="T61" fmla="*/ 11 h 51"/>
                <a:gd name="T62" fmla="*/ 28 w 39"/>
                <a:gd name="T63" fmla="*/ 7 h 51"/>
                <a:gd name="T64" fmla="*/ 25 w 39"/>
                <a:gd name="T65" fmla="*/ 4 h 51"/>
                <a:gd name="T66" fmla="*/ 20 w 39"/>
                <a:gd name="T67" fmla="*/ 3 h 51"/>
                <a:gd name="T68" fmla="*/ 14 w 39"/>
                <a:gd name="T69" fmla="*/ 3 h 51"/>
                <a:gd name="T70" fmla="*/ 14 w 39"/>
                <a:gd name="T71" fmla="*/ 26 h 51"/>
                <a:gd name="T72" fmla="*/ 18 w 39"/>
                <a:gd name="T73" fmla="*/ 26 h 51"/>
                <a:gd name="T74" fmla="*/ 24 w 39"/>
                <a:gd name="T75" fmla="*/ 25 h 51"/>
                <a:gd name="T76" fmla="*/ 28 w 39"/>
                <a:gd name="T77"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 h="51">
                  <a:moveTo>
                    <a:pt x="39" y="13"/>
                  </a:moveTo>
                  <a:cubicBezTo>
                    <a:pt x="39" y="16"/>
                    <a:pt x="38" y="18"/>
                    <a:pt x="37" y="20"/>
                  </a:cubicBezTo>
                  <a:cubicBezTo>
                    <a:pt x="36" y="22"/>
                    <a:pt x="35" y="24"/>
                    <a:pt x="33" y="25"/>
                  </a:cubicBezTo>
                  <a:cubicBezTo>
                    <a:pt x="31" y="27"/>
                    <a:pt x="29" y="28"/>
                    <a:pt x="27" y="28"/>
                  </a:cubicBezTo>
                  <a:cubicBezTo>
                    <a:pt x="25" y="29"/>
                    <a:pt x="23" y="29"/>
                    <a:pt x="20" y="29"/>
                  </a:cubicBezTo>
                  <a:cubicBezTo>
                    <a:pt x="14" y="29"/>
                    <a:pt x="14" y="29"/>
                    <a:pt x="14" y="29"/>
                  </a:cubicBezTo>
                  <a:cubicBezTo>
                    <a:pt x="14" y="44"/>
                    <a:pt x="14" y="44"/>
                    <a:pt x="14" y="44"/>
                  </a:cubicBezTo>
                  <a:cubicBezTo>
                    <a:pt x="14"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6" y="5"/>
                  </a:cubicBezTo>
                  <a:cubicBezTo>
                    <a:pt x="6" y="5"/>
                    <a:pt x="6" y="4"/>
                    <a:pt x="5" y="4"/>
                  </a:cubicBezTo>
                  <a:cubicBezTo>
                    <a:pt x="4" y="4"/>
                    <a:pt x="3" y="3"/>
                    <a:pt x="2" y="3"/>
                  </a:cubicBezTo>
                  <a:cubicBezTo>
                    <a:pt x="1" y="3"/>
                    <a:pt x="0" y="3"/>
                    <a:pt x="0" y="3"/>
                  </a:cubicBezTo>
                  <a:cubicBezTo>
                    <a:pt x="0" y="0"/>
                    <a:pt x="0" y="0"/>
                    <a:pt x="0" y="0"/>
                  </a:cubicBezTo>
                  <a:cubicBezTo>
                    <a:pt x="23" y="0"/>
                    <a:pt x="23" y="0"/>
                    <a:pt x="23" y="0"/>
                  </a:cubicBezTo>
                  <a:cubicBezTo>
                    <a:pt x="28" y="0"/>
                    <a:pt x="32" y="2"/>
                    <a:pt x="35" y="4"/>
                  </a:cubicBezTo>
                  <a:cubicBezTo>
                    <a:pt x="37" y="6"/>
                    <a:pt x="39" y="9"/>
                    <a:pt x="39" y="13"/>
                  </a:cubicBezTo>
                  <a:close/>
                  <a:moveTo>
                    <a:pt x="28" y="22"/>
                  </a:moveTo>
                  <a:cubicBezTo>
                    <a:pt x="29" y="21"/>
                    <a:pt x="29" y="19"/>
                    <a:pt x="30" y="18"/>
                  </a:cubicBezTo>
                  <a:cubicBezTo>
                    <a:pt x="30" y="17"/>
                    <a:pt x="30" y="16"/>
                    <a:pt x="30" y="15"/>
                  </a:cubicBezTo>
                  <a:cubicBezTo>
                    <a:pt x="30" y="13"/>
                    <a:pt x="30" y="12"/>
                    <a:pt x="30" y="11"/>
                  </a:cubicBezTo>
                  <a:cubicBezTo>
                    <a:pt x="29" y="9"/>
                    <a:pt x="29" y="8"/>
                    <a:pt x="28" y="7"/>
                  </a:cubicBezTo>
                  <a:cubicBezTo>
                    <a:pt x="27" y="6"/>
                    <a:pt x="26" y="5"/>
                    <a:pt x="25" y="4"/>
                  </a:cubicBezTo>
                  <a:cubicBezTo>
                    <a:pt x="23" y="4"/>
                    <a:pt x="22" y="3"/>
                    <a:pt x="20" y="3"/>
                  </a:cubicBezTo>
                  <a:cubicBezTo>
                    <a:pt x="14" y="3"/>
                    <a:pt x="14" y="3"/>
                    <a:pt x="14" y="3"/>
                  </a:cubicBezTo>
                  <a:cubicBezTo>
                    <a:pt x="14" y="26"/>
                    <a:pt x="14" y="26"/>
                    <a:pt x="14" y="26"/>
                  </a:cubicBezTo>
                  <a:cubicBezTo>
                    <a:pt x="18" y="26"/>
                    <a:pt x="18" y="26"/>
                    <a:pt x="18" y="26"/>
                  </a:cubicBezTo>
                  <a:cubicBezTo>
                    <a:pt x="21" y="26"/>
                    <a:pt x="23" y="25"/>
                    <a:pt x="24" y="25"/>
                  </a:cubicBezTo>
                  <a:cubicBezTo>
                    <a:pt x="26" y="24"/>
                    <a:pt x="27" y="23"/>
                    <a:pt x="28" y="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9"/>
            <p:cNvSpPr>
              <a:spLocks/>
            </p:cNvSpPr>
            <p:nvPr userDrawn="1"/>
          </p:nvSpPr>
          <p:spPr bwMode="auto">
            <a:xfrm>
              <a:off x="2089101" y="1452985"/>
              <a:ext cx="165100" cy="192088"/>
            </a:xfrm>
            <a:custGeom>
              <a:avLst/>
              <a:gdLst>
                <a:gd name="T0" fmla="*/ 44 w 44"/>
                <a:gd name="T1" fmla="*/ 36 h 51"/>
                <a:gd name="T2" fmla="*/ 43 w 44"/>
                <a:gd name="T3" fmla="*/ 51 h 51"/>
                <a:gd name="T4" fmla="*/ 0 w 44"/>
                <a:gd name="T5" fmla="*/ 51 h 51"/>
                <a:gd name="T6" fmla="*/ 0 w 44"/>
                <a:gd name="T7" fmla="*/ 49 h 51"/>
                <a:gd name="T8" fmla="*/ 3 w 44"/>
                <a:gd name="T9" fmla="*/ 49 h 51"/>
                <a:gd name="T10" fmla="*/ 6 w 44"/>
                <a:gd name="T11" fmla="*/ 48 h 51"/>
                <a:gd name="T12" fmla="*/ 7 w 44"/>
                <a:gd name="T13" fmla="*/ 47 h 51"/>
                <a:gd name="T14" fmla="*/ 8 w 44"/>
                <a:gd name="T15" fmla="*/ 44 h 51"/>
                <a:gd name="T16" fmla="*/ 8 w 44"/>
                <a:gd name="T17" fmla="*/ 8 h 51"/>
                <a:gd name="T18" fmla="*/ 7 w 44"/>
                <a:gd name="T19" fmla="*/ 6 h 51"/>
                <a:gd name="T20" fmla="*/ 6 w 44"/>
                <a:gd name="T21" fmla="*/ 4 h 51"/>
                <a:gd name="T22" fmla="*/ 3 w 44"/>
                <a:gd name="T23" fmla="*/ 3 h 51"/>
                <a:gd name="T24" fmla="*/ 0 w 44"/>
                <a:gd name="T25" fmla="*/ 3 h 51"/>
                <a:gd name="T26" fmla="*/ 0 w 44"/>
                <a:gd name="T27" fmla="*/ 0 h 51"/>
                <a:gd name="T28" fmla="*/ 40 w 44"/>
                <a:gd name="T29" fmla="*/ 0 h 51"/>
                <a:gd name="T30" fmla="*/ 40 w 44"/>
                <a:gd name="T31" fmla="*/ 13 h 51"/>
                <a:gd name="T32" fmla="*/ 37 w 44"/>
                <a:gd name="T33" fmla="*/ 13 h 51"/>
                <a:gd name="T34" fmla="*/ 34 w 44"/>
                <a:gd name="T35" fmla="*/ 7 h 51"/>
                <a:gd name="T36" fmla="*/ 29 w 44"/>
                <a:gd name="T37" fmla="*/ 4 h 51"/>
                <a:gd name="T38" fmla="*/ 27 w 44"/>
                <a:gd name="T39" fmla="*/ 4 h 51"/>
                <a:gd name="T40" fmla="*/ 23 w 44"/>
                <a:gd name="T41" fmla="*/ 3 h 51"/>
                <a:gd name="T42" fmla="*/ 15 w 44"/>
                <a:gd name="T43" fmla="*/ 3 h 51"/>
                <a:gd name="T44" fmla="*/ 15 w 44"/>
                <a:gd name="T45" fmla="*/ 24 h 51"/>
                <a:gd name="T46" fmla="*/ 21 w 44"/>
                <a:gd name="T47" fmla="*/ 24 h 51"/>
                <a:gd name="T48" fmla="*/ 25 w 44"/>
                <a:gd name="T49" fmla="*/ 23 h 51"/>
                <a:gd name="T50" fmla="*/ 27 w 44"/>
                <a:gd name="T51" fmla="*/ 21 h 51"/>
                <a:gd name="T52" fmla="*/ 29 w 44"/>
                <a:gd name="T53" fmla="*/ 19 h 51"/>
                <a:gd name="T54" fmla="*/ 29 w 44"/>
                <a:gd name="T55" fmla="*/ 15 h 51"/>
                <a:gd name="T56" fmla="*/ 32 w 44"/>
                <a:gd name="T57" fmla="*/ 15 h 51"/>
                <a:gd name="T58" fmla="*/ 32 w 44"/>
                <a:gd name="T59" fmla="*/ 35 h 51"/>
                <a:gd name="T60" fmla="*/ 29 w 44"/>
                <a:gd name="T61" fmla="*/ 35 h 51"/>
                <a:gd name="T62" fmla="*/ 29 w 44"/>
                <a:gd name="T63" fmla="*/ 32 h 51"/>
                <a:gd name="T64" fmla="*/ 27 w 44"/>
                <a:gd name="T65" fmla="*/ 29 h 51"/>
                <a:gd name="T66" fmla="*/ 25 w 44"/>
                <a:gd name="T67" fmla="*/ 27 h 51"/>
                <a:gd name="T68" fmla="*/ 21 w 44"/>
                <a:gd name="T69" fmla="*/ 27 h 51"/>
                <a:gd name="T70" fmla="*/ 15 w 44"/>
                <a:gd name="T71" fmla="*/ 27 h 51"/>
                <a:gd name="T72" fmla="*/ 15 w 44"/>
                <a:gd name="T73" fmla="*/ 42 h 51"/>
                <a:gd name="T74" fmla="*/ 16 w 44"/>
                <a:gd name="T75" fmla="*/ 45 h 51"/>
                <a:gd name="T76" fmla="*/ 17 w 44"/>
                <a:gd name="T77" fmla="*/ 47 h 51"/>
                <a:gd name="T78" fmla="*/ 19 w 44"/>
                <a:gd name="T79" fmla="*/ 48 h 51"/>
                <a:gd name="T80" fmla="*/ 24 w 44"/>
                <a:gd name="T81" fmla="*/ 48 h 51"/>
                <a:gd name="T82" fmla="*/ 27 w 44"/>
                <a:gd name="T83" fmla="*/ 48 h 51"/>
                <a:gd name="T84" fmla="*/ 30 w 44"/>
                <a:gd name="T85" fmla="*/ 48 h 51"/>
                <a:gd name="T86" fmla="*/ 33 w 44"/>
                <a:gd name="T87" fmla="*/ 48 h 51"/>
                <a:gd name="T88" fmla="*/ 35 w 44"/>
                <a:gd name="T89" fmla="*/ 47 h 51"/>
                <a:gd name="T90" fmla="*/ 39 w 44"/>
                <a:gd name="T91" fmla="*/ 42 h 51"/>
                <a:gd name="T92" fmla="*/ 41 w 44"/>
                <a:gd name="T93" fmla="*/ 36 h 51"/>
                <a:gd name="T94" fmla="*/ 44 w 44"/>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51">
                  <a:moveTo>
                    <a:pt x="44" y="36"/>
                  </a:moveTo>
                  <a:cubicBezTo>
                    <a:pt x="43" y="51"/>
                    <a:pt x="43" y="51"/>
                    <a:pt x="43" y="51"/>
                  </a:cubicBezTo>
                  <a:cubicBezTo>
                    <a:pt x="0" y="51"/>
                    <a:pt x="0" y="51"/>
                    <a:pt x="0" y="51"/>
                  </a:cubicBezTo>
                  <a:cubicBezTo>
                    <a:pt x="0" y="49"/>
                    <a:pt x="0" y="49"/>
                    <a:pt x="0" y="49"/>
                  </a:cubicBezTo>
                  <a:cubicBezTo>
                    <a:pt x="1" y="49"/>
                    <a:pt x="2" y="49"/>
                    <a:pt x="3" y="49"/>
                  </a:cubicBezTo>
                  <a:cubicBezTo>
                    <a:pt x="4" y="48"/>
                    <a:pt x="5" y="48"/>
                    <a:pt x="6" y="48"/>
                  </a:cubicBezTo>
                  <a:cubicBezTo>
                    <a:pt x="6" y="48"/>
                    <a:pt x="7" y="47"/>
                    <a:pt x="7" y="47"/>
                  </a:cubicBezTo>
                  <a:cubicBezTo>
                    <a:pt x="7" y="46"/>
                    <a:pt x="8" y="45"/>
                    <a:pt x="8" y="44"/>
                  </a:cubicBezTo>
                  <a:cubicBezTo>
                    <a:pt x="8" y="8"/>
                    <a:pt x="8" y="8"/>
                    <a:pt x="8" y="8"/>
                  </a:cubicBezTo>
                  <a:cubicBezTo>
                    <a:pt x="8" y="7"/>
                    <a:pt x="8" y="6"/>
                    <a:pt x="7" y="6"/>
                  </a:cubicBezTo>
                  <a:cubicBezTo>
                    <a:pt x="7" y="5"/>
                    <a:pt x="6" y="5"/>
                    <a:pt x="6" y="4"/>
                  </a:cubicBezTo>
                  <a:cubicBezTo>
                    <a:pt x="5" y="4"/>
                    <a:pt x="4" y="4"/>
                    <a:pt x="3" y="3"/>
                  </a:cubicBezTo>
                  <a:cubicBezTo>
                    <a:pt x="2" y="3"/>
                    <a:pt x="1" y="3"/>
                    <a:pt x="0" y="3"/>
                  </a:cubicBezTo>
                  <a:cubicBezTo>
                    <a:pt x="0" y="0"/>
                    <a:pt x="0" y="0"/>
                    <a:pt x="0" y="0"/>
                  </a:cubicBezTo>
                  <a:cubicBezTo>
                    <a:pt x="40" y="0"/>
                    <a:pt x="40" y="0"/>
                    <a:pt x="40" y="0"/>
                  </a:cubicBezTo>
                  <a:cubicBezTo>
                    <a:pt x="40" y="13"/>
                    <a:pt x="40" y="13"/>
                    <a:pt x="40" y="13"/>
                  </a:cubicBezTo>
                  <a:cubicBezTo>
                    <a:pt x="37" y="13"/>
                    <a:pt x="37" y="13"/>
                    <a:pt x="37" y="13"/>
                  </a:cubicBezTo>
                  <a:cubicBezTo>
                    <a:pt x="37" y="11"/>
                    <a:pt x="36" y="9"/>
                    <a:pt x="34" y="7"/>
                  </a:cubicBezTo>
                  <a:cubicBezTo>
                    <a:pt x="32" y="5"/>
                    <a:pt x="31" y="4"/>
                    <a:pt x="29" y="4"/>
                  </a:cubicBezTo>
                  <a:cubicBezTo>
                    <a:pt x="29" y="4"/>
                    <a:pt x="28" y="4"/>
                    <a:pt x="27" y="4"/>
                  </a:cubicBezTo>
                  <a:cubicBezTo>
                    <a:pt x="26" y="3"/>
                    <a:pt x="25" y="3"/>
                    <a:pt x="23" y="3"/>
                  </a:cubicBezTo>
                  <a:cubicBezTo>
                    <a:pt x="15" y="3"/>
                    <a:pt x="15" y="3"/>
                    <a:pt x="15" y="3"/>
                  </a:cubicBezTo>
                  <a:cubicBezTo>
                    <a:pt x="15" y="24"/>
                    <a:pt x="15" y="24"/>
                    <a:pt x="15" y="24"/>
                  </a:cubicBezTo>
                  <a:cubicBezTo>
                    <a:pt x="21" y="24"/>
                    <a:pt x="21" y="24"/>
                    <a:pt x="21" y="24"/>
                  </a:cubicBezTo>
                  <a:cubicBezTo>
                    <a:pt x="23" y="24"/>
                    <a:pt x="24" y="23"/>
                    <a:pt x="25" y="23"/>
                  </a:cubicBezTo>
                  <a:cubicBezTo>
                    <a:pt x="26" y="23"/>
                    <a:pt x="27" y="22"/>
                    <a:pt x="27" y="21"/>
                  </a:cubicBezTo>
                  <a:cubicBezTo>
                    <a:pt x="28" y="21"/>
                    <a:pt x="28" y="20"/>
                    <a:pt x="29" y="19"/>
                  </a:cubicBezTo>
                  <a:cubicBezTo>
                    <a:pt x="29" y="17"/>
                    <a:pt x="29" y="16"/>
                    <a:pt x="29" y="15"/>
                  </a:cubicBezTo>
                  <a:cubicBezTo>
                    <a:pt x="32" y="15"/>
                    <a:pt x="32" y="15"/>
                    <a:pt x="32" y="15"/>
                  </a:cubicBezTo>
                  <a:cubicBezTo>
                    <a:pt x="32" y="35"/>
                    <a:pt x="32" y="35"/>
                    <a:pt x="32" y="35"/>
                  </a:cubicBezTo>
                  <a:cubicBezTo>
                    <a:pt x="29" y="35"/>
                    <a:pt x="29" y="35"/>
                    <a:pt x="29" y="35"/>
                  </a:cubicBezTo>
                  <a:cubicBezTo>
                    <a:pt x="29" y="34"/>
                    <a:pt x="29" y="33"/>
                    <a:pt x="29" y="32"/>
                  </a:cubicBezTo>
                  <a:cubicBezTo>
                    <a:pt x="28" y="30"/>
                    <a:pt x="28" y="29"/>
                    <a:pt x="27" y="29"/>
                  </a:cubicBezTo>
                  <a:cubicBezTo>
                    <a:pt x="27" y="28"/>
                    <a:pt x="26" y="27"/>
                    <a:pt x="25" y="27"/>
                  </a:cubicBezTo>
                  <a:cubicBezTo>
                    <a:pt x="24" y="27"/>
                    <a:pt x="23" y="27"/>
                    <a:pt x="21" y="27"/>
                  </a:cubicBezTo>
                  <a:cubicBezTo>
                    <a:pt x="15" y="27"/>
                    <a:pt x="15" y="27"/>
                    <a:pt x="15" y="27"/>
                  </a:cubicBezTo>
                  <a:cubicBezTo>
                    <a:pt x="15" y="42"/>
                    <a:pt x="15" y="42"/>
                    <a:pt x="15" y="42"/>
                  </a:cubicBezTo>
                  <a:cubicBezTo>
                    <a:pt x="15" y="43"/>
                    <a:pt x="15" y="44"/>
                    <a:pt x="16" y="45"/>
                  </a:cubicBezTo>
                  <a:cubicBezTo>
                    <a:pt x="16" y="46"/>
                    <a:pt x="16" y="47"/>
                    <a:pt x="17" y="47"/>
                  </a:cubicBezTo>
                  <a:cubicBezTo>
                    <a:pt x="17" y="48"/>
                    <a:pt x="18" y="48"/>
                    <a:pt x="19" y="48"/>
                  </a:cubicBezTo>
                  <a:cubicBezTo>
                    <a:pt x="20" y="48"/>
                    <a:pt x="22" y="48"/>
                    <a:pt x="24" y="48"/>
                  </a:cubicBezTo>
                  <a:cubicBezTo>
                    <a:pt x="25" y="48"/>
                    <a:pt x="26" y="48"/>
                    <a:pt x="27" y="48"/>
                  </a:cubicBezTo>
                  <a:cubicBezTo>
                    <a:pt x="28" y="48"/>
                    <a:pt x="29" y="48"/>
                    <a:pt x="30" y="48"/>
                  </a:cubicBezTo>
                  <a:cubicBezTo>
                    <a:pt x="31" y="48"/>
                    <a:pt x="32" y="48"/>
                    <a:pt x="33" y="48"/>
                  </a:cubicBezTo>
                  <a:cubicBezTo>
                    <a:pt x="34" y="48"/>
                    <a:pt x="35" y="47"/>
                    <a:pt x="35" y="47"/>
                  </a:cubicBezTo>
                  <a:cubicBezTo>
                    <a:pt x="36" y="46"/>
                    <a:pt x="37" y="44"/>
                    <a:pt x="39" y="42"/>
                  </a:cubicBezTo>
                  <a:cubicBezTo>
                    <a:pt x="40" y="39"/>
                    <a:pt x="41" y="38"/>
                    <a:pt x="41" y="36"/>
                  </a:cubicBezTo>
                  <a:lnTo>
                    <a:pt x="44" y="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0"/>
            <p:cNvSpPr>
              <a:spLocks/>
            </p:cNvSpPr>
            <p:nvPr userDrawn="1"/>
          </p:nvSpPr>
          <p:spPr bwMode="auto">
            <a:xfrm>
              <a:off x="2265314" y="1452985"/>
              <a:ext cx="184150" cy="192088"/>
            </a:xfrm>
            <a:custGeom>
              <a:avLst/>
              <a:gdLst>
                <a:gd name="T0" fmla="*/ 49 w 49"/>
                <a:gd name="T1" fmla="*/ 51 h 51"/>
                <a:gd name="T2" fmla="*/ 35 w 49"/>
                <a:gd name="T3" fmla="*/ 51 h 51"/>
                <a:gd name="T4" fmla="*/ 26 w 49"/>
                <a:gd name="T5" fmla="*/ 39 h 51"/>
                <a:gd name="T6" fmla="*/ 15 w 49"/>
                <a:gd name="T7" fmla="*/ 27 h 51"/>
                <a:gd name="T8" fmla="*/ 14 w 49"/>
                <a:gd name="T9" fmla="*/ 27 h 51"/>
                <a:gd name="T10" fmla="*/ 14 w 49"/>
                <a:gd name="T11" fmla="*/ 44 h 51"/>
                <a:gd name="T12" fmla="*/ 14 w 49"/>
                <a:gd name="T13" fmla="*/ 46 h 51"/>
                <a:gd name="T14" fmla="*/ 16 w 49"/>
                <a:gd name="T15" fmla="*/ 48 h 51"/>
                <a:gd name="T16" fmla="*/ 18 w 49"/>
                <a:gd name="T17" fmla="*/ 48 h 51"/>
                <a:gd name="T18" fmla="*/ 21 w 49"/>
                <a:gd name="T19" fmla="*/ 49 h 51"/>
                <a:gd name="T20" fmla="*/ 21 w 49"/>
                <a:gd name="T21" fmla="*/ 51 h 51"/>
                <a:gd name="T22" fmla="*/ 0 w 49"/>
                <a:gd name="T23" fmla="*/ 51 h 51"/>
                <a:gd name="T24" fmla="*/ 0 w 49"/>
                <a:gd name="T25" fmla="*/ 49 h 51"/>
                <a:gd name="T26" fmla="*/ 2 w 49"/>
                <a:gd name="T27" fmla="*/ 49 h 51"/>
                <a:gd name="T28" fmla="*/ 4 w 49"/>
                <a:gd name="T29" fmla="*/ 48 h 51"/>
                <a:gd name="T30" fmla="*/ 6 w 49"/>
                <a:gd name="T31" fmla="*/ 47 h 51"/>
                <a:gd name="T32" fmla="*/ 6 w 49"/>
                <a:gd name="T33" fmla="*/ 45 h 51"/>
                <a:gd name="T34" fmla="*/ 6 w 49"/>
                <a:gd name="T35" fmla="*/ 8 h 51"/>
                <a:gd name="T36" fmla="*/ 6 w 49"/>
                <a:gd name="T37" fmla="*/ 6 h 51"/>
                <a:gd name="T38" fmla="*/ 4 w 49"/>
                <a:gd name="T39" fmla="*/ 4 h 51"/>
                <a:gd name="T40" fmla="*/ 2 w 49"/>
                <a:gd name="T41" fmla="*/ 3 h 51"/>
                <a:gd name="T42" fmla="*/ 0 w 49"/>
                <a:gd name="T43" fmla="*/ 3 h 51"/>
                <a:gd name="T44" fmla="*/ 0 w 49"/>
                <a:gd name="T45" fmla="*/ 0 h 51"/>
                <a:gd name="T46" fmla="*/ 21 w 49"/>
                <a:gd name="T47" fmla="*/ 0 h 51"/>
                <a:gd name="T48" fmla="*/ 21 w 49"/>
                <a:gd name="T49" fmla="*/ 3 h 51"/>
                <a:gd name="T50" fmla="*/ 18 w 49"/>
                <a:gd name="T51" fmla="*/ 3 h 51"/>
                <a:gd name="T52" fmla="*/ 16 w 49"/>
                <a:gd name="T53" fmla="*/ 4 h 51"/>
                <a:gd name="T54" fmla="*/ 14 w 49"/>
                <a:gd name="T55" fmla="*/ 5 h 51"/>
                <a:gd name="T56" fmla="*/ 14 w 49"/>
                <a:gd name="T57" fmla="*/ 8 h 51"/>
                <a:gd name="T58" fmla="*/ 14 w 49"/>
                <a:gd name="T59" fmla="*/ 25 h 51"/>
                <a:gd name="T60" fmla="*/ 15 w 49"/>
                <a:gd name="T61" fmla="*/ 25 h 51"/>
                <a:gd name="T62" fmla="*/ 21 w 49"/>
                <a:gd name="T63" fmla="*/ 19 h 51"/>
                <a:gd name="T64" fmla="*/ 27 w 49"/>
                <a:gd name="T65" fmla="*/ 14 h 51"/>
                <a:gd name="T66" fmla="*/ 31 w 49"/>
                <a:gd name="T67" fmla="*/ 8 h 51"/>
                <a:gd name="T68" fmla="*/ 32 w 49"/>
                <a:gd name="T69" fmla="*/ 5 h 51"/>
                <a:gd name="T70" fmla="*/ 32 w 49"/>
                <a:gd name="T71" fmla="*/ 4 h 51"/>
                <a:gd name="T72" fmla="*/ 30 w 49"/>
                <a:gd name="T73" fmla="*/ 3 h 51"/>
                <a:gd name="T74" fmla="*/ 28 w 49"/>
                <a:gd name="T75" fmla="*/ 3 h 51"/>
                <a:gd name="T76" fmla="*/ 27 w 49"/>
                <a:gd name="T77" fmla="*/ 3 h 51"/>
                <a:gd name="T78" fmla="*/ 27 w 49"/>
                <a:gd name="T79" fmla="*/ 0 h 51"/>
                <a:gd name="T80" fmla="*/ 46 w 49"/>
                <a:gd name="T81" fmla="*/ 0 h 51"/>
                <a:gd name="T82" fmla="*/ 46 w 49"/>
                <a:gd name="T83" fmla="*/ 3 h 51"/>
                <a:gd name="T84" fmla="*/ 46 w 49"/>
                <a:gd name="T85" fmla="*/ 3 h 51"/>
                <a:gd name="T86" fmla="*/ 45 w 49"/>
                <a:gd name="T87" fmla="*/ 3 h 51"/>
                <a:gd name="T88" fmla="*/ 44 w 49"/>
                <a:gd name="T89" fmla="*/ 3 h 51"/>
                <a:gd name="T90" fmla="*/ 42 w 49"/>
                <a:gd name="T91" fmla="*/ 4 h 51"/>
                <a:gd name="T92" fmla="*/ 40 w 49"/>
                <a:gd name="T93" fmla="*/ 4 h 51"/>
                <a:gd name="T94" fmla="*/ 38 w 49"/>
                <a:gd name="T95" fmla="*/ 6 h 51"/>
                <a:gd name="T96" fmla="*/ 30 w 49"/>
                <a:gd name="T97" fmla="*/ 15 h 51"/>
                <a:gd name="T98" fmla="*/ 22 w 49"/>
                <a:gd name="T99" fmla="*/ 23 h 51"/>
                <a:gd name="T100" fmla="*/ 31 w 49"/>
                <a:gd name="T101" fmla="*/ 34 h 51"/>
                <a:gd name="T102" fmla="*/ 39 w 49"/>
                <a:gd name="T103" fmla="*/ 43 h 51"/>
                <a:gd name="T104" fmla="*/ 42 w 49"/>
                <a:gd name="T105" fmla="*/ 46 h 51"/>
                <a:gd name="T106" fmla="*/ 44 w 49"/>
                <a:gd name="T107" fmla="*/ 48 h 51"/>
                <a:gd name="T108" fmla="*/ 47 w 49"/>
                <a:gd name="T109" fmla="*/ 49 h 51"/>
                <a:gd name="T110" fmla="*/ 49 w 49"/>
                <a:gd name="T111" fmla="*/ 49 h 51"/>
                <a:gd name="T112" fmla="*/ 49 w 49"/>
                <a:gd name="T11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 h="51">
                  <a:moveTo>
                    <a:pt x="49" y="51"/>
                  </a:moveTo>
                  <a:cubicBezTo>
                    <a:pt x="35" y="51"/>
                    <a:pt x="35" y="51"/>
                    <a:pt x="35" y="51"/>
                  </a:cubicBezTo>
                  <a:cubicBezTo>
                    <a:pt x="32" y="47"/>
                    <a:pt x="29" y="43"/>
                    <a:pt x="26" y="39"/>
                  </a:cubicBezTo>
                  <a:cubicBezTo>
                    <a:pt x="22" y="35"/>
                    <a:pt x="19" y="30"/>
                    <a:pt x="15" y="27"/>
                  </a:cubicBezTo>
                  <a:cubicBezTo>
                    <a:pt x="14" y="27"/>
                    <a:pt x="14" y="27"/>
                    <a:pt x="14" y="27"/>
                  </a:cubicBezTo>
                  <a:cubicBezTo>
                    <a:pt x="14" y="44"/>
                    <a:pt x="14" y="44"/>
                    <a:pt x="14" y="44"/>
                  </a:cubicBezTo>
                  <a:cubicBezTo>
                    <a:pt x="14" y="45"/>
                    <a:pt x="14" y="46"/>
                    <a:pt x="14" y="46"/>
                  </a:cubicBezTo>
                  <a:cubicBezTo>
                    <a:pt x="15" y="47"/>
                    <a:pt x="15" y="47"/>
                    <a:pt x="16" y="48"/>
                  </a:cubicBezTo>
                  <a:cubicBezTo>
                    <a:pt x="16" y="48"/>
                    <a:pt x="17" y="48"/>
                    <a:pt x="18" y="48"/>
                  </a:cubicBezTo>
                  <a:cubicBezTo>
                    <a:pt x="19" y="49"/>
                    <a:pt x="20" y="49"/>
                    <a:pt x="21" y="49"/>
                  </a:cubicBezTo>
                  <a:cubicBezTo>
                    <a:pt x="21" y="51"/>
                    <a:pt x="21" y="51"/>
                    <a:pt x="21" y="51"/>
                  </a:cubicBezTo>
                  <a:cubicBezTo>
                    <a:pt x="0" y="51"/>
                    <a:pt x="0" y="51"/>
                    <a:pt x="0" y="51"/>
                  </a:cubicBezTo>
                  <a:cubicBezTo>
                    <a:pt x="0" y="49"/>
                    <a:pt x="0" y="49"/>
                    <a:pt x="0" y="49"/>
                  </a:cubicBezTo>
                  <a:cubicBezTo>
                    <a:pt x="0" y="49"/>
                    <a:pt x="1" y="49"/>
                    <a:pt x="2" y="49"/>
                  </a:cubicBezTo>
                  <a:cubicBezTo>
                    <a:pt x="3" y="49"/>
                    <a:pt x="4" y="48"/>
                    <a:pt x="4" y="48"/>
                  </a:cubicBezTo>
                  <a:cubicBezTo>
                    <a:pt x="5" y="48"/>
                    <a:pt x="6" y="47"/>
                    <a:pt x="6" y="47"/>
                  </a:cubicBezTo>
                  <a:cubicBezTo>
                    <a:pt x="6" y="46"/>
                    <a:pt x="6" y="45"/>
                    <a:pt x="6" y="45"/>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25"/>
                    <a:pt x="14" y="25"/>
                    <a:pt x="14" y="25"/>
                  </a:cubicBezTo>
                  <a:cubicBezTo>
                    <a:pt x="15" y="25"/>
                    <a:pt x="15" y="25"/>
                    <a:pt x="15" y="25"/>
                  </a:cubicBezTo>
                  <a:cubicBezTo>
                    <a:pt x="17" y="23"/>
                    <a:pt x="19" y="21"/>
                    <a:pt x="21" y="19"/>
                  </a:cubicBezTo>
                  <a:cubicBezTo>
                    <a:pt x="23" y="17"/>
                    <a:pt x="25" y="16"/>
                    <a:pt x="27" y="14"/>
                  </a:cubicBezTo>
                  <a:cubicBezTo>
                    <a:pt x="29" y="11"/>
                    <a:pt x="30" y="10"/>
                    <a:pt x="31" y="8"/>
                  </a:cubicBezTo>
                  <a:cubicBezTo>
                    <a:pt x="32" y="7"/>
                    <a:pt x="32" y="6"/>
                    <a:pt x="32" y="5"/>
                  </a:cubicBezTo>
                  <a:cubicBezTo>
                    <a:pt x="32" y="4"/>
                    <a:pt x="32" y="4"/>
                    <a:pt x="32" y="4"/>
                  </a:cubicBezTo>
                  <a:cubicBezTo>
                    <a:pt x="31" y="4"/>
                    <a:pt x="31" y="4"/>
                    <a:pt x="30" y="3"/>
                  </a:cubicBezTo>
                  <a:cubicBezTo>
                    <a:pt x="29" y="3"/>
                    <a:pt x="29" y="3"/>
                    <a:pt x="28" y="3"/>
                  </a:cubicBezTo>
                  <a:cubicBezTo>
                    <a:pt x="28" y="3"/>
                    <a:pt x="27" y="3"/>
                    <a:pt x="27" y="3"/>
                  </a:cubicBezTo>
                  <a:cubicBezTo>
                    <a:pt x="27" y="0"/>
                    <a:pt x="27" y="0"/>
                    <a:pt x="27" y="0"/>
                  </a:cubicBezTo>
                  <a:cubicBezTo>
                    <a:pt x="46" y="0"/>
                    <a:pt x="46" y="0"/>
                    <a:pt x="46" y="0"/>
                  </a:cubicBezTo>
                  <a:cubicBezTo>
                    <a:pt x="46" y="3"/>
                    <a:pt x="46" y="3"/>
                    <a:pt x="46" y="3"/>
                  </a:cubicBezTo>
                  <a:cubicBezTo>
                    <a:pt x="46" y="3"/>
                    <a:pt x="46" y="3"/>
                    <a:pt x="46" y="3"/>
                  </a:cubicBezTo>
                  <a:cubicBezTo>
                    <a:pt x="45" y="3"/>
                    <a:pt x="45" y="3"/>
                    <a:pt x="45" y="3"/>
                  </a:cubicBezTo>
                  <a:cubicBezTo>
                    <a:pt x="44" y="3"/>
                    <a:pt x="44" y="3"/>
                    <a:pt x="44" y="3"/>
                  </a:cubicBezTo>
                  <a:cubicBezTo>
                    <a:pt x="43" y="3"/>
                    <a:pt x="43" y="3"/>
                    <a:pt x="42" y="4"/>
                  </a:cubicBezTo>
                  <a:cubicBezTo>
                    <a:pt x="42" y="4"/>
                    <a:pt x="41" y="4"/>
                    <a:pt x="40" y="4"/>
                  </a:cubicBezTo>
                  <a:cubicBezTo>
                    <a:pt x="39" y="5"/>
                    <a:pt x="38" y="5"/>
                    <a:pt x="38" y="6"/>
                  </a:cubicBezTo>
                  <a:cubicBezTo>
                    <a:pt x="35" y="9"/>
                    <a:pt x="33" y="12"/>
                    <a:pt x="30" y="15"/>
                  </a:cubicBezTo>
                  <a:cubicBezTo>
                    <a:pt x="27" y="18"/>
                    <a:pt x="25" y="20"/>
                    <a:pt x="22" y="23"/>
                  </a:cubicBezTo>
                  <a:cubicBezTo>
                    <a:pt x="26" y="27"/>
                    <a:pt x="29" y="31"/>
                    <a:pt x="31" y="34"/>
                  </a:cubicBezTo>
                  <a:cubicBezTo>
                    <a:pt x="33" y="36"/>
                    <a:pt x="36" y="40"/>
                    <a:pt x="39" y="43"/>
                  </a:cubicBezTo>
                  <a:cubicBezTo>
                    <a:pt x="40" y="44"/>
                    <a:pt x="41" y="45"/>
                    <a:pt x="42" y="46"/>
                  </a:cubicBezTo>
                  <a:cubicBezTo>
                    <a:pt x="43" y="47"/>
                    <a:pt x="44" y="47"/>
                    <a:pt x="44" y="48"/>
                  </a:cubicBezTo>
                  <a:cubicBezTo>
                    <a:pt x="45" y="48"/>
                    <a:pt x="46" y="48"/>
                    <a:pt x="47" y="49"/>
                  </a:cubicBezTo>
                  <a:cubicBezTo>
                    <a:pt x="48" y="49"/>
                    <a:pt x="48" y="49"/>
                    <a:pt x="49" y="49"/>
                  </a:cubicBezTo>
                  <a:lnTo>
                    <a:pt x="49" y="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1"/>
            <p:cNvSpPr>
              <a:spLocks/>
            </p:cNvSpPr>
            <p:nvPr userDrawn="1"/>
          </p:nvSpPr>
          <p:spPr bwMode="auto">
            <a:xfrm>
              <a:off x="2460576" y="1452985"/>
              <a:ext cx="87313" cy="192088"/>
            </a:xfrm>
            <a:custGeom>
              <a:avLst/>
              <a:gdLst>
                <a:gd name="T0" fmla="*/ 23 w 23"/>
                <a:gd name="T1" fmla="*/ 51 h 51"/>
                <a:gd name="T2" fmla="*/ 0 w 23"/>
                <a:gd name="T3" fmla="*/ 51 h 51"/>
                <a:gd name="T4" fmla="*/ 0 w 23"/>
                <a:gd name="T5" fmla="*/ 49 h 51"/>
                <a:gd name="T6" fmla="*/ 2 w 23"/>
                <a:gd name="T7" fmla="*/ 49 h 51"/>
                <a:gd name="T8" fmla="*/ 5 w 23"/>
                <a:gd name="T9" fmla="*/ 48 h 51"/>
                <a:gd name="T10" fmla="*/ 7 w 23"/>
                <a:gd name="T11" fmla="*/ 47 h 51"/>
                <a:gd name="T12" fmla="*/ 7 w 23"/>
                <a:gd name="T13" fmla="*/ 45 h 51"/>
                <a:gd name="T14" fmla="*/ 7 w 23"/>
                <a:gd name="T15" fmla="*/ 8 h 51"/>
                <a:gd name="T16" fmla="*/ 7 w 23"/>
                <a:gd name="T17" fmla="*/ 6 h 51"/>
                <a:gd name="T18" fmla="*/ 5 w 23"/>
                <a:gd name="T19" fmla="*/ 4 h 51"/>
                <a:gd name="T20" fmla="*/ 2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7 w 23"/>
                <a:gd name="T33" fmla="*/ 4 h 51"/>
                <a:gd name="T34" fmla="*/ 15 w 23"/>
                <a:gd name="T35" fmla="*/ 5 h 51"/>
                <a:gd name="T36" fmla="*/ 15 w 23"/>
                <a:gd name="T37" fmla="*/ 7 h 51"/>
                <a:gd name="T38" fmla="*/ 15 w 23"/>
                <a:gd name="T39" fmla="*/ 44 h 51"/>
                <a:gd name="T40" fmla="*/ 15 w 23"/>
                <a:gd name="T41" fmla="*/ 46 h 51"/>
                <a:gd name="T42" fmla="*/ 17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0" y="49"/>
                    <a:pt x="1" y="49"/>
                    <a:pt x="2" y="49"/>
                  </a:cubicBezTo>
                  <a:cubicBezTo>
                    <a:pt x="4" y="49"/>
                    <a:pt x="4" y="48"/>
                    <a:pt x="5" y="48"/>
                  </a:cubicBezTo>
                  <a:cubicBezTo>
                    <a:pt x="6" y="48"/>
                    <a:pt x="6" y="47"/>
                    <a:pt x="7" y="47"/>
                  </a:cubicBezTo>
                  <a:cubicBezTo>
                    <a:pt x="7" y="46"/>
                    <a:pt x="7" y="46"/>
                    <a:pt x="7" y="45"/>
                  </a:cubicBezTo>
                  <a:cubicBezTo>
                    <a:pt x="7" y="8"/>
                    <a:pt x="7" y="8"/>
                    <a:pt x="7" y="8"/>
                  </a:cubicBezTo>
                  <a:cubicBezTo>
                    <a:pt x="7" y="7"/>
                    <a:pt x="7" y="6"/>
                    <a:pt x="7" y="6"/>
                  </a:cubicBezTo>
                  <a:cubicBezTo>
                    <a:pt x="7" y="5"/>
                    <a:pt x="6" y="5"/>
                    <a:pt x="5" y="4"/>
                  </a:cubicBezTo>
                  <a:cubicBezTo>
                    <a:pt x="4" y="4"/>
                    <a:pt x="3" y="4"/>
                    <a:pt x="2" y="3"/>
                  </a:cubicBezTo>
                  <a:cubicBezTo>
                    <a:pt x="1" y="3"/>
                    <a:pt x="0"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8" y="4"/>
                    <a:pt x="17" y="4"/>
                  </a:cubicBezTo>
                  <a:cubicBezTo>
                    <a:pt x="16" y="4"/>
                    <a:pt x="16" y="5"/>
                    <a:pt x="15" y="5"/>
                  </a:cubicBezTo>
                  <a:cubicBezTo>
                    <a:pt x="15" y="6"/>
                    <a:pt x="15" y="7"/>
                    <a:pt x="15" y="7"/>
                  </a:cubicBezTo>
                  <a:cubicBezTo>
                    <a:pt x="15" y="44"/>
                    <a:pt x="15" y="44"/>
                    <a:pt x="15" y="44"/>
                  </a:cubicBezTo>
                  <a:cubicBezTo>
                    <a:pt x="15" y="45"/>
                    <a:pt x="15" y="46"/>
                    <a:pt x="15" y="46"/>
                  </a:cubicBezTo>
                  <a:cubicBezTo>
                    <a:pt x="16" y="47"/>
                    <a:pt x="16" y="47"/>
                    <a:pt x="17" y="48"/>
                  </a:cubicBezTo>
                  <a:cubicBezTo>
                    <a:pt x="18" y="48"/>
                    <a:pt x="18" y="48"/>
                    <a:pt x="20" y="48"/>
                  </a:cubicBezTo>
                  <a:cubicBezTo>
                    <a:pt x="21" y="49"/>
                    <a:pt x="22" y="49"/>
                    <a:pt x="23" y="49"/>
                  </a:cubicBezTo>
                  <a:lnTo>
                    <a:pt x="23" y="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2"/>
            <p:cNvSpPr>
              <a:spLocks/>
            </p:cNvSpPr>
            <p:nvPr userDrawn="1"/>
          </p:nvSpPr>
          <p:spPr bwMode="auto">
            <a:xfrm>
              <a:off x="2554239" y="1452985"/>
              <a:ext cx="207963" cy="196850"/>
            </a:xfrm>
            <a:custGeom>
              <a:avLst/>
              <a:gdLst>
                <a:gd name="T0" fmla="*/ 55 w 55"/>
                <a:gd name="T1" fmla="*/ 3 h 52"/>
                <a:gd name="T2" fmla="*/ 51 w 55"/>
                <a:gd name="T3" fmla="*/ 4 h 52"/>
                <a:gd name="T4" fmla="*/ 48 w 55"/>
                <a:gd name="T5" fmla="*/ 5 h 52"/>
                <a:gd name="T6" fmla="*/ 47 w 55"/>
                <a:gd name="T7" fmla="*/ 8 h 52"/>
                <a:gd name="T8" fmla="*/ 46 w 55"/>
                <a:gd name="T9" fmla="*/ 15 h 52"/>
                <a:gd name="T10" fmla="*/ 46 w 55"/>
                <a:gd name="T11" fmla="*/ 52 h 52"/>
                <a:gd name="T12" fmla="*/ 43 w 55"/>
                <a:gd name="T13" fmla="*/ 52 h 52"/>
                <a:gd name="T14" fmla="*/ 12 w 55"/>
                <a:gd name="T15" fmla="*/ 10 h 52"/>
                <a:gd name="T16" fmla="*/ 12 w 55"/>
                <a:gd name="T17" fmla="*/ 37 h 52"/>
                <a:gd name="T18" fmla="*/ 13 w 55"/>
                <a:gd name="T19" fmla="*/ 43 h 52"/>
                <a:gd name="T20" fmla="*/ 14 w 55"/>
                <a:gd name="T21" fmla="*/ 47 h 52"/>
                <a:gd name="T22" fmla="*/ 18 w 55"/>
                <a:gd name="T23" fmla="*/ 48 h 52"/>
                <a:gd name="T24" fmla="*/ 21 w 55"/>
                <a:gd name="T25" fmla="*/ 49 h 52"/>
                <a:gd name="T26" fmla="*/ 21 w 55"/>
                <a:gd name="T27" fmla="*/ 51 h 52"/>
                <a:gd name="T28" fmla="*/ 0 w 55"/>
                <a:gd name="T29" fmla="*/ 51 h 52"/>
                <a:gd name="T30" fmla="*/ 0 w 55"/>
                <a:gd name="T31" fmla="*/ 49 h 52"/>
                <a:gd name="T32" fmla="*/ 4 w 55"/>
                <a:gd name="T33" fmla="*/ 48 h 52"/>
                <a:gd name="T34" fmla="*/ 7 w 55"/>
                <a:gd name="T35" fmla="*/ 47 h 52"/>
                <a:gd name="T36" fmla="*/ 8 w 55"/>
                <a:gd name="T37" fmla="*/ 44 h 52"/>
                <a:gd name="T38" fmla="*/ 9 w 55"/>
                <a:gd name="T39" fmla="*/ 37 h 52"/>
                <a:gd name="T40" fmla="*/ 9 w 55"/>
                <a:gd name="T41" fmla="*/ 12 h 52"/>
                <a:gd name="T42" fmla="*/ 8 w 55"/>
                <a:gd name="T43" fmla="*/ 9 h 52"/>
                <a:gd name="T44" fmla="*/ 7 w 55"/>
                <a:gd name="T45" fmla="*/ 6 h 52"/>
                <a:gd name="T46" fmla="*/ 3 w 55"/>
                <a:gd name="T47" fmla="*/ 4 h 52"/>
                <a:gd name="T48" fmla="*/ 0 w 55"/>
                <a:gd name="T49" fmla="*/ 3 h 52"/>
                <a:gd name="T50" fmla="*/ 0 w 55"/>
                <a:gd name="T51" fmla="*/ 0 h 52"/>
                <a:gd name="T52" fmla="*/ 14 w 55"/>
                <a:gd name="T53" fmla="*/ 0 h 52"/>
                <a:gd name="T54" fmla="*/ 43 w 55"/>
                <a:gd name="T55" fmla="*/ 39 h 52"/>
                <a:gd name="T56" fmla="*/ 43 w 55"/>
                <a:gd name="T57" fmla="*/ 15 h 52"/>
                <a:gd name="T58" fmla="*/ 42 w 55"/>
                <a:gd name="T59" fmla="*/ 8 h 52"/>
                <a:gd name="T60" fmla="*/ 41 w 55"/>
                <a:gd name="T61" fmla="*/ 5 h 52"/>
                <a:gd name="T62" fmla="*/ 37 w 55"/>
                <a:gd name="T63" fmla="*/ 4 h 52"/>
                <a:gd name="T64" fmla="*/ 34 w 55"/>
                <a:gd name="T65" fmla="*/ 3 h 52"/>
                <a:gd name="T66" fmla="*/ 34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4" y="3"/>
                    <a:pt x="53" y="3"/>
                    <a:pt x="51" y="4"/>
                  </a:cubicBezTo>
                  <a:cubicBezTo>
                    <a:pt x="50" y="4"/>
                    <a:pt x="49" y="4"/>
                    <a:pt x="48" y="5"/>
                  </a:cubicBezTo>
                  <a:cubicBezTo>
                    <a:pt x="48" y="5"/>
                    <a:pt x="47" y="6"/>
                    <a:pt x="47" y="8"/>
                  </a:cubicBezTo>
                  <a:cubicBezTo>
                    <a:pt x="46" y="10"/>
                    <a:pt x="46" y="12"/>
                    <a:pt x="46" y="15"/>
                  </a:cubicBezTo>
                  <a:cubicBezTo>
                    <a:pt x="46" y="52"/>
                    <a:pt x="46" y="52"/>
                    <a:pt x="46" y="52"/>
                  </a:cubicBezTo>
                  <a:cubicBezTo>
                    <a:pt x="43" y="52"/>
                    <a:pt x="43" y="52"/>
                    <a:pt x="43" y="52"/>
                  </a:cubicBezTo>
                  <a:cubicBezTo>
                    <a:pt x="12" y="10"/>
                    <a:pt x="12" y="10"/>
                    <a:pt x="12" y="10"/>
                  </a:cubicBezTo>
                  <a:cubicBezTo>
                    <a:pt x="12" y="37"/>
                    <a:pt x="12" y="37"/>
                    <a:pt x="12" y="37"/>
                  </a:cubicBezTo>
                  <a:cubicBezTo>
                    <a:pt x="12" y="39"/>
                    <a:pt x="12" y="42"/>
                    <a:pt x="13" y="43"/>
                  </a:cubicBezTo>
                  <a:cubicBezTo>
                    <a:pt x="13" y="45"/>
                    <a:pt x="14" y="46"/>
                    <a:pt x="14" y="47"/>
                  </a:cubicBezTo>
                  <a:cubicBezTo>
                    <a:pt x="15" y="47"/>
                    <a:pt x="16" y="48"/>
                    <a:pt x="18" y="48"/>
                  </a:cubicBezTo>
                  <a:cubicBezTo>
                    <a:pt x="20" y="49"/>
                    <a:pt x="21" y="49"/>
                    <a:pt x="21" y="49"/>
                  </a:cubicBezTo>
                  <a:cubicBezTo>
                    <a:pt x="21" y="51"/>
                    <a:pt x="21" y="51"/>
                    <a:pt x="21" y="51"/>
                  </a:cubicBezTo>
                  <a:cubicBezTo>
                    <a:pt x="0" y="51"/>
                    <a:pt x="0" y="51"/>
                    <a:pt x="0" y="51"/>
                  </a:cubicBezTo>
                  <a:cubicBezTo>
                    <a:pt x="0" y="49"/>
                    <a:pt x="0" y="49"/>
                    <a:pt x="0" y="49"/>
                  </a:cubicBezTo>
                  <a:cubicBezTo>
                    <a:pt x="1" y="49"/>
                    <a:pt x="2" y="49"/>
                    <a:pt x="4" y="48"/>
                  </a:cubicBezTo>
                  <a:cubicBezTo>
                    <a:pt x="5" y="48"/>
                    <a:pt x="6" y="47"/>
                    <a:pt x="7" y="47"/>
                  </a:cubicBezTo>
                  <a:cubicBezTo>
                    <a:pt x="7" y="46"/>
                    <a:pt x="8" y="45"/>
                    <a:pt x="8" y="44"/>
                  </a:cubicBezTo>
                  <a:cubicBezTo>
                    <a:pt x="9" y="43"/>
                    <a:pt x="9" y="40"/>
                    <a:pt x="9" y="37"/>
                  </a:cubicBezTo>
                  <a:cubicBezTo>
                    <a:pt x="9" y="12"/>
                    <a:pt x="9" y="12"/>
                    <a:pt x="9" y="12"/>
                  </a:cubicBezTo>
                  <a:cubicBezTo>
                    <a:pt x="9" y="11"/>
                    <a:pt x="9" y="10"/>
                    <a:pt x="8" y="9"/>
                  </a:cubicBezTo>
                  <a:cubicBezTo>
                    <a:pt x="8" y="7"/>
                    <a:pt x="7" y="7"/>
                    <a:pt x="7" y="6"/>
                  </a:cubicBezTo>
                  <a:cubicBezTo>
                    <a:pt x="6" y="5"/>
                    <a:pt x="5" y="5"/>
                    <a:pt x="3" y="4"/>
                  </a:cubicBezTo>
                  <a:cubicBezTo>
                    <a:pt x="2" y="3"/>
                    <a:pt x="0" y="3"/>
                    <a:pt x="0" y="3"/>
                  </a:cubicBezTo>
                  <a:cubicBezTo>
                    <a:pt x="0" y="0"/>
                    <a:pt x="0" y="0"/>
                    <a:pt x="0" y="0"/>
                  </a:cubicBezTo>
                  <a:cubicBezTo>
                    <a:pt x="14" y="0"/>
                    <a:pt x="14" y="0"/>
                    <a:pt x="14" y="0"/>
                  </a:cubicBezTo>
                  <a:cubicBezTo>
                    <a:pt x="43" y="39"/>
                    <a:pt x="43" y="39"/>
                    <a:pt x="43" y="39"/>
                  </a:cubicBezTo>
                  <a:cubicBezTo>
                    <a:pt x="43" y="15"/>
                    <a:pt x="43" y="15"/>
                    <a:pt x="43" y="15"/>
                  </a:cubicBezTo>
                  <a:cubicBezTo>
                    <a:pt x="43" y="12"/>
                    <a:pt x="43" y="10"/>
                    <a:pt x="42" y="8"/>
                  </a:cubicBezTo>
                  <a:cubicBezTo>
                    <a:pt x="42" y="7"/>
                    <a:pt x="41" y="6"/>
                    <a:pt x="41" y="5"/>
                  </a:cubicBezTo>
                  <a:cubicBezTo>
                    <a:pt x="40" y="5"/>
                    <a:pt x="39" y="4"/>
                    <a:pt x="37" y="4"/>
                  </a:cubicBezTo>
                  <a:cubicBezTo>
                    <a:pt x="36" y="3"/>
                    <a:pt x="35" y="3"/>
                    <a:pt x="34" y="3"/>
                  </a:cubicBezTo>
                  <a:cubicBezTo>
                    <a:pt x="34" y="0"/>
                    <a:pt x="34" y="0"/>
                    <a:pt x="34" y="0"/>
                  </a:cubicBezTo>
                  <a:cubicBezTo>
                    <a:pt x="55" y="0"/>
                    <a:pt x="55" y="0"/>
                    <a:pt x="55" y="0"/>
                  </a:cubicBezTo>
                  <a:lnTo>
                    <a:pt x="55" y="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3"/>
            <p:cNvSpPr>
              <a:spLocks/>
            </p:cNvSpPr>
            <p:nvPr userDrawn="1"/>
          </p:nvSpPr>
          <p:spPr bwMode="auto">
            <a:xfrm>
              <a:off x="2773314" y="1449810"/>
              <a:ext cx="187325" cy="203200"/>
            </a:xfrm>
            <a:custGeom>
              <a:avLst/>
              <a:gdLst>
                <a:gd name="T0" fmla="*/ 50 w 50"/>
                <a:gd name="T1" fmla="*/ 32 h 54"/>
                <a:gd name="T2" fmla="*/ 48 w 50"/>
                <a:gd name="T3" fmla="*/ 32 h 54"/>
                <a:gd name="T4" fmla="*/ 45 w 50"/>
                <a:gd name="T5" fmla="*/ 33 h 54"/>
                <a:gd name="T6" fmla="*/ 44 w 50"/>
                <a:gd name="T7" fmla="*/ 35 h 54"/>
                <a:gd name="T8" fmla="*/ 43 w 50"/>
                <a:gd name="T9" fmla="*/ 37 h 54"/>
                <a:gd name="T10" fmla="*/ 43 w 50"/>
                <a:gd name="T11" fmla="*/ 41 h 54"/>
                <a:gd name="T12" fmla="*/ 43 w 50"/>
                <a:gd name="T13" fmla="*/ 47 h 54"/>
                <a:gd name="T14" fmla="*/ 43 w 50"/>
                <a:gd name="T15" fmla="*/ 49 h 54"/>
                <a:gd name="T16" fmla="*/ 34 w 50"/>
                <a:gd name="T17" fmla="*/ 52 h 54"/>
                <a:gd name="T18" fmla="*/ 25 w 50"/>
                <a:gd name="T19" fmla="*/ 54 h 54"/>
                <a:gd name="T20" fmla="*/ 15 w 50"/>
                <a:gd name="T21" fmla="*/ 52 h 54"/>
                <a:gd name="T22" fmla="*/ 7 w 50"/>
                <a:gd name="T23" fmla="*/ 47 h 54"/>
                <a:gd name="T24" fmla="*/ 2 w 50"/>
                <a:gd name="T25" fmla="*/ 38 h 54"/>
                <a:gd name="T26" fmla="*/ 0 w 50"/>
                <a:gd name="T27" fmla="*/ 27 h 54"/>
                <a:gd name="T28" fmla="*/ 2 w 50"/>
                <a:gd name="T29" fmla="*/ 17 h 54"/>
                <a:gd name="T30" fmla="*/ 7 w 50"/>
                <a:gd name="T31" fmla="*/ 8 h 54"/>
                <a:gd name="T32" fmla="*/ 15 w 50"/>
                <a:gd name="T33" fmla="*/ 2 h 54"/>
                <a:gd name="T34" fmla="*/ 25 w 50"/>
                <a:gd name="T35" fmla="*/ 0 h 54"/>
                <a:gd name="T36" fmla="*/ 33 w 50"/>
                <a:gd name="T37" fmla="*/ 1 h 54"/>
                <a:gd name="T38" fmla="*/ 39 w 50"/>
                <a:gd name="T39" fmla="*/ 4 h 54"/>
                <a:gd name="T40" fmla="*/ 40 w 50"/>
                <a:gd name="T41" fmla="*/ 1 h 54"/>
                <a:gd name="T42" fmla="*/ 43 w 50"/>
                <a:gd name="T43" fmla="*/ 1 h 54"/>
                <a:gd name="T44" fmla="*/ 43 w 50"/>
                <a:gd name="T45" fmla="*/ 19 h 54"/>
                <a:gd name="T46" fmla="*/ 40 w 50"/>
                <a:gd name="T47" fmla="*/ 19 h 54"/>
                <a:gd name="T48" fmla="*/ 38 w 50"/>
                <a:gd name="T49" fmla="*/ 13 h 54"/>
                <a:gd name="T50" fmla="*/ 36 w 50"/>
                <a:gd name="T51" fmla="*/ 8 h 54"/>
                <a:gd name="T52" fmla="*/ 31 w 50"/>
                <a:gd name="T53" fmla="*/ 5 h 54"/>
                <a:gd name="T54" fmla="*/ 25 w 50"/>
                <a:gd name="T55" fmla="*/ 3 h 54"/>
                <a:gd name="T56" fmla="*/ 18 w 50"/>
                <a:gd name="T57" fmla="*/ 5 h 54"/>
                <a:gd name="T58" fmla="*/ 13 w 50"/>
                <a:gd name="T59" fmla="*/ 10 h 54"/>
                <a:gd name="T60" fmla="*/ 10 w 50"/>
                <a:gd name="T61" fmla="*/ 17 h 54"/>
                <a:gd name="T62" fmla="*/ 9 w 50"/>
                <a:gd name="T63" fmla="*/ 27 h 54"/>
                <a:gd name="T64" fmla="*/ 10 w 50"/>
                <a:gd name="T65" fmla="*/ 36 h 54"/>
                <a:gd name="T66" fmla="*/ 13 w 50"/>
                <a:gd name="T67" fmla="*/ 44 h 54"/>
                <a:gd name="T68" fmla="*/ 19 w 50"/>
                <a:gd name="T69" fmla="*/ 49 h 54"/>
                <a:gd name="T70" fmla="*/ 26 w 50"/>
                <a:gd name="T71" fmla="*/ 50 h 54"/>
                <a:gd name="T72" fmla="*/ 32 w 50"/>
                <a:gd name="T73" fmla="*/ 49 h 54"/>
                <a:gd name="T74" fmla="*/ 36 w 50"/>
                <a:gd name="T75" fmla="*/ 47 h 54"/>
                <a:gd name="T76" fmla="*/ 36 w 50"/>
                <a:gd name="T77" fmla="*/ 44 h 54"/>
                <a:gd name="T78" fmla="*/ 36 w 50"/>
                <a:gd name="T79" fmla="*/ 40 h 54"/>
                <a:gd name="T80" fmla="*/ 36 w 50"/>
                <a:gd name="T81" fmla="*/ 38 h 54"/>
                <a:gd name="T82" fmla="*/ 36 w 50"/>
                <a:gd name="T83" fmla="*/ 35 h 54"/>
                <a:gd name="T84" fmla="*/ 34 w 50"/>
                <a:gd name="T85" fmla="*/ 33 h 54"/>
                <a:gd name="T86" fmla="*/ 31 w 50"/>
                <a:gd name="T87" fmla="*/ 32 h 54"/>
                <a:gd name="T88" fmla="*/ 28 w 50"/>
                <a:gd name="T89" fmla="*/ 32 h 54"/>
                <a:gd name="T90" fmla="*/ 28 w 50"/>
                <a:gd name="T91" fmla="*/ 29 h 54"/>
                <a:gd name="T92" fmla="*/ 50 w 50"/>
                <a:gd name="T93" fmla="*/ 29 h 54"/>
                <a:gd name="T94" fmla="*/ 50 w 50"/>
                <a:gd name="T95"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4">
                  <a:moveTo>
                    <a:pt x="50" y="32"/>
                  </a:moveTo>
                  <a:cubicBezTo>
                    <a:pt x="49" y="32"/>
                    <a:pt x="49" y="32"/>
                    <a:pt x="48" y="32"/>
                  </a:cubicBezTo>
                  <a:cubicBezTo>
                    <a:pt x="47" y="32"/>
                    <a:pt x="46" y="33"/>
                    <a:pt x="45" y="33"/>
                  </a:cubicBezTo>
                  <a:cubicBezTo>
                    <a:pt x="44" y="33"/>
                    <a:pt x="44" y="34"/>
                    <a:pt x="44" y="35"/>
                  </a:cubicBezTo>
                  <a:cubicBezTo>
                    <a:pt x="43" y="35"/>
                    <a:pt x="43" y="36"/>
                    <a:pt x="43" y="37"/>
                  </a:cubicBezTo>
                  <a:cubicBezTo>
                    <a:pt x="43" y="41"/>
                    <a:pt x="43" y="41"/>
                    <a:pt x="43" y="41"/>
                  </a:cubicBezTo>
                  <a:cubicBezTo>
                    <a:pt x="43" y="44"/>
                    <a:pt x="43" y="46"/>
                    <a:pt x="43" y="47"/>
                  </a:cubicBezTo>
                  <a:cubicBezTo>
                    <a:pt x="43" y="48"/>
                    <a:pt x="43" y="48"/>
                    <a:pt x="43" y="49"/>
                  </a:cubicBezTo>
                  <a:cubicBezTo>
                    <a:pt x="40" y="51"/>
                    <a:pt x="37" y="52"/>
                    <a:pt x="34" y="52"/>
                  </a:cubicBezTo>
                  <a:cubicBezTo>
                    <a:pt x="31" y="53"/>
                    <a:pt x="28" y="54"/>
                    <a:pt x="25" y="54"/>
                  </a:cubicBezTo>
                  <a:cubicBezTo>
                    <a:pt x="21" y="54"/>
                    <a:pt x="18" y="53"/>
                    <a:pt x="15" y="52"/>
                  </a:cubicBezTo>
                  <a:cubicBezTo>
                    <a:pt x="12" y="51"/>
                    <a:pt x="10" y="49"/>
                    <a:pt x="7" y="47"/>
                  </a:cubicBezTo>
                  <a:cubicBezTo>
                    <a:pt x="5" y="44"/>
                    <a:pt x="3" y="41"/>
                    <a:pt x="2" y="38"/>
                  </a:cubicBezTo>
                  <a:cubicBezTo>
                    <a:pt x="1" y="35"/>
                    <a:pt x="0" y="31"/>
                    <a:pt x="0" y="27"/>
                  </a:cubicBezTo>
                  <a:cubicBezTo>
                    <a:pt x="0" y="23"/>
                    <a:pt x="1" y="20"/>
                    <a:pt x="2" y="17"/>
                  </a:cubicBezTo>
                  <a:cubicBezTo>
                    <a:pt x="3" y="13"/>
                    <a:pt x="5" y="10"/>
                    <a:pt x="7" y="8"/>
                  </a:cubicBezTo>
                  <a:cubicBezTo>
                    <a:pt x="10" y="5"/>
                    <a:pt x="12" y="4"/>
                    <a:pt x="15" y="2"/>
                  </a:cubicBezTo>
                  <a:cubicBezTo>
                    <a:pt x="19" y="1"/>
                    <a:pt x="22" y="0"/>
                    <a:pt x="25" y="0"/>
                  </a:cubicBezTo>
                  <a:cubicBezTo>
                    <a:pt x="28" y="0"/>
                    <a:pt x="31" y="1"/>
                    <a:pt x="33" y="1"/>
                  </a:cubicBezTo>
                  <a:cubicBezTo>
                    <a:pt x="35" y="2"/>
                    <a:pt x="37" y="3"/>
                    <a:pt x="39" y="4"/>
                  </a:cubicBezTo>
                  <a:cubicBezTo>
                    <a:pt x="40" y="1"/>
                    <a:pt x="40" y="1"/>
                    <a:pt x="40" y="1"/>
                  </a:cubicBezTo>
                  <a:cubicBezTo>
                    <a:pt x="43" y="1"/>
                    <a:pt x="43" y="1"/>
                    <a:pt x="43" y="1"/>
                  </a:cubicBezTo>
                  <a:cubicBezTo>
                    <a:pt x="43" y="19"/>
                    <a:pt x="43" y="19"/>
                    <a:pt x="43" y="19"/>
                  </a:cubicBezTo>
                  <a:cubicBezTo>
                    <a:pt x="40" y="19"/>
                    <a:pt x="40" y="19"/>
                    <a:pt x="40" y="19"/>
                  </a:cubicBezTo>
                  <a:cubicBezTo>
                    <a:pt x="40" y="17"/>
                    <a:pt x="39" y="15"/>
                    <a:pt x="38" y="13"/>
                  </a:cubicBezTo>
                  <a:cubicBezTo>
                    <a:pt x="38" y="12"/>
                    <a:pt x="37" y="10"/>
                    <a:pt x="36" y="8"/>
                  </a:cubicBezTo>
                  <a:cubicBezTo>
                    <a:pt x="34" y="7"/>
                    <a:pt x="33" y="6"/>
                    <a:pt x="31" y="5"/>
                  </a:cubicBezTo>
                  <a:cubicBezTo>
                    <a:pt x="30" y="4"/>
                    <a:pt x="28" y="3"/>
                    <a:pt x="25" y="3"/>
                  </a:cubicBezTo>
                  <a:cubicBezTo>
                    <a:pt x="23" y="3"/>
                    <a:pt x="20" y="4"/>
                    <a:pt x="18" y="5"/>
                  </a:cubicBezTo>
                  <a:cubicBezTo>
                    <a:pt x="16" y="6"/>
                    <a:pt x="15" y="7"/>
                    <a:pt x="13" y="10"/>
                  </a:cubicBezTo>
                  <a:cubicBezTo>
                    <a:pt x="12" y="12"/>
                    <a:pt x="11" y="14"/>
                    <a:pt x="10" y="17"/>
                  </a:cubicBezTo>
                  <a:cubicBezTo>
                    <a:pt x="9" y="20"/>
                    <a:pt x="9" y="23"/>
                    <a:pt x="9" y="27"/>
                  </a:cubicBezTo>
                  <a:cubicBezTo>
                    <a:pt x="9" y="30"/>
                    <a:pt x="9" y="33"/>
                    <a:pt x="10" y="36"/>
                  </a:cubicBezTo>
                  <a:cubicBezTo>
                    <a:pt x="11" y="39"/>
                    <a:pt x="12" y="41"/>
                    <a:pt x="13" y="44"/>
                  </a:cubicBezTo>
                  <a:cubicBezTo>
                    <a:pt x="15" y="46"/>
                    <a:pt x="17" y="47"/>
                    <a:pt x="19" y="49"/>
                  </a:cubicBezTo>
                  <a:cubicBezTo>
                    <a:pt x="21" y="50"/>
                    <a:pt x="24" y="50"/>
                    <a:pt x="26" y="50"/>
                  </a:cubicBezTo>
                  <a:cubicBezTo>
                    <a:pt x="28" y="50"/>
                    <a:pt x="30" y="50"/>
                    <a:pt x="32" y="49"/>
                  </a:cubicBezTo>
                  <a:cubicBezTo>
                    <a:pt x="34" y="49"/>
                    <a:pt x="35" y="48"/>
                    <a:pt x="36" y="47"/>
                  </a:cubicBezTo>
                  <a:cubicBezTo>
                    <a:pt x="36" y="46"/>
                    <a:pt x="36" y="45"/>
                    <a:pt x="36" y="44"/>
                  </a:cubicBezTo>
                  <a:cubicBezTo>
                    <a:pt x="36" y="42"/>
                    <a:pt x="36" y="41"/>
                    <a:pt x="36" y="40"/>
                  </a:cubicBezTo>
                  <a:cubicBezTo>
                    <a:pt x="36" y="38"/>
                    <a:pt x="36" y="38"/>
                    <a:pt x="36" y="38"/>
                  </a:cubicBezTo>
                  <a:cubicBezTo>
                    <a:pt x="36" y="37"/>
                    <a:pt x="36" y="36"/>
                    <a:pt x="36" y="35"/>
                  </a:cubicBezTo>
                  <a:cubicBezTo>
                    <a:pt x="35" y="34"/>
                    <a:pt x="35" y="34"/>
                    <a:pt x="34" y="33"/>
                  </a:cubicBezTo>
                  <a:cubicBezTo>
                    <a:pt x="33" y="33"/>
                    <a:pt x="32" y="33"/>
                    <a:pt x="31" y="32"/>
                  </a:cubicBezTo>
                  <a:cubicBezTo>
                    <a:pt x="29" y="32"/>
                    <a:pt x="28" y="32"/>
                    <a:pt x="28" y="32"/>
                  </a:cubicBezTo>
                  <a:cubicBezTo>
                    <a:pt x="28" y="29"/>
                    <a:pt x="28" y="29"/>
                    <a:pt x="28" y="29"/>
                  </a:cubicBezTo>
                  <a:cubicBezTo>
                    <a:pt x="50" y="29"/>
                    <a:pt x="50" y="29"/>
                    <a:pt x="50" y="29"/>
                  </a:cubicBezTo>
                  <a:lnTo>
                    <a:pt x="50" y="3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4"/>
            <p:cNvSpPr>
              <a:spLocks/>
            </p:cNvSpPr>
            <p:nvPr userDrawn="1"/>
          </p:nvSpPr>
          <p:spPr bwMode="auto">
            <a:xfrm>
              <a:off x="3040014" y="1452985"/>
              <a:ext cx="195263" cy="200025"/>
            </a:xfrm>
            <a:custGeom>
              <a:avLst/>
              <a:gdLst>
                <a:gd name="T0" fmla="*/ 52 w 52"/>
                <a:gd name="T1" fmla="*/ 3 h 53"/>
                <a:gd name="T2" fmla="*/ 49 w 52"/>
                <a:gd name="T3" fmla="*/ 3 h 53"/>
                <a:gd name="T4" fmla="*/ 46 w 52"/>
                <a:gd name="T5" fmla="*/ 5 h 53"/>
                <a:gd name="T6" fmla="*/ 44 w 52"/>
                <a:gd name="T7" fmla="*/ 8 h 53"/>
                <a:gd name="T8" fmla="*/ 44 w 52"/>
                <a:gd name="T9" fmla="*/ 14 h 53"/>
                <a:gd name="T10" fmla="*/ 44 w 52"/>
                <a:gd name="T11" fmla="*/ 36 h 53"/>
                <a:gd name="T12" fmla="*/ 42 w 52"/>
                <a:gd name="T13" fmla="*/ 44 h 53"/>
                <a:gd name="T14" fmla="*/ 37 w 52"/>
                <a:gd name="T15" fmla="*/ 49 h 53"/>
                <a:gd name="T16" fmla="*/ 31 w 52"/>
                <a:gd name="T17" fmla="*/ 52 h 53"/>
                <a:gd name="T18" fmla="*/ 25 w 52"/>
                <a:gd name="T19" fmla="*/ 53 h 53"/>
                <a:gd name="T20" fmla="*/ 17 w 52"/>
                <a:gd name="T21" fmla="*/ 51 h 53"/>
                <a:gd name="T22" fmla="*/ 11 w 52"/>
                <a:gd name="T23" fmla="*/ 48 h 53"/>
                <a:gd name="T24" fmla="*/ 8 w 52"/>
                <a:gd name="T25" fmla="*/ 43 h 53"/>
                <a:gd name="T26" fmla="*/ 6 w 52"/>
                <a:gd name="T27" fmla="*/ 38 h 53"/>
                <a:gd name="T28" fmla="*/ 6 w 52"/>
                <a:gd name="T29" fmla="*/ 8 h 53"/>
                <a:gd name="T30" fmla="*/ 6 w 52"/>
                <a:gd name="T31" fmla="*/ 6 h 53"/>
                <a:gd name="T32" fmla="*/ 4 w 52"/>
                <a:gd name="T33" fmla="*/ 4 h 53"/>
                <a:gd name="T34" fmla="*/ 2 w 52"/>
                <a:gd name="T35" fmla="*/ 3 h 53"/>
                <a:gd name="T36" fmla="*/ 0 w 52"/>
                <a:gd name="T37" fmla="*/ 3 h 53"/>
                <a:gd name="T38" fmla="*/ 0 w 52"/>
                <a:gd name="T39" fmla="*/ 0 h 53"/>
                <a:gd name="T40" fmla="*/ 21 w 52"/>
                <a:gd name="T41" fmla="*/ 0 h 53"/>
                <a:gd name="T42" fmla="*/ 21 w 52"/>
                <a:gd name="T43" fmla="*/ 3 h 53"/>
                <a:gd name="T44" fmla="*/ 18 w 52"/>
                <a:gd name="T45" fmla="*/ 3 h 53"/>
                <a:gd name="T46" fmla="*/ 16 w 52"/>
                <a:gd name="T47" fmla="*/ 4 h 53"/>
                <a:gd name="T48" fmla="*/ 14 w 52"/>
                <a:gd name="T49" fmla="*/ 5 h 53"/>
                <a:gd name="T50" fmla="*/ 14 w 52"/>
                <a:gd name="T51" fmla="*/ 8 h 53"/>
                <a:gd name="T52" fmla="*/ 14 w 52"/>
                <a:gd name="T53" fmla="*/ 36 h 53"/>
                <a:gd name="T54" fmla="*/ 15 w 52"/>
                <a:gd name="T55" fmla="*/ 40 h 53"/>
                <a:gd name="T56" fmla="*/ 16 w 52"/>
                <a:gd name="T57" fmla="*/ 44 h 53"/>
                <a:gd name="T58" fmla="*/ 20 w 52"/>
                <a:gd name="T59" fmla="*/ 47 h 53"/>
                <a:gd name="T60" fmla="*/ 27 w 52"/>
                <a:gd name="T61" fmla="*/ 49 h 53"/>
                <a:gd name="T62" fmla="*/ 33 w 52"/>
                <a:gd name="T63" fmla="*/ 47 h 53"/>
                <a:gd name="T64" fmla="*/ 38 w 52"/>
                <a:gd name="T65" fmla="*/ 44 h 53"/>
                <a:gd name="T66" fmla="*/ 40 w 52"/>
                <a:gd name="T67" fmla="*/ 40 h 53"/>
                <a:gd name="T68" fmla="*/ 40 w 52"/>
                <a:gd name="T69" fmla="*/ 36 h 53"/>
                <a:gd name="T70" fmla="*/ 40 w 52"/>
                <a:gd name="T71" fmla="*/ 15 h 53"/>
                <a:gd name="T72" fmla="*/ 40 w 52"/>
                <a:gd name="T73" fmla="*/ 8 h 53"/>
                <a:gd name="T74" fmla="*/ 38 w 52"/>
                <a:gd name="T75" fmla="*/ 5 h 53"/>
                <a:gd name="T76" fmla="*/ 35 w 52"/>
                <a:gd name="T77" fmla="*/ 4 h 53"/>
                <a:gd name="T78" fmla="*/ 31 w 52"/>
                <a:gd name="T79" fmla="*/ 3 h 53"/>
                <a:gd name="T80" fmla="*/ 31 w 52"/>
                <a:gd name="T81" fmla="*/ 0 h 53"/>
                <a:gd name="T82" fmla="*/ 52 w 52"/>
                <a:gd name="T83" fmla="*/ 0 h 53"/>
                <a:gd name="T84" fmla="*/ 52 w 52"/>
                <a:gd name="T85"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53">
                  <a:moveTo>
                    <a:pt x="52" y="3"/>
                  </a:moveTo>
                  <a:cubicBezTo>
                    <a:pt x="51" y="3"/>
                    <a:pt x="50" y="3"/>
                    <a:pt x="49" y="3"/>
                  </a:cubicBezTo>
                  <a:cubicBezTo>
                    <a:pt x="48" y="4"/>
                    <a:pt x="47" y="4"/>
                    <a:pt x="46" y="5"/>
                  </a:cubicBezTo>
                  <a:cubicBezTo>
                    <a:pt x="45" y="5"/>
                    <a:pt x="45" y="6"/>
                    <a:pt x="44" y="8"/>
                  </a:cubicBezTo>
                  <a:cubicBezTo>
                    <a:pt x="44" y="10"/>
                    <a:pt x="44" y="12"/>
                    <a:pt x="44" y="14"/>
                  </a:cubicBezTo>
                  <a:cubicBezTo>
                    <a:pt x="44" y="36"/>
                    <a:pt x="44" y="36"/>
                    <a:pt x="44" y="36"/>
                  </a:cubicBezTo>
                  <a:cubicBezTo>
                    <a:pt x="44" y="39"/>
                    <a:pt x="43" y="42"/>
                    <a:pt x="42" y="44"/>
                  </a:cubicBezTo>
                  <a:cubicBezTo>
                    <a:pt x="41" y="46"/>
                    <a:pt x="39" y="48"/>
                    <a:pt x="37" y="49"/>
                  </a:cubicBezTo>
                  <a:cubicBezTo>
                    <a:pt x="36" y="50"/>
                    <a:pt x="34" y="51"/>
                    <a:pt x="31" y="52"/>
                  </a:cubicBezTo>
                  <a:cubicBezTo>
                    <a:pt x="29" y="52"/>
                    <a:pt x="27" y="53"/>
                    <a:pt x="25" y="53"/>
                  </a:cubicBezTo>
                  <a:cubicBezTo>
                    <a:pt x="22" y="53"/>
                    <a:pt x="20" y="52"/>
                    <a:pt x="17" y="51"/>
                  </a:cubicBezTo>
                  <a:cubicBezTo>
                    <a:pt x="15" y="51"/>
                    <a:pt x="13" y="49"/>
                    <a:pt x="11" y="48"/>
                  </a:cubicBezTo>
                  <a:cubicBezTo>
                    <a:pt x="10" y="47"/>
                    <a:pt x="8" y="45"/>
                    <a:pt x="8" y="43"/>
                  </a:cubicBezTo>
                  <a:cubicBezTo>
                    <a:pt x="7" y="42"/>
                    <a:pt x="6" y="40"/>
                    <a:pt x="6" y="38"/>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36"/>
                    <a:pt x="14" y="36"/>
                    <a:pt x="14" y="36"/>
                  </a:cubicBezTo>
                  <a:cubicBezTo>
                    <a:pt x="14" y="37"/>
                    <a:pt x="14" y="38"/>
                    <a:pt x="15" y="40"/>
                  </a:cubicBezTo>
                  <a:cubicBezTo>
                    <a:pt x="15" y="41"/>
                    <a:pt x="15" y="43"/>
                    <a:pt x="16" y="44"/>
                  </a:cubicBezTo>
                  <a:cubicBezTo>
                    <a:pt x="17" y="45"/>
                    <a:pt x="19" y="46"/>
                    <a:pt x="20" y="47"/>
                  </a:cubicBezTo>
                  <a:cubicBezTo>
                    <a:pt x="22" y="48"/>
                    <a:pt x="24" y="49"/>
                    <a:pt x="27" y="49"/>
                  </a:cubicBezTo>
                  <a:cubicBezTo>
                    <a:pt x="29" y="49"/>
                    <a:pt x="32" y="48"/>
                    <a:pt x="33" y="47"/>
                  </a:cubicBezTo>
                  <a:cubicBezTo>
                    <a:pt x="35" y="46"/>
                    <a:pt x="37" y="45"/>
                    <a:pt x="38" y="44"/>
                  </a:cubicBezTo>
                  <a:cubicBezTo>
                    <a:pt x="39" y="43"/>
                    <a:pt x="39" y="41"/>
                    <a:pt x="40" y="40"/>
                  </a:cubicBezTo>
                  <a:cubicBezTo>
                    <a:pt x="40" y="39"/>
                    <a:pt x="40" y="37"/>
                    <a:pt x="40" y="36"/>
                  </a:cubicBezTo>
                  <a:cubicBezTo>
                    <a:pt x="40" y="15"/>
                    <a:pt x="40" y="15"/>
                    <a:pt x="40" y="15"/>
                  </a:cubicBezTo>
                  <a:cubicBezTo>
                    <a:pt x="40" y="12"/>
                    <a:pt x="40" y="10"/>
                    <a:pt x="40" y="8"/>
                  </a:cubicBezTo>
                  <a:cubicBezTo>
                    <a:pt x="39" y="7"/>
                    <a:pt x="39" y="6"/>
                    <a:pt x="38" y="5"/>
                  </a:cubicBezTo>
                  <a:cubicBezTo>
                    <a:pt x="37" y="4"/>
                    <a:pt x="36" y="4"/>
                    <a:pt x="35" y="4"/>
                  </a:cubicBezTo>
                  <a:cubicBezTo>
                    <a:pt x="33" y="3"/>
                    <a:pt x="32" y="3"/>
                    <a:pt x="31" y="3"/>
                  </a:cubicBezTo>
                  <a:cubicBezTo>
                    <a:pt x="31" y="0"/>
                    <a:pt x="31" y="0"/>
                    <a:pt x="31" y="0"/>
                  </a:cubicBezTo>
                  <a:cubicBezTo>
                    <a:pt x="52" y="0"/>
                    <a:pt x="52" y="0"/>
                    <a:pt x="52" y="0"/>
                  </a:cubicBezTo>
                  <a:lnTo>
                    <a:pt x="52" y="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5"/>
            <p:cNvSpPr>
              <a:spLocks/>
            </p:cNvSpPr>
            <p:nvPr userDrawn="1"/>
          </p:nvSpPr>
          <p:spPr bwMode="auto">
            <a:xfrm>
              <a:off x="3243214" y="1452985"/>
              <a:ext cx="206375" cy="196850"/>
            </a:xfrm>
            <a:custGeom>
              <a:avLst/>
              <a:gdLst>
                <a:gd name="T0" fmla="*/ 55 w 55"/>
                <a:gd name="T1" fmla="*/ 3 h 52"/>
                <a:gd name="T2" fmla="*/ 52 w 55"/>
                <a:gd name="T3" fmla="*/ 4 h 52"/>
                <a:gd name="T4" fmla="*/ 49 w 55"/>
                <a:gd name="T5" fmla="*/ 5 h 52"/>
                <a:gd name="T6" fmla="*/ 48 w 55"/>
                <a:gd name="T7" fmla="*/ 8 h 52"/>
                <a:gd name="T8" fmla="*/ 47 w 55"/>
                <a:gd name="T9" fmla="*/ 15 h 52"/>
                <a:gd name="T10" fmla="*/ 47 w 55"/>
                <a:gd name="T11" fmla="*/ 52 h 52"/>
                <a:gd name="T12" fmla="*/ 44 w 55"/>
                <a:gd name="T13" fmla="*/ 52 h 52"/>
                <a:gd name="T14" fmla="*/ 13 w 55"/>
                <a:gd name="T15" fmla="*/ 10 h 52"/>
                <a:gd name="T16" fmla="*/ 13 w 55"/>
                <a:gd name="T17" fmla="*/ 37 h 52"/>
                <a:gd name="T18" fmla="*/ 14 w 55"/>
                <a:gd name="T19" fmla="*/ 43 h 52"/>
                <a:gd name="T20" fmla="*/ 15 w 55"/>
                <a:gd name="T21" fmla="*/ 47 h 52"/>
                <a:gd name="T22" fmla="*/ 19 w 55"/>
                <a:gd name="T23" fmla="*/ 48 h 52"/>
                <a:gd name="T24" fmla="*/ 22 w 55"/>
                <a:gd name="T25" fmla="*/ 49 h 52"/>
                <a:gd name="T26" fmla="*/ 22 w 55"/>
                <a:gd name="T27" fmla="*/ 51 h 52"/>
                <a:gd name="T28" fmla="*/ 1 w 55"/>
                <a:gd name="T29" fmla="*/ 51 h 52"/>
                <a:gd name="T30" fmla="*/ 1 w 55"/>
                <a:gd name="T31" fmla="*/ 49 h 52"/>
                <a:gd name="T32" fmla="*/ 5 w 55"/>
                <a:gd name="T33" fmla="*/ 48 h 52"/>
                <a:gd name="T34" fmla="*/ 7 w 55"/>
                <a:gd name="T35" fmla="*/ 47 h 52"/>
                <a:gd name="T36" fmla="*/ 9 w 55"/>
                <a:gd name="T37" fmla="*/ 44 h 52"/>
                <a:gd name="T38" fmla="*/ 10 w 55"/>
                <a:gd name="T39" fmla="*/ 37 h 52"/>
                <a:gd name="T40" fmla="*/ 10 w 55"/>
                <a:gd name="T41" fmla="*/ 12 h 52"/>
                <a:gd name="T42" fmla="*/ 9 w 55"/>
                <a:gd name="T43" fmla="*/ 9 h 52"/>
                <a:gd name="T44" fmla="*/ 8 w 55"/>
                <a:gd name="T45" fmla="*/ 6 h 52"/>
                <a:gd name="T46" fmla="*/ 4 w 55"/>
                <a:gd name="T47" fmla="*/ 4 h 52"/>
                <a:gd name="T48" fmla="*/ 0 w 55"/>
                <a:gd name="T49" fmla="*/ 3 h 52"/>
                <a:gd name="T50" fmla="*/ 0 w 55"/>
                <a:gd name="T51" fmla="*/ 0 h 52"/>
                <a:gd name="T52" fmla="*/ 15 w 55"/>
                <a:gd name="T53" fmla="*/ 0 h 52"/>
                <a:gd name="T54" fmla="*/ 44 w 55"/>
                <a:gd name="T55" fmla="*/ 39 h 52"/>
                <a:gd name="T56" fmla="*/ 44 w 55"/>
                <a:gd name="T57" fmla="*/ 15 h 52"/>
                <a:gd name="T58" fmla="*/ 43 w 55"/>
                <a:gd name="T59" fmla="*/ 8 h 52"/>
                <a:gd name="T60" fmla="*/ 41 w 55"/>
                <a:gd name="T61" fmla="*/ 5 h 52"/>
                <a:gd name="T62" fmla="*/ 38 w 55"/>
                <a:gd name="T63" fmla="*/ 4 h 52"/>
                <a:gd name="T64" fmla="*/ 35 w 55"/>
                <a:gd name="T65" fmla="*/ 3 h 52"/>
                <a:gd name="T66" fmla="*/ 35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5" y="3"/>
                    <a:pt x="54" y="3"/>
                    <a:pt x="52" y="4"/>
                  </a:cubicBezTo>
                  <a:cubicBezTo>
                    <a:pt x="51" y="4"/>
                    <a:pt x="50" y="4"/>
                    <a:pt x="49" y="5"/>
                  </a:cubicBezTo>
                  <a:cubicBezTo>
                    <a:pt x="48" y="5"/>
                    <a:pt x="48" y="6"/>
                    <a:pt x="48" y="8"/>
                  </a:cubicBezTo>
                  <a:cubicBezTo>
                    <a:pt x="47" y="10"/>
                    <a:pt x="47" y="12"/>
                    <a:pt x="47" y="15"/>
                  </a:cubicBezTo>
                  <a:cubicBezTo>
                    <a:pt x="47" y="52"/>
                    <a:pt x="47" y="52"/>
                    <a:pt x="47" y="52"/>
                  </a:cubicBezTo>
                  <a:cubicBezTo>
                    <a:pt x="44" y="52"/>
                    <a:pt x="44" y="52"/>
                    <a:pt x="44" y="52"/>
                  </a:cubicBezTo>
                  <a:cubicBezTo>
                    <a:pt x="13" y="10"/>
                    <a:pt x="13" y="10"/>
                    <a:pt x="13" y="10"/>
                  </a:cubicBezTo>
                  <a:cubicBezTo>
                    <a:pt x="13" y="37"/>
                    <a:pt x="13" y="37"/>
                    <a:pt x="13" y="37"/>
                  </a:cubicBezTo>
                  <a:cubicBezTo>
                    <a:pt x="13" y="39"/>
                    <a:pt x="13" y="42"/>
                    <a:pt x="14" y="43"/>
                  </a:cubicBezTo>
                  <a:cubicBezTo>
                    <a:pt x="14" y="45"/>
                    <a:pt x="15" y="46"/>
                    <a:pt x="15" y="47"/>
                  </a:cubicBezTo>
                  <a:cubicBezTo>
                    <a:pt x="16" y="47"/>
                    <a:pt x="17" y="48"/>
                    <a:pt x="19" y="48"/>
                  </a:cubicBezTo>
                  <a:cubicBezTo>
                    <a:pt x="20" y="49"/>
                    <a:pt x="22" y="49"/>
                    <a:pt x="22" y="49"/>
                  </a:cubicBezTo>
                  <a:cubicBezTo>
                    <a:pt x="22" y="51"/>
                    <a:pt x="22" y="51"/>
                    <a:pt x="22" y="51"/>
                  </a:cubicBezTo>
                  <a:cubicBezTo>
                    <a:pt x="1" y="51"/>
                    <a:pt x="1" y="51"/>
                    <a:pt x="1" y="51"/>
                  </a:cubicBezTo>
                  <a:cubicBezTo>
                    <a:pt x="1" y="49"/>
                    <a:pt x="1" y="49"/>
                    <a:pt x="1" y="49"/>
                  </a:cubicBezTo>
                  <a:cubicBezTo>
                    <a:pt x="2" y="49"/>
                    <a:pt x="3" y="49"/>
                    <a:pt x="5" y="48"/>
                  </a:cubicBezTo>
                  <a:cubicBezTo>
                    <a:pt x="6" y="48"/>
                    <a:pt x="7" y="47"/>
                    <a:pt x="7" y="47"/>
                  </a:cubicBezTo>
                  <a:cubicBezTo>
                    <a:pt x="8" y="46"/>
                    <a:pt x="9" y="45"/>
                    <a:pt x="9" y="44"/>
                  </a:cubicBezTo>
                  <a:cubicBezTo>
                    <a:pt x="9" y="43"/>
                    <a:pt x="10" y="40"/>
                    <a:pt x="10" y="37"/>
                  </a:cubicBezTo>
                  <a:cubicBezTo>
                    <a:pt x="10" y="12"/>
                    <a:pt x="10" y="12"/>
                    <a:pt x="10" y="12"/>
                  </a:cubicBezTo>
                  <a:cubicBezTo>
                    <a:pt x="10" y="11"/>
                    <a:pt x="9" y="10"/>
                    <a:pt x="9" y="9"/>
                  </a:cubicBezTo>
                  <a:cubicBezTo>
                    <a:pt x="9" y="7"/>
                    <a:pt x="8" y="7"/>
                    <a:pt x="8" y="6"/>
                  </a:cubicBezTo>
                  <a:cubicBezTo>
                    <a:pt x="7" y="5"/>
                    <a:pt x="6" y="5"/>
                    <a:pt x="4" y="4"/>
                  </a:cubicBezTo>
                  <a:cubicBezTo>
                    <a:pt x="3" y="3"/>
                    <a:pt x="1" y="3"/>
                    <a:pt x="0" y="3"/>
                  </a:cubicBezTo>
                  <a:cubicBezTo>
                    <a:pt x="0" y="0"/>
                    <a:pt x="0" y="0"/>
                    <a:pt x="0" y="0"/>
                  </a:cubicBezTo>
                  <a:cubicBezTo>
                    <a:pt x="15" y="0"/>
                    <a:pt x="15" y="0"/>
                    <a:pt x="15" y="0"/>
                  </a:cubicBezTo>
                  <a:cubicBezTo>
                    <a:pt x="44" y="39"/>
                    <a:pt x="44" y="39"/>
                    <a:pt x="44" y="39"/>
                  </a:cubicBezTo>
                  <a:cubicBezTo>
                    <a:pt x="44" y="15"/>
                    <a:pt x="44" y="15"/>
                    <a:pt x="44" y="15"/>
                  </a:cubicBezTo>
                  <a:cubicBezTo>
                    <a:pt x="44" y="12"/>
                    <a:pt x="43" y="10"/>
                    <a:pt x="43" y="8"/>
                  </a:cubicBezTo>
                  <a:cubicBezTo>
                    <a:pt x="43" y="7"/>
                    <a:pt x="42" y="6"/>
                    <a:pt x="41" y="5"/>
                  </a:cubicBezTo>
                  <a:cubicBezTo>
                    <a:pt x="41" y="5"/>
                    <a:pt x="40" y="4"/>
                    <a:pt x="38" y="4"/>
                  </a:cubicBezTo>
                  <a:cubicBezTo>
                    <a:pt x="37" y="3"/>
                    <a:pt x="36" y="3"/>
                    <a:pt x="35" y="3"/>
                  </a:cubicBezTo>
                  <a:cubicBezTo>
                    <a:pt x="35" y="0"/>
                    <a:pt x="35" y="0"/>
                    <a:pt x="35" y="0"/>
                  </a:cubicBezTo>
                  <a:cubicBezTo>
                    <a:pt x="55" y="0"/>
                    <a:pt x="55" y="0"/>
                    <a:pt x="55" y="0"/>
                  </a:cubicBezTo>
                  <a:lnTo>
                    <a:pt x="55" y="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6"/>
            <p:cNvSpPr>
              <a:spLocks/>
            </p:cNvSpPr>
            <p:nvPr userDrawn="1"/>
          </p:nvSpPr>
          <p:spPr bwMode="auto">
            <a:xfrm>
              <a:off x="3457526"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8 w 23"/>
                <a:gd name="T11" fmla="*/ 47 h 51"/>
                <a:gd name="T12" fmla="*/ 8 w 23"/>
                <a:gd name="T13" fmla="*/ 45 h 51"/>
                <a:gd name="T14" fmla="*/ 8 w 23"/>
                <a:gd name="T15" fmla="*/ 8 h 51"/>
                <a:gd name="T16" fmla="*/ 8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1 w 23"/>
                <a:gd name="T31" fmla="*/ 3 h 51"/>
                <a:gd name="T32" fmla="*/ 18 w 23"/>
                <a:gd name="T33" fmla="*/ 4 h 51"/>
                <a:gd name="T34" fmla="*/ 16 w 23"/>
                <a:gd name="T35" fmla="*/ 5 h 51"/>
                <a:gd name="T36" fmla="*/ 16 w 23"/>
                <a:gd name="T37" fmla="*/ 7 h 51"/>
                <a:gd name="T38" fmla="*/ 16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7" y="48"/>
                    <a:pt x="7" y="47"/>
                    <a:pt x="8" y="47"/>
                  </a:cubicBezTo>
                  <a:cubicBezTo>
                    <a:pt x="8" y="46"/>
                    <a:pt x="8" y="46"/>
                    <a:pt x="8" y="45"/>
                  </a:cubicBezTo>
                  <a:cubicBezTo>
                    <a:pt x="8" y="8"/>
                    <a:pt x="8" y="8"/>
                    <a:pt x="8" y="8"/>
                  </a:cubicBezTo>
                  <a:cubicBezTo>
                    <a:pt x="8" y="7"/>
                    <a:pt x="8" y="6"/>
                    <a:pt x="8"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3" y="3"/>
                    <a:pt x="22" y="3"/>
                    <a:pt x="21" y="3"/>
                  </a:cubicBezTo>
                  <a:cubicBezTo>
                    <a:pt x="20" y="3"/>
                    <a:pt x="19" y="4"/>
                    <a:pt x="18" y="4"/>
                  </a:cubicBezTo>
                  <a:cubicBezTo>
                    <a:pt x="17" y="4"/>
                    <a:pt x="16" y="5"/>
                    <a:pt x="16" y="5"/>
                  </a:cubicBezTo>
                  <a:cubicBezTo>
                    <a:pt x="16" y="6"/>
                    <a:pt x="16" y="7"/>
                    <a:pt x="16" y="7"/>
                  </a:cubicBezTo>
                  <a:cubicBezTo>
                    <a:pt x="16" y="44"/>
                    <a:pt x="16" y="44"/>
                    <a:pt x="16" y="44"/>
                  </a:cubicBezTo>
                  <a:cubicBezTo>
                    <a:pt x="16" y="45"/>
                    <a:pt x="16" y="46"/>
                    <a:pt x="16" y="46"/>
                  </a:cubicBezTo>
                  <a:cubicBezTo>
                    <a:pt x="17" y="47"/>
                    <a:pt x="17" y="47"/>
                    <a:pt x="18" y="48"/>
                  </a:cubicBezTo>
                  <a:cubicBezTo>
                    <a:pt x="19" y="48"/>
                    <a:pt x="19" y="48"/>
                    <a:pt x="20" y="48"/>
                  </a:cubicBezTo>
                  <a:cubicBezTo>
                    <a:pt x="22" y="49"/>
                    <a:pt x="23" y="49"/>
                    <a:pt x="23" y="49"/>
                  </a:cubicBezTo>
                  <a:lnTo>
                    <a:pt x="23" y="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7"/>
            <p:cNvSpPr>
              <a:spLocks/>
            </p:cNvSpPr>
            <p:nvPr userDrawn="1"/>
          </p:nvSpPr>
          <p:spPr bwMode="auto">
            <a:xfrm>
              <a:off x="3551189" y="1452985"/>
              <a:ext cx="195263" cy="196850"/>
            </a:xfrm>
            <a:custGeom>
              <a:avLst/>
              <a:gdLst>
                <a:gd name="T0" fmla="*/ 52 w 52"/>
                <a:gd name="T1" fmla="*/ 3 h 52"/>
                <a:gd name="T2" fmla="*/ 50 w 52"/>
                <a:gd name="T3" fmla="*/ 3 h 52"/>
                <a:gd name="T4" fmla="*/ 48 w 52"/>
                <a:gd name="T5" fmla="*/ 4 h 52"/>
                <a:gd name="T6" fmla="*/ 46 w 52"/>
                <a:gd name="T7" fmla="*/ 6 h 52"/>
                <a:gd name="T8" fmla="*/ 44 w 52"/>
                <a:gd name="T9" fmla="*/ 9 h 52"/>
                <a:gd name="T10" fmla="*/ 37 w 52"/>
                <a:gd name="T11" fmla="*/ 27 h 52"/>
                <a:gd name="T12" fmla="*/ 27 w 52"/>
                <a:gd name="T13" fmla="*/ 52 h 52"/>
                <a:gd name="T14" fmla="*/ 24 w 52"/>
                <a:gd name="T15" fmla="*/ 52 h 52"/>
                <a:gd name="T16" fmla="*/ 14 w 52"/>
                <a:gd name="T17" fmla="*/ 25 h 52"/>
                <a:gd name="T18" fmla="*/ 8 w 52"/>
                <a:gd name="T19" fmla="*/ 8 h 52"/>
                <a:gd name="T20" fmla="*/ 7 w 52"/>
                <a:gd name="T21" fmla="*/ 6 h 52"/>
                <a:gd name="T22" fmla="*/ 5 w 52"/>
                <a:gd name="T23" fmla="*/ 4 h 52"/>
                <a:gd name="T24" fmla="*/ 2 w 52"/>
                <a:gd name="T25" fmla="*/ 3 h 52"/>
                <a:gd name="T26" fmla="*/ 0 w 52"/>
                <a:gd name="T27" fmla="*/ 3 h 52"/>
                <a:gd name="T28" fmla="*/ 0 w 52"/>
                <a:gd name="T29" fmla="*/ 0 h 52"/>
                <a:gd name="T30" fmla="*/ 21 w 52"/>
                <a:gd name="T31" fmla="*/ 0 h 52"/>
                <a:gd name="T32" fmla="*/ 21 w 52"/>
                <a:gd name="T33" fmla="*/ 3 h 52"/>
                <a:gd name="T34" fmla="*/ 17 w 52"/>
                <a:gd name="T35" fmla="*/ 4 h 52"/>
                <a:gd name="T36" fmla="*/ 15 w 52"/>
                <a:gd name="T37" fmla="*/ 5 h 52"/>
                <a:gd name="T38" fmla="*/ 15 w 52"/>
                <a:gd name="T39" fmla="*/ 6 h 52"/>
                <a:gd name="T40" fmla="*/ 15 w 52"/>
                <a:gd name="T41" fmla="*/ 7 h 52"/>
                <a:gd name="T42" fmla="*/ 20 w 52"/>
                <a:gd name="T43" fmla="*/ 18 h 52"/>
                <a:gd name="T44" fmla="*/ 28 w 52"/>
                <a:gd name="T45" fmla="*/ 41 h 52"/>
                <a:gd name="T46" fmla="*/ 34 w 52"/>
                <a:gd name="T47" fmla="*/ 25 h 52"/>
                <a:gd name="T48" fmla="*/ 39 w 52"/>
                <a:gd name="T49" fmla="*/ 13 h 52"/>
                <a:gd name="T50" fmla="*/ 41 w 52"/>
                <a:gd name="T51" fmla="*/ 8 h 52"/>
                <a:gd name="T52" fmla="*/ 41 w 52"/>
                <a:gd name="T53" fmla="*/ 6 h 52"/>
                <a:gd name="T54" fmla="*/ 40 w 52"/>
                <a:gd name="T55" fmla="*/ 5 h 52"/>
                <a:gd name="T56" fmla="*/ 38 w 52"/>
                <a:gd name="T57" fmla="*/ 4 h 52"/>
                <a:gd name="T58" fmla="*/ 36 w 52"/>
                <a:gd name="T59" fmla="*/ 3 h 52"/>
                <a:gd name="T60" fmla="*/ 33 w 52"/>
                <a:gd name="T61" fmla="*/ 3 h 52"/>
                <a:gd name="T62" fmla="*/ 33 w 52"/>
                <a:gd name="T63" fmla="*/ 0 h 52"/>
                <a:gd name="T64" fmla="*/ 52 w 52"/>
                <a:gd name="T65" fmla="*/ 0 h 52"/>
                <a:gd name="T66" fmla="*/ 52 w 52"/>
                <a:gd name="T6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2">
                  <a:moveTo>
                    <a:pt x="52" y="3"/>
                  </a:moveTo>
                  <a:cubicBezTo>
                    <a:pt x="52" y="3"/>
                    <a:pt x="51" y="3"/>
                    <a:pt x="50" y="3"/>
                  </a:cubicBezTo>
                  <a:cubicBezTo>
                    <a:pt x="49" y="4"/>
                    <a:pt x="48" y="4"/>
                    <a:pt x="48" y="4"/>
                  </a:cubicBezTo>
                  <a:cubicBezTo>
                    <a:pt x="47" y="5"/>
                    <a:pt x="46" y="6"/>
                    <a:pt x="46" y="6"/>
                  </a:cubicBezTo>
                  <a:cubicBezTo>
                    <a:pt x="45" y="7"/>
                    <a:pt x="45" y="8"/>
                    <a:pt x="44" y="9"/>
                  </a:cubicBezTo>
                  <a:cubicBezTo>
                    <a:pt x="43" y="13"/>
                    <a:pt x="40" y="19"/>
                    <a:pt x="37" y="27"/>
                  </a:cubicBezTo>
                  <a:cubicBezTo>
                    <a:pt x="34" y="35"/>
                    <a:pt x="31" y="43"/>
                    <a:pt x="27" y="52"/>
                  </a:cubicBezTo>
                  <a:cubicBezTo>
                    <a:pt x="24" y="52"/>
                    <a:pt x="24" y="52"/>
                    <a:pt x="24" y="52"/>
                  </a:cubicBezTo>
                  <a:cubicBezTo>
                    <a:pt x="21" y="43"/>
                    <a:pt x="17" y="34"/>
                    <a:pt x="14" y="25"/>
                  </a:cubicBezTo>
                  <a:cubicBezTo>
                    <a:pt x="11" y="17"/>
                    <a:pt x="9" y="11"/>
                    <a:pt x="8" y="8"/>
                  </a:cubicBezTo>
                  <a:cubicBezTo>
                    <a:pt x="7" y="7"/>
                    <a:pt x="7" y="6"/>
                    <a:pt x="7" y="6"/>
                  </a:cubicBezTo>
                  <a:cubicBezTo>
                    <a:pt x="6" y="5"/>
                    <a:pt x="5" y="5"/>
                    <a:pt x="5" y="4"/>
                  </a:cubicBezTo>
                  <a:cubicBezTo>
                    <a:pt x="4" y="4"/>
                    <a:pt x="3" y="4"/>
                    <a:pt x="2" y="3"/>
                  </a:cubicBezTo>
                  <a:cubicBezTo>
                    <a:pt x="2" y="3"/>
                    <a:pt x="1" y="3"/>
                    <a:pt x="0" y="3"/>
                  </a:cubicBezTo>
                  <a:cubicBezTo>
                    <a:pt x="0" y="0"/>
                    <a:pt x="0" y="0"/>
                    <a:pt x="0" y="0"/>
                  </a:cubicBezTo>
                  <a:cubicBezTo>
                    <a:pt x="21" y="0"/>
                    <a:pt x="21" y="0"/>
                    <a:pt x="21" y="0"/>
                  </a:cubicBezTo>
                  <a:cubicBezTo>
                    <a:pt x="21" y="3"/>
                    <a:pt x="21" y="3"/>
                    <a:pt x="21" y="3"/>
                  </a:cubicBezTo>
                  <a:cubicBezTo>
                    <a:pt x="20" y="3"/>
                    <a:pt x="18" y="3"/>
                    <a:pt x="17" y="4"/>
                  </a:cubicBezTo>
                  <a:cubicBezTo>
                    <a:pt x="16" y="4"/>
                    <a:pt x="15" y="4"/>
                    <a:pt x="15" y="5"/>
                  </a:cubicBezTo>
                  <a:cubicBezTo>
                    <a:pt x="15" y="5"/>
                    <a:pt x="15" y="6"/>
                    <a:pt x="15" y="6"/>
                  </a:cubicBezTo>
                  <a:cubicBezTo>
                    <a:pt x="15" y="6"/>
                    <a:pt x="15" y="7"/>
                    <a:pt x="15" y="7"/>
                  </a:cubicBezTo>
                  <a:cubicBezTo>
                    <a:pt x="16" y="9"/>
                    <a:pt x="18" y="13"/>
                    <a:pt x="20" y="18"/>
                  </a:cubicBezTo>
                  <a:cubicBezTo>
                    <a:pt x="22" y="24"/>
                    <a:pt x="24" y="31"/>
                    <a:pt x="28" y="41"/>
                  </a:cubicBezTo>
                  <a:cubicBezTo>
                    <a:pt x="30" y="36"/>
                    <a:pt x="32" y="31"/>
                    <a:pt x="34" y="25"/>
                  </a:cubicBezTo>
                  <a:cubicBezTo>
                    <a:pt x="37" y="19"/>
                    <a:pt x="38" y="15"/>
                    <a:pt x="39" y="13"/>
                  </a:cubicBezTo>
                  <a:cubicBezTo>
                    <a:pt x="40" y="11"/>
                    <a:pt x="40" y="9"/>
                    <a:pt x="41" y="8"/>
                  </a:cubicBezTo>
                  <a:cubicBezTo>
                    <a:pt x="41" y="7"/>
                    <a:pt x="41" y="7"/>
                    <a:pt x="41" y="6"/>
                  </a:cubicBezTo>
                  <a:cubicBezTo>
                    <a:pt x="41" y="6"/>
                    <a:pt x="40" y="5"/>
                    <a:pt x="40" y="5"/>
                  </a:cubicBezTo>
                  <a:cubicBezTo>
                    <a:pt x="40" y="4"/>
                    <a:pt x="39" y="4"/>
                    <a:pt x="38" y="4"/>
                  </a:cubicBezTo>
                  <a:cubicBezTo>
                    <a:pt x="37" y="4"/>
                    <a:pt x="36" y="3"/>
                    <a:pt x="36" y="3"/>
                  </a:cubicBezTo>
                  <a:cubicBezTo>
                    <a:pt x="35" y="3"/>
                    <a:pt x="34" y="3"/>
                    <a:pt x="33" y="3"/>
                  </a:cubicBezTo>
                  <a:cubicBezTo>
                    <a:pt x="33" y="0"/>
                    <a:pt x="33" y="0"/>
                    <a:pt x="33" y="0"/>
                  </a:cubicBezTo>
                  <a:cubicBezTo>
                    <a:pt x="52" y="0"/>
                    <a:pt x="52" y="0"/>
                    <a:pt x="52" y="0"/>
                  </a:cubicBezTo>
                  <a:lnTo>
                    <a:pt x="52" y="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8"/>
            <p:cNvSpPr>
              <a:spLocks/>
            </p:cNvSpPr>
            <p:nvPr userDrawn="1"/>
          </p:nvSpPr>
          <p:spPr bwMode="auto">
            <a:xfrm>
              <a:off x="3754389" y="1452985"/>
              <a:ext cx="161925" cy="192088"/>
            </a:xfrm>
            <a:custGeom>
              <a:avLst/>
              <a:gdLst>
                <a:gd name="T0" fmla="*/ 43 w 43"/>
                <a:gd name="T1" fmla="*/ 36 h 51"/>
                <a:gd name="T2" fmla="*/ 42 w 43"/>
                <a:gd name="T3" fmla="*/ 51 h 51"/>
                <a:gd name="T4" fmla="*/ 0 w 43"/>
                <a:gd name="T5" fmla="*/ 51 h 51"/>
                <a:gd name="T6" fmla="*/ 0 w 43"/>
                <a:gd name="T7" fmla="*/ 49 h 51"/>
                <a:gd name="T8" fmla="*/ 3 w 43"/>
                <a:gd name="T9" fmla="*/ 49 h 51"/>
                <a:gd name="T10" fmla="*/ 5 w 43"/>
                <a:gd name="T11" fmla="*/ 48 h 51"/>
                <a:gd name="T12" fmla="*/ 6 w 43"/>
                <a:gd name="T13" fmla="*/ 47 h 51"/>
                <a:gd name="T14" fmla="*/ 7 w 43"/>
                <a:gd name="T15" fmla="*/ 44 h 51"/>
                <a:gd name="T16" fmla="*/ 7 w 43"/>
                <a:gd name="T17" fmla="*/ 8 h 51"/>
                <a:gd name="T18" fmla="*/ 7 w 43"/>
                <a:gd name="T19" fmla="*/ 6 h 51"/>
                <a:gd name="T20" fmla="*/ 5 w 43"/>
                <a:gd name="T21" fmla="*/ 4 h 51"/>
                <a:gd name="T22" fmla="*/ 2 w 43"/>
                <a:gd name="T23" fmla="*/ 3 h 51"/>
                <a:gd name="T24" fmla="*/ 0 w 43"/>
                <a:gd name="T25" fmla="*/ 3 h 51"/>
                <a:gd name="T26" fmla="*/ 0 w 43"/>
                <a:gd name="T27" fmla="*/ 0 h 51"/>
                <a:gd name="T28" fmla="*/ 39 w 43"/>
                <a:gd name="T29" fmla="*/ 0 h 51"/>
                <a:gd name="T30" fmla="*/ 39 w 43"/>
                <a:gd name="T31" fmla="*/ 13 h 51"/>
                <a:gd name="T32" fmla="*/ 36 w 43"/>
                <a:gd name="T33" fmla="*/ 13 h 51"/>
                <a:gd name="T34" fmla="*/ 33 w 43"/>
                <a:gd name="T35" fmla="*/ 7 h 51"/>
                <a:gd name="T36" fmla="*/ 29 w 43"/>
                <a:gd name="T37" fmla="*/ 4 h 51"/>
                <a:gd name="T38" fmla="*/ 26 w 43"/>
                <a:gd name="T39" fmla="*/ 4 h 51"/>
                <a:gd name="T40" fmla="*/ 23 w 43"/>
                <a:gd name="T41" fmla="*/ 3 h 51"/>
                <a:gd name="T42" fmla="*/ 15 w 43"/>
                <a:gd name="T43" fmla="*/ 3 h 51"/>
                <a:gd name="T44" fmla="*/ 15 w 43"/>
                <a:gd name="T45" fmla="*/ 24 h 51"/>
                <a:gd name="T46" fmla="*/ 20 w 43"/>
                <a:gd name="T47" fmla="*/ 24 h 51"/>
                <a:gd name="T48" fmla="*/ 24 w 43"/>
                <a:gd name="T49" fmla="*/ 23 h 51"/>
                <a:gd name="T50" fmla="*/ 27 w 43"/>
                <a:gd name="T51" fmla="*/ 21 h 51"/>
                <a:gd name="T52" fmla="*/ 28 w 43"/>
                <a:gd name="T53" fmla="*/ 19 h 51"/>
                <a:gd name="T54" fmla="*/ 29 w 43"/>
                <a:gd name="T55" fmla="*/ 15 h 51"/>
                <a:gd name="T56" fmla="*/ 31 w 43"/>
                <a:gd name="T57" fmla="*/ 15 h 51"/>
                <a:gd name="T58" fmla="*/ 31 w 43"/>
                <a:gd name="T59" fmla="*/ 35 h 51"/>
                <a:gd name="T60" fmla="*/ 29 w 43"/>
                <a:gd name="T61" fmla="*/ 35 h 51"/>
                <a:gd name="T62" fmla="*/ 28 w 43"/>
                <a:gd name="T63" fmla="*/ 32 h 51"/>
                <a:gd name="T64" fmla="*/ 27 w 43"/>
                <a:gd name="T65" fmla="*/ 29 h 51"/>
                <a:gd name="T66" fmla="*/ 24 w 43"/>
                <a:gd name="T67" fmla="*/ 27 h 51"/>
                <a:gd name="T68" fmla="*/ 20 w 43"/>
                <a:gd name="T69" fmla="*/ 27 h 51"/>
                <a:gd name="T70" fmla="*/ 15 w 43"/>
                <a:gd name="T71" fmla="*/ 27 h 51"/>
                <a:gd name="T72" fmla="*/ 15 w 43"/>
                <a:gd name="T73" fmla="*/ 42 h 51"/>
                <a:gd name="T74" fmla="*/ 15 w 43"/>
                <a:gd name="T75" fmla="*/ 45 h 51"/>
                <a:gd name="T76" fmla="*/ 16 w 43"/>
                <a:gd name="T77" fmla="*/ 47 h 51"/>
                <a:gd name="T78" fmla="*/ 19 w 43"/>
                <a:gd name="T79" fmla="*/ 48 h 51"/>
                <a:gd name="T80" fmla="*/ 23 w 43"/>
                <a:gd name="T81" fmla="*/ 48 h 51"/>
                <a:gd name="T82" fmla="*/ 26 w 43"/>
                <a:gd name="T83" fmla="*/ 48 h 51"/>
                <a:gd name="T84" fmla="*/ 30 w 43"/>
                <a:gd name="T85" fmla="*/ 48 h 51"/>
                <a:gd name="T86" fmla="*/ 32 w 43"/>
                <a:gd name="T87" fmla="*/ 48 h 51"/>
                <a:gd name="T88" fmla="*/ 34 w 43"/>
                <a:gd name="T89" fmla="*/ 47 h 51"/>
                <a:gd name="T90" fmla="*/ 38 w 43"/>
                <a:gd name="T91" fmla="*/ 42 h 51"/>
                <a:gd name="T92" fmla="*/ 40 w 43"/>
                <a:gd name="T93" fmla="*/ 36 h 51"/>
                <a:gd name="T94" fmla="*/ 43 w 43"/>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51">
                  <a:moveTo>
                    <a:pt x="43" y="36"/>
                  </a:moveTo>
                  <a:cubicBezTo>
                    <a:pt x="42" y="51"/>
                    <a:pt x="42" y="51"/>
                    <a:pt x="42" y="51"/>
                  </a:cubicBezTo>
                  <a:cubicBezTo>
                    <a:pt x="0" y="51"/>
                    <a:pt x="0" y="51"/>
                    <a:pt x="0" y="51"/>
                  </a:cubicBezTo>
                  <a:cubicBezTo>
                    <a:pt x="0" y="49"/>
                    <a:pt x="0" y="49"/>
                    <a:pt x="0" y="49"/>
                  </a:cubicBezTo>
                  <a:cubicBezTo>
                    <a:pt x="0" y="49"/>
                    <a:pt x="1" y="49"/>
                    <a:pt x="3" y="49"/>
                  </a:cubicBezTo>
                  <a:cubicBezTo>
                    <a:pt x="4" y="48"/>
                    <a:pt x="5" y="48"/>
                    <a:pt x="5" y="48"/>
                  </a:cubicBezTo>
                  <a:cubicBezTo>
                    <a:pt x="6" y="48"/>
                    <a:pt x="6" y="47"/>
                    <a:pt x="6" y="47"/>
                  </a:cubicBezTo>
                  <a:cubicBezTo>
                    <a:pt x="7" y="46"/>
                    <a:pt x="7" y="45"/>
                    <a:pt x="7" y="44"/>
                  </a:cubicBezTo>
                  <a:cubicBezTo>
                    <a:pt x="7" y="8"/>
                    <a:pt x="7" y="8"/>
                    <a:pt x="7" y="8"/>
                  </a:cubicBezTo>
                  <a:cubicBezTo>
                    <a:pt x="7" y="7"/>
                    <a:pt x="7" y="6"/>
                    <a:pt x="7" y="6"/>
                  </a:cubicBezTo>
                  <a:cubicBezTo>
                    <a:pt x="6" y="5"/>
                    <a:pt x="6" y="5"/>
                    <a:pt x="5" y="4"/>
                  </a:cubicBezTo>
                  <a:cubicBezTo>
                    <a:pt x="4" y="4"/>
                    <a:pt x="3" y="4"/>
                    <a:pt x="2" y="3"/>
                  </a:cubicBezTo>
                  <a:cubicBezTo>
                    <a:pt x="1" y="3"/>
                    <a:pt x="0" y="3"/>
                    <a:pt x="0" y="3"/>
                  </a:cubicBezTo>
                  <a:cubicBezTo>
                    <a:pt x="0" y="0"/>
                    <a:pt x="0" y="0"/>
                    <a:pt x="0" y="0"/>
                  </a:cubicBezTo>
                  <a:cubicBezTo>
                    <a:pt x="39" y="0"/>
                    <a:pt x="39" y="0"/>
                    <a:pt x="39" y="0"/>
                  </a:cubicBezTo>
                  <a:cubicBezTo>
                    <a:pt x="39" y="13"/>
                    <a:pt x="39" y="13"/>
                    <a:pt x="39" y="13"/>
                  </a:cubicBezTo>
                  <a:cubicBezTo>
                    <a:pt x="36" y="13"/>
                    <a:pt x="36" y="13"/>
                    <a:pt x="36" y="13"/>
                  </a:cubicBezTo>
                  <a:cubicBezTo>
                    <a:pt x="36" y="11"/>
                    <a:pt x="35" y="9"/>
                    <a:pt x="33" y="7"/>
                  </a:cubicBezTo>
                  <a:cubicBezTo>
                    <a:pt x="32" y="5"/>
                    <a:pt x="30" y="4"/>
                    <a:pt x="29" y="4"/>
                  </a:cubicBezTo>
                  <a:cubicBezTo>
                    <a:pt x="28" y="4"/>
                    <a:pt x="27" y="4"/>
                    <a:pt x="26" y="4"/>
                  </a:cubicBezTo>
                  <a:cubicBezTo>
                    <a:pt x="25" y="3"/>
                    <a:pt x="24" y="3"/>
                    <a:pt x="23" y="3"/>
                  </a:cubicBezTo>
                  <a:cubicBezTo>
                    <a:pt x="15" y="3"/>
                    <a:pt x="15" y="3"/>
                    <a:pt x="15" y="3"/>
                  </a:cubicBezTo>
                  <a:cubicBezTo>
                    <a:pt x="15" y="24"/>
                    <a:pt x="15" y="24"/>
                    <a:pt x="15" y="24"/>
                  </a:cubicBezTo>
                  <a:cubicBezTo>
                    <a:pt x="20" y="24"/>
                    <a:pt x="20" y="24"/>
                    <a:pt x="20" y="24"/>
                  </a:cubicBezTo>
                  <a:cubicBezTo>
                    <a:pt x="22" y="24"/>
                    <a:pt x="23" y="23"/>
                    <a:pt x="24" y="23"/>
                  </a:cubicBezTo>
                  <a:cubicBezTo>
                    <a:pt x="25" y="23"/>
                    <a:pt x="26" y="22"/>
                    <a:pt x="27" y="21"/>
                  </a:cubicBezTo>
                  <a:cubicBezTo>
                    <a:pt x="27" y="21"/>
                    <a:pt x="28" y="20"/>
                    <a:pt x="28" y="19"/>
                  </a:cubicBezTo>
                  <a:cubicBezTo>
                    <a:pt x="28" y="17"/>
                    <a:pt x="28" y="16"/>
                    <a:pt x="29" y="15"/>
                  </a:cubicBezTo>
                  <a:cubicBezTo>
                    <a:pt x="31" y="15"/>
                    <a:pt x="31" y="15"/>
                    <a:pt x="31" y="15"/>
                  </a:cubicBezTo>
                  <a:cubicBezTo>
                    <a:pt x="31" y="35"/>
                    <a:pt x="31" y="35"/>
                    <a:pt x="31" y="35"/>
                  </a:cubicBezTo>
                  <a:cubicBezTo>
                    <a:pt x="29" y="35"/>
                    <a:pt x="29" y="35"/>
                    <a:pt x="29" y="35"/>
                  </a:cubicBezTo>
                  <a:cubicBezTo>
                    <a:pt x="29" y="34"/>
                    <a:pt x="28" y="33"/>
                    <a:pt x="28" y="32"/>
                  </a:cubicBezTo>
                  <a:cubicBezTo>
                    <a:pt x="27" y="30"/>
                    <a:pt x="27" y="29"/>
                    <a:pt x="27" y="29"/>
                  </a:cubicBezTo>
                  <a:cubicBezTo>
                    <a:pt x="26" y="28"/>
                    <a:pt x="25" y="27"/>
                    <a:pt x="24" y="27"/>
                  </a:cubicBezTo>
                  <a:cubicBezTo>
                    <a:pt x="23" y="27"/>
                    <a:pt x="22" y="27"/>
                    <a:pt x="20" y="27"/>
                  </a:cubicBezTo>
                  <a:cubicBezTo>
                    <a:pt x="15" y="27"/>
                    <a:pt x="15" y="27"/>
                    <a:pt x="15" y="27"/>
                  </a:cubicBezTo>
                  <a:cubicBezTo>
                    <a:pt x="15" y="42"/>
                    <a:pt x="15" y="42"/>
                    <a:pt x="15" y="42"/>
                  </a:cubicBezTo>
                  <a:cubicBezTo>
                    <a:pt x="15" y="43"/>
                    <a:pt x="15" y="44"/>
                    <a:pt x="15" y="45"/>
                  </a:cubicBezTo>
                  <a:cubicBezTo>
                    <a:pt x="15" y="46"/>
                    <a:pt x="16" y="47"/>
                    <a:pt x="16" y="47"/>
                  </a:cubicBezTo>
                  <a:cubicBezTo>
                    <a:pt x="17" y="48"/>
                    <a:pt x="18" y="48"/>
                    <a:pt x="19" y="48"/>
                  </a:cubicBezTo>
                  <a:cubicBezTo>
                    <a:pt x="20" y="48"/>
                    <a:pt x="21" y="48"/>
                    <a:pt x="23" y="48"/>
                  </a:cubicBezTo>
                  <a:cubicBezTo>
                    <a:pt x="24" y="48"/>
                    <a:pt x="25" y="48"/>
                    <a:pt x="26" y="48"/>
                  </a:cubicBezTo>
                  <a:cubicBezTo>
                    <a:pt x="28" y="48"/>
                    <a:pt x="29" y="48"/>
                    <a:pt x="30" y="48"/>
                  </a:cubicBezTo>
                  <a:cubicBezTo>
                    <a:pt x="31" y="48"/>
                    <a:pt x="31" y="48"/>
                    <a:pt x="32" y="48"/>
                  </a:cubicBezTo>
                  <a:cubicBezTo>
                    <a:pt x="33" y="48"/>
                    <a:pt x="34" y="47"/>
                    <a:pt x="34" y="47"/>
                  </a:cubicBezTo>
                  <a:cubicBezTo>
                    <a:pt x="36" y="46"/>
                    <a:pt x="37" y="44"/>
                    <a:pt x="38" y="42"/>
                  </a:cubicBezTo>
                  <a:cubicBezTo>
                    <a:pt x="39" y="39"/>
                    <a:pt x="40" y="38"/>
                    <a:pt x="40" y="36"/>
                  </a:cubicBezTo>
                  <a:lnTo>
                    <a:pt x="43" y="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39"/>
            <p:cNvSpPr>
              <a:spLocks noEditPoints="1"/>
            </p:cNvSpPr>
            <p:nvPr userDrawn="1"/>
          </p:nvSpPr>
          <p:spPr bwMode="auto">
            <a:xfrm>
              <a:off x="3935364" y="1452985"/>
              <a:ext cx="187325" cy="192088"/>
            </a:xfrm>
            <a:custGeom>
              <a:avLst/>
              <a:gdLst>
                <a:gd name="T0" fmla="*/ 50 w 50"/>
                <a:gd name="T1" fmla="*/ 51 h 51"/>
                <a:gd name="T2" fmla="*/ 36 w 50"/>
                <a:gd name="T3" fmla="*/ 51 h 51"/>
                <a:gd name="T4" fmla="*/ 28 w 50"/>
                <a:gd name="T5" fmla="*/ 39 h 51"/>
                <a:gd name="T6" fmla="*/ 20 w 50"/>
                <a:gd name="T7" fmla="*/ 28 h 51"/>
                <a:gd name="T8" fmla="*/ 15 w 50"/>
                <a:gd name="T9" fmla="*/ 28 h 51"/>
                <a:gd name="T10" fmla="*/ 15 w 50"/>
                <a:gd name="T11" fmla="*/ 44 h 51"/>
                <a:gd name="T12" fmla="*/ 15 w 50"/>
                <a:gd name="T13" fmla="*/ 47 h 51"/>
                <a:gd name="T14" fmla="*/ 17 w 50"/>
                <a:gd name="T15" fmla="*/ 48 h 51"/>
                <a:gd name="T16" fmla="*/ 19 w 50"/>
                <a:gd name="T17" fmla="*/ 49 h 51"/>
                <a:gd name="T18" fmla="*/ 22 w 50"/>
                <a:gd name="T19" fmla="*/ 49 h 51"/>
                <a:gd name="T20" fmla="*/ 22 w 50"/>
                <a:gd name="T21" fmla="*/ 51 h 51"/>
                <a:gd name="T22" fmla="*/ 0 w 50"/>
                <a:gd name="T23" fmla="*/ 51 h 51"/>
                <a:gd name="T24" fmla="*/ 0 w 50"/>
                <a:gd name="T25" fmla="*/ 49 h 51"/>
                <a:gd name="T26" fmla="*/ 3 w 50"/>
                <a:gd name="T27" fmla="*/ 49 h 51"/>
                <a:gd name="T28" fmla="*/ 5 w 50"/>
                <a:gd name="T29" fmla="*/ 48 h 51"/>
                <a:gd name="T30" fmla="*/ 6 w 50"/>
                <a:gd name="T31" fmla="*/ 47 h 51"/>
                <a:gd name="T32" fmla="*/ 7 w 50"/>
                <a:gd name="T33" fmla="*/ 44 h 51"/>
                <a:gd name="T34" fmla="*/ 7 w 50"/>
                <a:gd name="T35" fmla="*/ 8 h 51"/>
                <a:gd name="T36" fmla="*/ 7 w 50"/>
                <a:gd name="T37" fmla="*/ 5 h 51"/>
                <a:gd name="T38" fmla="*/ 5 w 50"/>
                <a:gd name="T39" fmla="*/ 4 h 51"/>
                <a:gd name="T40" fmla="*/ 3 w 50"/>
                <a:gd name="T41" fmla="*/ 3 h 51"/>
                <a:gd name="T42" fmla="*/ 0 w 50"/>
                <a:gd name="T43" fmla="*/ 3 h 51"/>
                <a:gd name="T44" fmla="*/ 0 w 50"/>
                <a:gd name="T45" fmla="*/ 0 h 51"/>
                <a:gd name="T46" fmla="*/ 24 w 50"/>
                <a:gd name="T47" fmla="*/ 0 h 51"/>
                <a:gd name="T48" fmla="*/ 30 w 50"/>
                <a:gd name="T49" fmla="*/ 1 h 51"/>
                <a:gd name="T50" fmla="*/ 35 w 50"/>
                <a:gd name="T51" fmla="*/ 3 h 51"/>
                <a:gd name="T52" fmla="*/ 38 w 50"/>
                <a:gd name="T53" fmla="*/ 7 h 51"/>
                <a:gd name="T54" fmla="*/ 40 w 50"/>
                <a:gd name="T55" fmla="*/ 13 h 51"/>
                <a:gd name="T56" fmla="*/ 39 w 50"/>
                <a:gd name="T57" fmla="*/ 18 h 51"/>
                <a:gd name="T58" fmla="*/ 36 w 50"/>
                <a:gd name="T59" fmla="*/ 22 h 51"/>
                <a:gd name="T60" fmla="*/ 32 w 50"/>
                <a:gd name="T61" fmla="*/ 24 h 51"/>
                <a:gd name="T62" fmla="*/ 27 w 50"/>
                <a:gd name="T63" fmla="*/ 26 h 51"/>
                <a:gd name="T64" fmla="*/ 34 w 50"/>
                <a:gd name="T65" fmla="*/ 35 h 51"/>
                <a:gd name="T66" fmla="*/ 40 w 50"/>
                <a:gd name="T67" fmla="*/ 43 h 51"/>
                <a:gd name="T68" fmla="*/ 43 w 50"/>
                <a:gd name="T69" fmla="*/ 46 h 51"/>
                <a:gd name="T70" fmla="*/ 45 w 50"/>
                <a:gd name="T71" fmla="*/ 48 h 51"/>
                <a:gd name="T72" fmla="*/ 47 w 50"/>
                <a:gd name="T73" fmla="*/ 49 h 51"/>
                <a:gd name="T74" fmla="*/ 50 w 50"/>
                <a:gd name="T75" fmla="*/ 49 h 51"/>
                <a:gd name="T76" fmla="*/ 50 w 50"/>
                <a:gd name="T77" fmla="*/ 51 h 51"/>
                <a:gd name="T78" fmla="*/ 31 w 50"/>
                <a:gd name="T79" fmla="*/ 13 h 51"/>
                <a:gd name="T80" fmla="*/ 28 w 50"/>
                <a:gd name="T81" fmla="*/ 6 h 51"/>
                <a:gd name="T82" fmla="*/ 21 w 50"/>
                <a:gd name="T83" fmla="*/ 3 h 51"/>
                <a:gd name="T84" fmla="*/ 15 w 50"/>
                <a:gd name="T85" fmla="*/ 3 h 51"/>
                <a:gd name="T86" fmla="*/ 15 w 50"/>
                <a:gd name="T87" fmla="*/ 25 h 51"/>
                <a:gd name="T88" fmla="*/ 19 w 50"/>
                <a:gd name="T89" fmla="*/ 25 h 51"/>
                <a:gd name="T90" fmla="*/ 28 w 50"/>
                <a:gd name="T91" fmla="*/ 22 h 51"/>
                <a:gd name="T92" fmla="*/ 31 w 50"/>
                <a:gd name="T93"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51">
                  <a:moveTo>
                    <a:pt x="50" y="51"/>
                  </a:moveTo>
                  <a:cubicBezTo>
                    <a:pt x="36" y="51"/>
                    <a:pt x="36" y="51"/>
                    <a:pt x="36" y="51"/>
                  </a:cubicBezTo>
                  <a:cubicBezTo>
                    <a:pt x="33" y="47"/>
                    <a:pt x="30" y="43"/>
                    <a:pt x="28" y="39"/>
                  </a:cubicBezTo>
                  <a:cubicBezTo>
                    <a:pt x="25" y="36"/>
                    <a:pt x="23" y="32"/>
                    <a:pt x="20" y="28"/>
                  </a:cubicBezTo>
                  <a:cubicBezTo>
                    <a:pt x="15" y="28"/>
                    <a:pt x="15" y="28"/>
                    <a:pt x="15" y="28"/>
                  </a:cubicBezTo>
                  <a:cubicBezTo>
                    <a:pt x="15" y="44"/>
                    <a:pt x="15" y="44"/>
                    <a:pt x="15" y="44"/>
                  </a:cubicBezTo>
                  <a:cubicBezTo>
                    <a:pt x="15"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7" y="5"/>
                  </a:cubicBezTo>
                  <a:cubicBezTo>
                    <a:pt x="6" y="5"/>
                    <a:pt x="6" y="4"/>
                    <a:pt x="5" y="4"/>
                  </a:cubicBezTo>
                  <a:cubicBezTo>
                    <a:pt x="4" y="4"/>
                    <a:pt x="4" y="4"/>
                    <a:pt x="3" y="3"/>
                  </a:cubicBezTo>
                  <a:cubicBezTo>
                    <a:pt x="2" y="3"/>
                    <a:pt x="1" y="3"/>
                    <a:pt x="0" y="3"/>
                  </a:cubicBezTo>
                  <a:cubicBezTo>
                    <a:pt x="0" y="0"/>
                    <a:pt x="0" y="0"/>
                    <a:pt x="0" y="0"/>
                  </a:cubicBezTo>
                  <a:cubicBezTo>
                    <a:pt x="24" y="0"/>
                    <a:pt x="24" y="0"/>
                    <a:pt x="24" y="0"/>
                  </a:cubicBezTo>
                  <a:cubicBezTo>
                    <a:pt x="26" y="0"/>
                    <a:pt x="28" y="1"/>
                    <a:pt x="30" y="1"/>
                  </a:cubicBezTo>
                  <a:cubicBezTo>
                    <a:pt x="32" y="2"/>
                    <a:pt x="33" y="2"/>
                    <a:pt x="35" y="3"/>
                  </a:cubicBezTo>
                  <a:cubicBezTo>
                    <a:pt x="36" y="4"/>
                    <a:pt x="38" y="6"/>
                    <a:pt x="38" y="7"/>
                  </a:cubicBezTo>
                  <a:cubicBezTo>
                    <a:pt x="39" y="9"/>
                    <a:pt x="40" y="10"/>
                    <a:pt x="40" y="13"/>
                  </a:cubicBezTo>
                  <a:cubicBezTo>
                    <a:pt x="40" y="15"/>
                    <a:pt x="39" y="16"/>
                    <a:pt x="39" y="18"/>
                  </a:cubicBezTo>
                  <a:cubicBezTo>
                    <a:pt x="38" y="19"/>
                    <a:pt x="37" y="21"/>
                    <a:pt x="36" y="22"/>
                  </a:cubicBezTo>
                  <a:cubicBezTo>
                    <a:pt x="35" y="23"/>
                    <a:pt x="34" y="24"/>
                    <a:pt x="32" y="24"/>
                  </a:cubicBezTo>
                  <a:cubicBezTo>
                    <a:pt x="31" y="25"/>
                    <a:pt x="29" y="26"/>
                    <a:pt x="27" y="26"/>
                  </a:cubicBezTo>
                  <a:cubicBezTo>
                    <a:pt x="30" y="30"/>
                    <a:pt x="32" y="32"/>
                    <a:pt x="34" y="35"/>
                  </a:cubicBezTo>
                  <a:cubicBezTo>
                    <a:pt x="35" y="37"/>
                    <a:pt x="37" y="40"/>
                    <a:pt x="40" y="43"/>
                  </a:cubicBezTo>
                  <a:cubicBezTo>
                    <a:pt x="41" y="44"/>
                    <a:pt x="42" y="46"/>
                    <a:pt x="43" y="46"/>
                  </a:cubicBezTo>
                  <a:cubicBezTo>
                    <a:pt x="43" y="47"/>
                    <a:pt x="44" y="47"/>
                    <a:pt x="45" y="48"/>
                  </a:cubicBezTo>
                  <a:cubicBezTo>
                    <a:pt x="46" y="48"/>
                    <a:pt x="47" y="48"/>
                    <a:pt x="47" y="49"/>
                  </a:cubicBezTo>
                  <a:cubicBezTo>
                    <a:pt x="48" y="49"/>
                    <a:pt x="49" y="49"/>
                    <a:pt x="50" y="49"/>
                  </a:cubicBezTo>
                  <a:lnTo>
                    <a:pt x="50" y="51"/>
                  </a:lnTo>
                  <a:close/>
                  <a:moveTo>
                    <a:pt x="31" y="13"/>
                  </a:moveTo>
                  <a:cubicBezTo>
                    <a:pt x="31" y="10"/>
                    <a:pt x="30" y="8"/>
                    <a:pt x="28" y="6"/>
                  </a:cubicBezTo>
                  <a:cubicBezTo>
                    <a:pt x="26" y="4"/>
                    <a:pt x="24" y="3"/>
                    <a:pt x="21" y="3"/>
                  </a:cubicBezTo>
                  <a:cubicBezTo>
                    <a:pt x="15" y="3"/>
                    <a:pt x="15" y="3"/>
                    <a:pt x="15" y="3"/>
                  </a:cubicBezTo>
                  <a:cubicBezTo>
                    <a:pt x="15" y="25"/>
                    <a:pt x="15" y="25"/>
                    <a:pt x="15" y="25"/>
                  </a:cubicBezTo>
                  <a:cubicBezTo>
                    <a:pt x="19" y="25"/>
                    <a:pt x="19" y="25"/>
                    <a:pt x="19" y="25"/>
                  </a:cubicBezTo>
                  <a:cubicBezTo>
                    <a:pt x="23" y="25"/>
                    <a:pt x="25" y="24"/>
                    <a:pt x="28" y="22"/>
                  </a:cubicBezTo>
                  <a:cubicBezTo>
                    <a:pt x="30" y="20"/>
                    <a:pt x="31" y="17"/>
                    <a:pt x="31"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0"/>
            <p:cNvSpPr>
              <a:spLocks/>
            </p:cNvSpPr>
            <p:nvPr userDrawn="1"/>
          </p:nvSpPr>
          <p:spPr bwMode="auto">
            <a:xfrm>
              <a:off x="4130626" y="1449810"/>
              <a:ext cx="131763" cy="203200"/>
            </a:xfrm>
            <a:custGeom>
              <a:avLst/>
              <a:gdLst>
                <a:gd name="T0" fmla="*/ 31 w 35"/>
                <a:gd name="T1" fmla="*/ 29 h 54"/>
                <a:gd name="T2" fmla="*/ 34 w 35"/>
                <a:gd name="T3" fmla="*/ 33 h 54"/>
                <a:gd name="T4" fmla="*/ 35 w 35"/>
                <a:gd name="T5" fmla="*/ 38 h 54"/>
                <a:gd name="T6" fmla="*/ 30 w 35"/>
                <a:gd name="T7" fmla="*/ 49 h 54"/>
                <a:gd name="T8" fmla="*/ 17 w 35"/>
                <a:gd name="T9" fmla="*/ 54 h 54"/>
                <a:gd name="T10" fmla="*/ 10 w 35"/>
                <a:gd name="T11" fmla="*/ 52 h 54"/>
                <a:gd name="T12" fmla="*/ 5 w 35"/>
                <a:gd name="T13" fmla="*/ 50 h 54"/>
                <a:gd name="T14" fmla="*/ 3 w 35"/>
                <a:gd name="T15" fmla="*/ 52 h 54"/>
                <a:gd name="T16" fmla="*/ 0 w 35"/>
                <a:gd name="T17" fmla="*/ 52 h 54"/>
                <a:gd name="T18" fmla="*/ 0 w 35"/>
                <a:gd name="T19" fmla="*/ 35 h 54"/>
                <a:gd name="T20" fmla="*/ 2 w 35"/>
                <a:gd name="T21" fmla="*/ 35 h 54"/>
                <a:gd name="T22" fmla="*/ 5 w 35"/>
                <a:gd name="T23" fmla="*/ 41 h 54"/>
                <a:gd name="T24" fmla="*/ 8 w 35"/>
                <a:gd name="T25" fmla="*/ 46 h 54"/>
                <a:gd name="T26" fmla="*/ 12 w 35"/>
                <a:gd name="T27" fmla="*/ 49 h 54"/>
                <a:gd name="T28" fmla="*/ 18 w 35"/>
                <a:gd name="T29" fmla="*/ 50 h 54"/>
                <a:gd name="T30" fmla="*/ 22 w 35"/>
                <a:gd name="T31" fmla="*/ 50 h 54"/>
                <a:gd name="T32" fmla="*/ 25 w 35"/>
                <a:gd name="T33" fmla="*/ 48 h 54"/>
                <a:gd name="T34" fmla="*/ 27 w 35"/>
                <a:gd name="T35" fmla="*/ 45 h 54"/>
                <a:gd name="T36" fmla="*/ 28 w 35"/>
                <a:gd name="T37" fmla="*/ 41 h 54"/>
                <a:gd name="T38" fmla="*/ 26 w 35"/>
                <a:gd name="T39" fmla="*/ 36 h 54"/>
                <a:gd name="T40" fmla="*/ 21 w 35"/>
                <a:gd name="T41" fmla="*/ 32 h 54"/>
                <a:gd name="T42" fmla="*/ 15 w 35"/>
                <a:gd name="T43" fmla="*/ 30 h 54"/>
                <a:gd name="T44" fmla="*/ 10 w 35"/>
                <a:gd name="T45" fmla="*/ 28 h 54"/>
                <a:gd name="T46" fmla="*/ 3 w 35"/>
                <a:gd name="T47" fmla="*/ 22 h 54"/>
                <a:gd name="T48" fmla="*/ 1 w 35"/>
                <a:gd name="T49" fmla="*/ 14 h 54"/>
                <a:gd name="T50" fmla="*/ 2 w 35"/>
                <a:gd name="T51" fmla="*/ 9 h 54"/>
                <a:gd name="T52" fmla="*/ 6 w 35"/>
                <a:gd name="T53" fmla="*/ 4 h 54"/>
                <a:gd name="T54" fmla="*/ 11 w 35"/>
                <a:gd name="T55" fmla="*/ 1 h 54"/>
                <a:gd name="T56" fmla="*/ 16 w 35"/>
                <a:gd name="T57" fmla="*/ 0 h 54"/>
                <a:gd name="T58" fmla="*/ 23 w 35"/>
                <a:gd name="T59" fmla="*/ 1 h 54"/>
                <a:gd name="T60" fmla="*/ 28 w 35"/>
                <a:gd name="T61" fmla="*/ 4 h 54"/>
                <a:gd name="T62" fmla="*/ 29 w 35"/>
                <a:gd name="T63" fmla="*/ 1 h 54"/>
                <a:gd name="T64" fmla="*/ 32 w 35"/>
                <a:gd name="T65" fmla="*/ 1 h 54"/>
                <a:gd name="T66" fmla="*/ 32 w 35"/>
                <a:gd name="T67" fmla="*/ 18 h 54"/>
                <a:gd name="T68" fmla="*/ 30 w 35"/>
                <a:gd name="T69" fmla="*/ 18 h 54"/>
                <a:gd name="T70" fmla="*/ 28 w 35"/>
                <a:gd name="T71" fmla="*/ 13 h 54"/>
                <a:gd name="T72" fmla="*/ 25 w 35"/>
                <a:gd name="T73" fmla="*/ 8 h 54"/>
                <a:gd name="T74" fmla="*/ 21 w 35"/>
                <a:gd name="T75" fmla="*/ 5 h 54"/>
                <a:gd name="T76" fmla="*/ 16 w 35"/>
                <a:gd name="T77" fmla="*/ 3 h 54"/>
                <a:gd name="T78" fmla="*/ 10 w 35"/>
                <a:gd name="T79" fmla="*/ 6 h 54"/>
                <a:gd name="T80" fmla="*/ 8 w 35"/>
                <a:gd name="T81" fmla="*/ 11 h 54"/>
                <a:gd name="T82" fmla="*/ 9 w 35"/>
                <a:gd name="T83" fmla="*/ 17 h 54"/>
                <a:gd name="T84" fmla="*/ 14 w 35"/>
                <a:gd name="T85" fmla="*/ 20 h 54"/>
                <a:gd name="T86" fmla="*/ 19 w 35"/>
                <a:gd name="T87" fmla="*/ 22 h 54"/>
                <a:gd name="T88" fmla="*/ 24 w 35"/>
                <a:gd name="T89" fmla="*/ 24 h 54"/>
                <a:gd name="T90" fmla="*/ 28 w 35"/>
                <a:gd name="T91" fmla="*/ 26 h 54"/>
                <a:gd name="T92" fmla="*/ 31 w 35"/>
                <a:gd name="T93"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54">
                  <a:moveTo>
                    <a:pt x="31" y="29"/>
                  </a:moveTo>
                  <a:cubicBezTo>
                    <a:pt x="32" y="30"/>
                    <a:pt x="33" y="32"/>
                    <a:pt x="34" y="33"/>
                  </a:cubicBezTo>
                  <a:cubicBezTo>
                    <a:pt x="34" y="34"/>
                    <a:pt x="35" y="36"/>
                    <a:pt x="35" y="38"/>
                  </a:cubicBezTo>
                  <a:cubicBezTo>
                    <a:pt x="35" y="43"/>
                    <a:pt x="33" y="46"/>
                    <a:pt x="30" y="49"/>
                  </a:cubicBezTo>
                  <a:cubicBezTo>
                    <a:pt x="26" y="52"/>
                    <a:pt x="22" y="54"/>
                    <a:pt x="17" y="54"/>
                  </a:cubicBezTo>
                  <a:cubicBezTo>
                    <a:pt x="15" y="54"/>
                    <a:pt x="13" y="53"/>
                    <a:pt x="10" y="52"/>
                  </a:cubicBezTo>
                  <a:cubicBezTo>
                    <a:pt x="8" y="52"/>
                    <a:pt x="6" y="51"/>
                    <a:pt x="5" y="50"/>
                  </a:cubicBezTo>
                  <a:cubicBezTo>
                    <a:pt x="3" y="52"/>
                    <a:pt x="3" y="52"/>
                    <a:pt x="3" y="52"/>
                  </a:cubicBezTo>
                  <a:cubicBezTo>
                    <a:pt x="0" y="52"/>
                    <a:pt x="0" y="52"/>
                    <a:pt x="0" y="52"/>
                  </a:cubicBezTo>
                  <a:cubicBezTo>
                    <a:pt x="0" y="35"/>
                    <a:pt x="0" y="35"/>
                    <a:pt x="0" y="35"/>
                  </a:cubicBezTo>
                  <a:cubicBezTo>
                    <a:pt x="2" y="35"/>
                    <a:pt x="2" y="35"/>
                    <a:pt x="2" y="35"/>
                  </a:cubicBezTo>
                  <a:cubicBezTo>
                    <a:pt x="3" y="37"/>
                    <a:pt x="4" y="39"/>
                    <a:pt x="5" y="41"/>
                  </a:cubicBezTo>
                  <a:cubicBezTo>
                    <a:pt x="5" y="43"/>
                    <a:pt x="6" y="44"/>
                    <a:pt x="8" y="46"/>
                  </a:cubicBezTo>
                  <a:cubicBezTo>
                    <a:pt x="9" y="47"/>
                    <a:pt x="10" y="48"/>
                    <a:pt x="12" y="49"/>
                  </a:cubicBezTo>
                  <a:cubicBezTo>
                    <a:pt x="14" y="50"/>
                    <a:pt x="16" y="50"/>
                    <a:pt x="18" y="50"/>
                  </a:cubicBezTo>
                  <a:cubicBezTo>
                    <a:pt x="20" y="50"/>
                    <a:pt x="21" y="50"/>
                    <a:pt x="22" y="50"/>
                  </a:cubicBezTo>
                  <a:cubicBezTo>
                    <a:pt x="23" y="49"/>
                    <a:pt x="24" y="49"/>
                    <a:pt x="25" y="48"/>
                  </a:cubicBezTo>
                  <a:cubicBezTo>
                    <a:pt x="26" y="47"/>
                    <a:pt x="27" y="46"/>
                    <a:pt x="27" y="45"/>
                  </a:cubicBezTo>
                  <a:cubicBezTo>
                    <a:pt x="27" y="44"/>
                    <a:pt x="28" y="43"/>
                    <a:pt x="28" y="41"/>
                  </a:cubicBezTo>
                  <a:cubicBezTo>
                    <a:pt x="28" y="39"/>
                    <a:pt x="27" y="37"/>
                    <a:pt x="26" y="36"/>
                  </a:cubicBezTo>
                  <a:cubicBezTo>
                    <a:pt x="25" y="34"/>
                    <a:pt x="23" y="33"/>
                    <a:pt x="21" y="32"/>
                  </a:cubicBezTo>
                  <a:cubicBezTo>
                    <a:pt x="19" y="31"/>
                    <a:pt x="17" y="30"/>
                    <a:pt x="15" y="30"/>
                  </a:cubicBezTo>
                  <a:cubicBezTo>
                    <a:pt x="13" y="29"/>
                    <a:pt x="12" y="28"/>
                    <a:pt x="10" y="28"/>
                  </a:cubicBezTo>
                  <a:cubicBezTo>
                    <a:pt x="7" y="26"/>
                    <a:pt x="5" y="25"/>
                    <a:pt x="3" y="22"/>
                  </a:cubicBezTo>
                  <a:cubicBezTo>
                    <a:pt x="2" y="20"/>
                    <a:pt x="1" y="18"/>
                    <a:pt x="1" y="14"/>
                  </a:cubicBezTo>
                  <a:cubicBezTo>
                    <a:pt x="1" y="12"/>
                    <a:pt x="1" y="10"/>
                    <a:pt x="2" y="9"/>
                  </a:cubicBezTo>
                  <a:cubicBezTo>
                    <a:pt x="3" y="7"/>
                    <a:pt x="4" y="6"/>
                    <a:pt x="6" y="4"/>
                  </a:cubicBezTo>
                  <a:cubicBezTo>
                    <a:pt x="7" y="3"/>
                    <a:pt x="9" y="2"/>
                    <a:pt x="11" y="1"/>
                  </a:cubicBezTo>
                  <a:cubicBezTo>
                    <a:pt x="12" y="1"/>
                    <a:pt x="14" y="0"/>
                    <a:pt x="16" y="0"/>
                  </a:cubicBezTo>
                  <a:cubicBezTo>
                    <a:pt x="19" y="0"/>
                    <a:pt x="21" y="1"/>
                    <a:pt x="23" y="1"/>
                  </a:cubicBezTo>
                  <a:cubicBezTo>
                    <a:pt x="25" y="2"/>
                    <a:pt x="26" y="3"/>
                    <a:pt x="28" y="4"/>
                  </a:cubicBezTo>
                  <a:cubicBezTo>
                    <a:pt x="29" y="1"/>
                    <a:pt x="29" y="1"/>
                    <a:pt x="29" y="1"/>
                  </a:cubicBezTo>
                  <a:cubicBezTo>
                    <a:pt x="32" y="1"/>
                    <a:pt x="32" y="1"/>
                    <a:pt x="32" y="1"/>
                  </a:cubicBezTo>
                  <a:cubicBezTo>
                    <a:pt x="32" y="18"/>
                    <a:pt x="32" y="18"/>
                    <a:pt x="32" y="18"/>
                  </a:cubicBezTo>
                  <a:cubicBezTo>
                    <a:pt x="30" y="18"/>
                    <a:pt x="30" y="18"/>
                    <a:pt x="30" y="18"/>
                  </a:cubicBezTo>
                  <a:cubicBezTo>
                    <a:pt x="29" y="16"/>
                    <a:pt x="28" y="15"/>
                    <a:pt x="28" y="13"/>
                  </a:cubicBezTo>
                  <a:cubicBezTo>
                    <a:pt x="27" y="11"/>
                    <a:pt x="26" y="9"/>
                    <a:pt x="25" y="8"/>
                  </a:cubicBezTo>
                  <a:cubicBezTo>
                    <a:pt x="24" y="7"/>
                    <a:pt x="23" y="6"/>
                    <a:pt x="21" y="5"/>
                  </a:cubicBezTo>
                  <a:cubicBezTo>
                    <a:pt x="20" y="4"/>
                    <a:pt x="18" y="3"/>
                    <a:pt x="16" y="3"/>
                  </a:cubicBezTo>
                  <a:cubicBezTo>
                    <a:pt x="14" y="3"/>
                    <a:pt x="12" y="4"/>
                    <a:pt x="10" y="6"/>
                  </a:cubicBezTo>
                  <a:cubicBezTo>
                    <a:pt x="9" y="7"/>
                    <a:pt x="8" y="9"/>
                    <a:pt x="8" y="11"/>
                  </a:cubicBezTo>
                  <a:cubicBezTo>
                    <a:pt x="8" y="13"/>
                    <a:pt x="8" y="15"/>
                    <a:pt x="9" y="17"/>
                  </a:cubicBezTo>
                  <a:cubicBezTo>
                    <a:pt x="10" y="18"/>
                    <a:pt x="12" y="19"/>
                    <a:pt x="14" y="20"/>
                  </a:cubicBezTo>
                  <a:cubicBezTo>
                    <a:pt x="16" y="21"/>
                    <a:pt x="17" y="22"/>
                    <a:pt x="19" y="22"/>
                  </a:cubicBezTo>
                  <a:cubicBezTo>
                    <a:pt x="21" y="23"/>
                    <a:pt x="22" y="24"/>
                    <a:pt x="24" y="24"/>
                  </a:cubicBezTo>
                  <a:cubicBezTo>
                    <a:pt x="25" y="25"/>
                    <a:pt x="27" y="26"/>
                    <a:pt x="28" y="26"/>
                  </a:cubicBezTo>
                  <a:cubicBezTo>
                    <a:pt x="29" y="27"/>
                    <a:pt x="30" y="28"/>
                    <a:pt x="31" y="2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1"/>
            <p:cNvSpPr>
              <a:spLocks/>
            </p:cNvSpPr>
            <p:nvPr userDrawn="1"/>
          </p:nvSpPr>
          <p:spPr bwMode="auto">
            <a:xfrm>
              <a:off x="4281439"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7 w 23"/>
                <a:gd name="T11" fmla="*/ 47 h 51"/>
                <a:gd name="T12" fmla="*/ 8 w 23"/>
                <a:gd name="T13" fmla="*/ 45 h 51"/>
                <a:gd name="T14" fmla="*/ 8 w 23"/>
                <a:gd name="T15" fmla="*/ 8 h 51"/>
                <a:gd name="T16" fmla="*/ 7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8 w 23"/>
                <a:gd name="T33" fmla="*/ 4 h 51"/>
                <a:gd name="T34" fmla="*/ 16 w 23"/>
                <a:gd name="T35" fmla="*/ 5 h 51"/>
                <a:gd name="T36" fmla="*/ 15 w 23"/>
                <a:gd name="T37" fmla="*/ 7 h 51"/>
                <a:gd name="T38" fmla="*/ 15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6" y="48"/>
                    <a:pt x="7" y="47"/>
                    <a:pt x="7" y="47"/>
                  </a:cubicBezTo>
                  <a:cubicBezTo>
                    <a:pt x="8" y="46"/>
                    <a:pt x="8" y="46"/>
                    <a:pt x="8" y="45"/>
                  </a:cubicBezTo>
                  <a:cubicBezTo>
                    <a:pt x="8" y="8"/>
                    <a:pt x="8" y="8"/>
                    <a:pt x="8" y="8"/>
                  </a:cubicBezTo>
                  <a:cubicBezTo>
                    <a:pt x="8" y="7"/>
                    <a:pt x="8" y="6"/>
                    <a:pt x="7"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9" y="4"/>
                    <a:pt x="18" y="4"/>
                  </a:cubicBezTo>
                  <a:cubicBezTo>
                    <a:pt x="17" y="4"/>
                    <a:pt x="16" y="5"/>
                    <a:pt x="16" y="5"/>
                  </a:cubicBezTo>
                  <a:cubicBezTo>
                    <a:pt x="16" y="6"/>
                    <a:pt x="15" y="7"/>
                    <a:pt x="15" y="7"/>
                  </a:cubicBezTo>
                  <a:cubicBezTo>
                    <a:pt x="15" y="44"/>
                    <a:pt x="15" y="44"/>
                    <a:pt x="15" y="44"/>
                  </a:cubicBezTo>
                  <a:cubicBezTo>
                    <a:pt x="15" y="45"/>
                    <a:pt x="16" y="46"/>
                    <a:pt x="16" y="46"/>
                  </a:cubicBezTo>
                  <a:cubicBezTo>
                    <a:pt x="16" y="47"/>
                    <a:pt x="17" y="47"/>
                    <a:pt x="18" y="48"/>
                  </a:cubicBezTo>
                  <a:cubicBezTo>
                    <a:pt x="18" y="48"/>
                    <a:pt x="19" y="48"/>
                    <a:pt x="20" y="48"/>
                  </a:cubicBezTo>
                  <a:cubicBezTo>
                    <a:pt x="21" y="49"/>
                    <a:pt x="22" y="49"/>
                    <a:pt x="23" y="49"/>
                  </a:cubicBezTo>
                  <a:lnTo>
                    <a:pt x="23" y="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2"/>
            <p:cNvSpPr>
              <a:spLocks/>
            </p:cNvSpPr>
            <p:nvPr userDrawn="1"/>
          </p:nvSpPr>
          <p:spPr bwMode="auto">
            <a:xfrm>
              <a:off x="4383039" y="1452985"/>
              <a:ext cx="165100" cy="192088"/>
            </a:xfrm>
            <a:custGeom>
              <a:avLst/>
              <a:gdLst>
                <a:gd name="T0" fmla="*/ 44 w 44"/>
                <a:gd name="T1" fmla="*/ 14 h 51"/>
                <a:gd name="T2" fmla="*/ 42 w 44"/>
                <a:gd name="T3" fmla="*/ 14 h 51"/>
                <a:gd name="T4" fmla="*/ 40 w 44"/>
                <a:gd name="T5" fmla="*/ 11 h 51"/>
                <a:gd name="T6" fmla="*/ 38 w 44"/>
                <a:gd name="T7" fmla="*/ 8 h 51"/>
                <a:gd name="T8" fmla="*/ 36 w 44"/>
                <a:gd name="T9" fmla="*/ 5 h 51"/>
                <a:gd name="T10" fmla="*/ 34 w 44"/>
                <a:gd name="T11" fmla="*/ 4 h 51"/>
                <a:gd name="T12" fmla="*/ 31 w 44"/>
                <a:gd name="T13" fmla="*/ 3 h 51"/>
                <a:gd name="T14" fmla="*/ 28 w 44"/>
                <a:gd name="T15" fmla="*/ 3 h 51"/>
                <a:gd name="T16" fmla="*/ 26 w 44"/>
                <a:gd name="T17" fmla="*/ 3 h 51"/>
                <a:gd name="T18" fmla="*/ 26 w 44"/>
                <a:gd name="T19" fmla="*/ 44 h 51"/>
                <a:gd name="T20" fmla="*/ 26 w 44"/>
                <a:gd name="T21" fmla="*/ 46 h 51"/>
                <a:gd name="T22" fmla="*/ 28 w 44"/>
                <a:gd name="T23" fmla="*/ 48 h 51"/>
                <a:gd name="T24" fmla="*/ 31 w 44"/>
                <a:gd name="T25" fmla="*/ 48 h 51"/>
                <a:gd name="T26" fmla="*/ 34 w 44"/>
                <a:gd name="T27" fmla="*/ 49 h 51"/>
                <a:gd name="T28" fmla="*/ 34 w 44"/>
                <a:gd name="T29" fmla="*/ 51 h 51"/>
                <a:gd name="T30" fmla="*/ 10 w 44"/>
                <a:gd name="T31" fmla="*/ 51 h 51"/>
                <a:gd name="T32" fmla="*/ 10 w 44"/>
                <a:gd name="T33" fmla="*/ 49 h 51"/>
                <a:gd name="T34" fmla="*/ 13 w 44"/>
                <a:gd name="T35" fmla="*/ 49 h 51"/>
                <a:gd name="T36" fmla="*/ 16 w 44"/>
                <a:gd name="T37" fmla="*/ 48 h 51"/>
                <a:gd name="T38" fmla="*/ 17 w 44"/>
                <a:gd name="T39" fmla="*/ 47 h 51"/>
                <a:gd name="T40" fmla="*/ 18 w 44"/>
                <a:gd name="T41" fmla="*/ 44 h 51"/>
                <a:gd name="T42" fmla="*/ 18 w 44"/>
                <a:gd name="T43" fmla="*/ 3 h 51"/>
                <a:gd name="T44" fmla="*/ 16 w 44"/>
                <a:gd name="T45" fmla="*/ 3 h 51"/>
                <a:gd name="T46" fmla="*/ 13 w 44"/>
                <a:gd name="T47" fmla="*/ 3 h 51"/>
                <a:gd name="T48" fmla="*/ 10 w 44"/>
                <a:gd name="T49" fmla="*/ 4 h 51"/>
                <a:gd name="T50" fmla="*/ 7 w 44"/>
                <a:gd name="T51" fmla="*/ 5 h 51"/>
                <a:gd name="T52" fmla="*/ 5 w 44"/>
                <a:gd name="T53" fmla="*/ 8 h 51"/>
                <a:gd name="T54" fmla="*/ 3 w 44"/>
                <a:gd name="T55" fmla="*/ 11 h 51"/>
                <a:gd name="T56" fmla="*/ 2 w 44"/>
                <a:gd name="T57" fmla="*/ 14 h 51"/>
                <a:gd name="T58" fmla="*/ 0 w 44"/>
                <a:gd name="T59" fmla="*/ 14 h 51"/>
                <a:gd name="T60" fmla="*/ 0 w 44"/>
                <a:gd name="T61" fmla="*/ 0 h 51"/>
                <a:gd name="T62" fmla="*/ 44 w 44"/>
                <a:gd name="T63" fmla="*/ 0 h 51"/>
                <a:gd name="T64" fmla="*/ 44 w 44"/>
                <a:gd name="T65"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51">
                  <a:moveTo>
                    <a:pt x="44" y="14"/>
                  </a:moveTo>
                  <a:cubicBezTo>
                    <a:pt x="42" y="14"/>
                    <a:pt x="42" y="14"/>
                    <a:pt x="42" y="14"/>
                  </a:cubicBezTo>
                  <a:cubicBezTo>
                    <a:pt x="41" y="13"/>
                    <a:pt x="41" y="12"/>
                    <a:pt x="40" y="11"/>
                  </a:cubicBezTo>
                  <a:cubicBezTo>
                    <a:pt x="40" y="10"/>
                    <a:pt x="39" y="9"/>
                    <a:pt x="38" y="8"/>
                  </a:cubicBezTo>
                  <a:cubicBezTo>
                    <a:pt x="38" y="7"/>
                    <a:pt x="37" y="6"/>
                    <a:pt x="36" y="5"/>
                  </a:cubicBezTo>
                  <a:cubicBezTo>
                    <a:pt x="35" y="4"/>
                    <a:pt x="34" y="4"/>
                    <a:pt x="34" y="4"/>
                  </a:cubicBezTo>
                  <a:cubicBezTo>
                    <a:pt x="33" y="3"/>
                    <a:pt x="32" y="3"/>
                    <a:pt x="31" y="3"/>
                  </a:cubicBezTo>
                  <a:cubicBezTo>
                    <a:pt x="30" y="3"/>
                    <a:pt x="29" y="3"/>
                    <a:pt x="28" y="3"/>
                  </a:cubicBezTo>
                  <a:cubicBezTo>
                    <a:pt x="26" y="3"/>
                    <a:pt x="26" y="3"/>
                    <a:pt x="26" y="3"/>
                  </a:cubicBezTo>
                  <a:cubicBezTo>
                    <a:pt x="26" y="44"/>
                    <a:pt x="26" y="44"/>
                    <a:pt x="26" y="44"/>
                  </a:cubicBezTo>
                  <a:cubicBezTo>
                    <a:pt x="26" y="45"/>
                    <a:pt x="26" y="46"/>
                    <a:pt x="26" y="46"/>
                  </a:cubicBezTo>
                  <a:cubicBezTo>
                    <a:pt x="26" y="47"/>
                    <a:pt x="27" y="47"/>
                    <a:pt x="28" y="48"/>
                  </a:cubicBezTo>
                  <a:cubicBezTo>
                    <a:pt x="28" y="48"/>
                    <a:pt x="29" y="48"/>
                    <a:pt x="31" y="48"/>
                  </a:cubicBezTo>
                  <a:cubicBezTo>
                    <a:pt x="32" y="49"/>
                    <a:pt x="33" y="49"/>
                    <a:pt x="34" y="49"/>
                  </a:cubicBezTo>
                  <a:cubicBezTo>
                    <a:pt x="34" y="51"/>
                    <a:pt x="34" y="51"/>
                    <a:pt x="34" y="51"/>
                  </a:cubicBezTo>
                  <a:cubicBezTo>
                    <a:pt x="10" y="51"/>
                    <a:pt x="10" y="51"/>
                    <a:pt x="10" y="51"/>
                  </a:cubicBezTo>
                  <a:cubicBezTo>
                    <a:pt x="10" y="49"/>
                    <a:pt x="10" y="49"/>
                    <a:pt x="10" y="49"/>
                  </a:cubicBezTo>
                  <a:cubicBezTo>
                    <a:pt x="10" y="49"/>
                    <a:pt x="11" y="49"/>
                    <a:pt x="13" y="49"/>
                  </a:cubicBezTo>
                  <a:cubicBezTo>
                    <a:pt x="14" y="48"/>
                    <a:pt x="15" y="48"/>
                    <a:pt x="16" y="48"/>
                  </a:cubicBezTo>
                  <a:cubicBezTo>
                    <a:pt x="16" y="48"/>
                    <a:pt x="17" y="47"/>
                    <a:pt x="17" y="47"/>
                  </a:cubicBezTo>
                  <a:cubicBezTo>
                    <a:pt x="18" y="46"/>
                    <a:pt x="18" y="45"/>
                    <a:pt x="18" y="44"/>
                  </a:cubicBezTo>
                  <a:cubicBezTo>
                    <a:pt x="18" y="3"/>
                    <a:pt x="18" y="3"/>
                    <a:pt x="18" y="3"/>
                  </a:cubicBezTo>
                  <a:cubicBezTo>
                    <a:pt x="16" y="3"/>
                    <a:pt x="16" y="3"/>
                    <a:pt x="16" y="3"/>
                  </a:cubicBezTo>
                  <a:cubicBezTo>
                    <a:pt x="15" y="3"/>
                    <a:pt x="14" y="3"/>
                    <a:pt x="13" y="3"/>
                  </a:cubicBezTo>
                  <a:cubicBezTo>
                    <a:pt x="12" y="3"/>
                    <a:pt x="11" y="3"/>
                    <a:pt x="10" y="4"/>
                  </a:cubicBezTo>
                  <a:cubicBezTo>
                    <a:pt x="9" y="4"/>
                    <a:pt x="8" y="4"/>
                    <a:pt x="7" y="5"/>
                  </a:cubicBezTo>
                  <a:cubicBezTo>
                    <a:pt x="7" y="6"/>
                    <a:pt x="6" y="7"/>
                    <a:pt x="5" y="8"/>
                  </a:cubicBezTo>
                  <a:cubicBezTo>
                    <a:pt x="4" y="9"/>
                    <a:pt x="4" y="10"/>
                    <a:pt x="3" y="11"/>
                  </a:cubicBezTo>
                  <a:cubicBezTo>
                    <a:pt x="3" y="13"/>
                    <a:pt x="2" y="14"/>
                    <a:pt x="2" y="14"/>
                  </a:cubicBezTo>
                  <a:cubicBezTo>
                    <a:pt x="0" y="14"/>
                    <a:pt x="0" y="14"/>
                    <a:pt x="0" y="14"/>
                  </a:cubicBezTo>
                  <a:cubicBezTo>
                    <a:pt x="0" y="0"/>
                    <a:pt x="0" y="0"/>
                    <a:pt x="0" y="0"/>
                  </a:cubicBezTo>
                  <a:cubicBezTo>
                    <a:pt x="44" y="0"/>
                    <a:pt x="44" y="0"/>
                    <a:pt x="44" y="0"/>
                  </a:cubicBezTo>
                  <a:lnTo>
                    <a:pt x="4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3"/>
            <p:cNvSpPr>
              <a:spLocks/>
            </p:cNvSpPr>
            <p:nvPr userDrawn="1"/>
          </p:nvSpPr>
          <p:spPr bwMode="auto">
            <a:xfrm>
              <a:off x="4559251" y="1452985"/>
              <a:ext cx="184150" cy="192088"/>
            </a:xfrm>
            <a:custGeom>
              <a:avLst/>
              <a:gdLst>
                <a:gd name="T0" fmla="*/ 49 w 49"/>
                <a:gd name="T1" fmla="*/ 3 h 51"/>
                <a:gd name="T2" fmla="*/ 47 w 49"/>
                <a:gd name="T3" fmla="*/ 4 h 51"/>
                <a:gd name="T4" fmla="*/ 45 w 49"/>
                <a:gd name="T5" fmla="*/ 4 h 51"/>
                <a:gd name="T6" fmla="*/ 43 w 49"/>
                <a:gd name="T7" fmla="*/ 6 h 51"/>
                <a:gd name="T8" fmla="*/ 41 w 49"/>
                <a:gd name="T9" fmla="*/ 8 h 51"/>
                <a:gd name="T10" fmla="*/ 36 w 49"/>
                <a:gd name="T11" fmla="*/ 16 h 51"/>
                <a:gd name="T12" fmla="*/ 30 w 49"/>
                <a:gd name="T13" fmla="*/ 26 h 51"/>
                <a:gd name="T14" fmla="*/ 28 w 49"/>
                <a:gd name="T15" fmla="*/ 30 h 51"/>
                <a:gd name="T16" fmla="*/ 28 w 49"/>
                <a:gd name="T17" fmla="*/ 34 h 51"/>
                <a:gd name="T18" fmla="*/ 28 w 49"/>
                <a:gd name="T19" fmla="*/ 44 h 51"/>
                <a:gd name="T20" fmla="*/ 29 w 49"/>
                <a:gd name="T21" fmla="*/ 46 h 51"/>
                <a:gd name="T22" fmla="*/ 30 w 49"/>
                <a:gd name="T23" fmla="*/ 48 h 51"/>
                <a:gd name="T24" fmla="*/ 33 w 49"/>
                <a:gd name="T25" fmla="*/ 48 h 51"/>
                <a:gd name="T26" fmla="*/ 36 w 49"/>
                <a:gd name="T27" fmla="*/ 49 h 51"/>
                <a:gd name="T28" fmla="*/ 36 w 49"/>
                <a:gd name="T29" fmla="*/ 51 h 51"/>
                <a:gd name="T30" fmla="*/ 12 w 49"/>
                <a:gd name="T31" fmla="*/ 51 h 51"/>
                <a:gd name="T32" fmla="*/ 12 w 49"/>
                <a:gd name="T33" fmla="*/ 49 h 51"/>
                <a:gd name="T34" fmla="*/ 15 w 49"/>
                <a:gd name="T35" fmla="*/ 49 h 51"/>
                <a:gd name="T36" fmla="*/ 18 w 49"/>
                <a:gd name="T37" fmla="*/ 48 h 51"/>
                <a:gd name="T38" fmla="*/ 20 w 49"/>
                <a:gd name="T39" fmla="*/ 47 h 51"/>
                <a:gd name="T40" fmla="*/ 20 w 49"/>
                <a:gd name="T41" fmla="*/ 44 h 51"/>
                <a:gd name="T42" fmla="*/ 20 w 49"/>
                <a:gd name="T43" fmla="*/ 32 h 51"/>
                <a:gd name="T44" fmla="*/ 20 w 49"/>
                <a:gd name="T45" fmla="*/ 30 h 51"/>
                <a:gd name="T46" fmla="*/ 18 w 49"/>
                <a:gd name="T47" fmla="*/ 26 h 51"/>
                <a:gd name="T48" fmla="*/ 13 w 49"/>
                <a:gd name="T49" fmla="*/ 17 h 51"/>
                <a:gd name="T50" fmla="*/ 9 w 49"/>
                <a:gd name="T51" fmla="*/ 9 h 51"/>
                <a:gd name="T52" fmla="*/ 7 w 49"/>
                <a:gd name="T53" fmla="*/ 6 h 51"/>
                <a:gd name="T54" fmla="*/ 5 w 49"/>
                <a:gd name="T55" fmla="*/ 4 h 51"/>
                <a:gd name="T56" fmla="*/ 2 w 49"/>
                <a:gd name="T57" fmla="*/ 3 h 51"/>
                <a:gd name="T58" fmla="*/ 0 w 49"/>
                <a:gd name="T59" fmla="*/ 3 h 51"/>
                <a:gd name="T60" fmla="*/ 0 w 49"/>
                <a:gd name="T61" fmla="*/ 0 h 51"/>
                <a:gd name="T62" fmla="*/ 22 w 49"/>
                <a:gd name="T63" fmla="*/ 0 h 51"/>
                <a:gd name="T64" fmla="*/ 22 w 49"/>
                <a:gd name="T65" fmla="*/ 3 h 51"/>
                <a:gd name="T66" fmla="*/ 17 w 49"/>
                <a:gd name="T67" fmla="*/ 4 h 51"/>
                <a:gd name="T68" fmla="*/ 15 w 49"/>
                <a:gd name="T69" fmla="*/ 5 h 51"/>
                <a:gd name="T70" fmla="*/ 16 w 49"/>
                <a:gd name="T71" fmla="*/ 6 h 51"/>
                <a:gd name="T72" fmla="*/ 16 w 49"/>
                <a:gd name="T73" fmla="*/ 7 h 51"/>
                <a:gd name="T74" fmla="*/ 17 w 49"/>
                <a:gd name="T75" fmla="*/ 9 h 51"/>
                <a:gd name="T76" fmla="*/ 18 w 49"/>
                <a:gd name="T77" fmla="*/ 11 h 51"/>
                <a:gd name="T78" fmla="*/ 22 w 49"/>
                <a:gd name="T79" fmla="*/ 18 h 51"/>
                <a:gd name="T80" fmla="*/ 26 w 49"/>
                <a:gd name="T81" fmla="*/ 26 h 51"/>
                <a:gd name="T82" fmla="*/ 35 w 49"/>
                <a:gd name="T83" fmla="*/ 12 h 51"/>
                <a:gd name="T84" fmla="*/ 38 w 49"/>
                <a:gd name="T85" fmla="*/ 6 h 51"/>
                <a:gd name="T86" fmla="*/ 37 w 49"/>
                <a:gd name="T87" fmla="*/ 4 h 51"/>
                <a:gd name="T88" fmla="*/ 36 w 49"/>
                <a:gd name="T89" fmla="*/ 4 h 51"/>
                <a:gd name="T90" fmla="*/ 34 w 49"/>
                <a:gd name="T91" fmla="*/ 3 h 51"/>
                <a:gd name="T92" fmla="*/ 31 w 49"/>
                <a:gd name="T93" fmla="*/ 3 h 51"/>
                <a:gd name="T94" fmla="*/ 31 w 49"/>
                <a:gd name="T95" fmla="*/ 0 h 51"/>
                <a:gd name="T96" fmla="*/ 49 w 49"/>
                <a:gd name="T97" fmla="*/ 0 h 51"/>
                <a:gd name="T98" fmla="*/ 49 w 49"/>
                <a:gd name="T99"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51">
                  <a:moveTo>
                    <a:pt x="49" y="3"/>
                  </a:moveTo>
                  <a:cubicBezTo>
                    <a:pt x="49" y="3"/>
                    <a:pt x="48" y="3"/>
                    <a:pt x="47" y="4"/>
                  </a:cubicBezTo>
                  <a:cubicBezTo>
                    <a:pt x="46" y="4"/>
                    <a:pt x="46" y="4"/>
                    <a:pt x="45" y="4"/>
                  </a:cubicBezTo>
                  <a:cubicBezTo>
                    <a:pt x="44" y="5"/>
                    <a:pt x="44" y="5"/>
                    <a:pt x="43" y="6"/>
                  </a:cubicBezTo>
                  <a:cubicBezTo>
                    <a:pt x="43" y="6"/>
                    <a:pt x="42" y="7"/>
                    <a:pt x="41" y="8"/>
                  </a:cubicBezTo>
                  <a:cubicBezTo>
                    <a:pt x="39" y="11"/>
                    <a:pt x="38" y="13"/>
                    <a:pt x="36" y="16"/>
                  </a:cubicBezTo>
                  <a:cubicBezTo>
                    <a:pt x="35" y="19"/>
                    <a:pt x="33" y="22"/>
                    <a:pt x="30" y="26"/>
                  </a:cubicBezTo>
                  <a:cubicBezTo>
                    <a:pt x="29" y="28"/>
                    <a:pt x="29" y="29"/>
                    <a:pt x="28" y="30"/>
                  </a:cubicBezTo>
                  <a:cubicBezTo>
                    <a:pt x="28" y="31"/>
                    <a:pt x="28" y="32"/>
                    <a:pt x="28" y="34"/>
                  </a:cubicBezTo>
                  <a:cubicBezTo>
                    <a:pt x="28" y="44"/>
                    <a:pt x="28" y="44"/>
                    <a:pt x="28" y="44"/>
                  </a:cubicBezTo>
                  <a:cubicBezTo>
                    <a:pt x="28" y="45"/>
                    <a:pt x="28" y="46"/>
                    <a:pt x="29" y="46"/>
                  </a:cubicBezTo>
                  <a:cubicBezTo>
                    <a:pt x="29" y="47"/>
                    <a:pt x="29" y="47"/>
                    <a:pt x="30" y="48"/>
                  </a:cubicBezTo>
                  <a:cubicBezTo>
                    <a:pt x="31" y="48"/>
                    <a:pt x="32" y="48"/>
                    <a:pt x="33" y="48"/>
                  </a:cubicBezTo>
                  <a:cubicBezTo>
                    <a:pt x="34" y="49"/>
                    <a:pt x="35" y="49"/>
                    <a:pt x="36" y="49"/>
                  </a:cubicBezTo>
                  <a:cubicBezTo>
                    <a:pt x="36" y="51"/>
                    <a:pt x="36" y="51"/>
                    <a:pt x="36" y="51"/>
                  </a:cubicBezTo>
                  <a:cubicBezTo>
                    <a:pt x="12" y="51"/>
                    <a:pt x="12" y="51"/>
                    <a:pt x="12" y="51"/>
                  </a:cubicBezTo>
                  <a:cubicBezTo>
                    <a:pt x="12" y="49"/>
                    <a:pt x="12" y="49"/>
                    <a:pt x="12" y="49"/>
                  </a:cubicBezTo>
                  <a:cubicBezTo>
                    <a:pt x="13" y="49"/>
                    <a:pt x="14" y="49"/>
                    <a:pt x="15" y="49"/>
                  </a:cubicBezTo>
                  <a:cubicBezTo>
                    <a:pt x="17" y="48"/>
                    <a:pt x="18" y="48"/>
                    <a:pt x="18" y="48"/>
                  </a:cubicBezTo>
                  <a:cubicBezTo>
                    <a:pt x="19" y="48"/>
                    <a:pt x="20" y="47"/>
                    <a:pt x="20" y="47"/>
                  </a:cubicBezTo>
                  <a:cubicBezTo>
                    <a:pt x="20" y="46"/>
                    <a:pt x="20" y="45"/>
                    <a:pt x="20" y="44"/>
                  </a:cubicBezTo>
                  <a:cubicBezTo>
                    <a:pt x="20" y="32"/>
                    <a:pt x="20" y="32"/>
                    <a:pt x="20" y="32"/>
                  </a:cubicBezTo>
                  <a:cubicBezTo>
                    <a:pt x="20" y="32"/>
                    <a:pt x="20" y="31"/>
                    <a:pt x="20" y="30"/>
                  </a:cubicBezTo>
                  <a:cubicBezTo>
                    <a:pt x="19" y="29"/>
                    <a:pt x="19" y="28"/>
                    <a:pt x="18" y="26"/>
                  </a:cubicBezTo>
                  <a:cubicBezTo>
                    <a:pt x="17" y="24"/>
                    <a:pt x="15" y="21"/>
                    <a:pt x="13" y="17"/>
                  </a:cubicBezTo>
                  <a:cubicBezTo>
                    <a:pt x="12" y="14"/>
                    <a:pt x="10" y="11"/>
                    <a:pt x="9" y="9"/>
                  </a:cubicBezTo>
                  <a:cubicBezTo>
                    <a:pt x="8" y="8"/>
                    <a:pt x="7" y="7"/>
                    <a:pt x="7" y="6"/>
                  </a:cubicBezTo>
                  <a:cubicBezTo>
                    <a:pt x="6" y="5"/>
                    <a:pt x="5" y="5"/>
                    <a:pt x="5" y="4"/>
                  </a:cubicBezTo>
                  <a:cubicBezTo>
                    <a:pt x="4" y="4"/>
                    <a:pt x="3" y="4"/>
                    <a:pt x="2" y="3"/>
                  </a:cubicBezTo>
                  <a:cubicBezTo>
                    <a:pt x="2" y="3"/>
                    <a:pt x="1" y="3"/>
                    <a:pt x="0" y="3"/>
                  </a:cubicBezTo>
                  <a:cubicBezTo>
                    <a:pt x="0" y="0"/>
                    <a:pt x="0" y="0"/>
                    <a:pt x="0" y="0"/>
                  </a:cubicBezTo>
                  <a:cubicBezTo>
                    <a:pt x="22" y="0"/>
                    <a:pt x="22" y="0"/>
                    <a:pt x="22" y="0"/>
                  </a:cubicBezTo>
                  <a:cubicBezTo>
                    <a:pt x="22" y="3"/>
                    <a:pt x="22" y="3"/>
                    <a:pt x="22" y="3"/>
                  </a:cubicBezTo>
                  <a:cubicBezTo>
                    <a:pt x="20" y="3"/>
                    <a:pt x="18" y="3"/>
                    <a:pt x="17" y="4"/>
                  </a:cubicBezTo>
                  <a:cubicBezTo>
                    <a:pt x="16" y="4"/>
                    <a:pt x="15" y="4"/>
                    <a:pt x="15" y="5"/>
                  </a:cubicBezTo>
                  <a:cubicBezTo>
                    <a:pt x="15" y="5"/>
                    <a:pt x="15" y="5"/>
                    <a:pt x="16" y="6"/>
                  </a:cubicBezTo>
                  <a:cubicBezTo>
                    <a:pt x="16" y="6"/>
                    <a:pt x="16" y="6"/>
                    <a:pt x="16" y="7"/>
                  </a:cubicBezTo>
                  <a:cubicBezTo>
                    <a:pt x="16" y="7"/>
                    <a:pt x="17" y="8"/>
                    <a:pt x="17" y="9"/>
                  </a:cubicBezTo>
                  <a:cubicBezTo>
                    <a:pt x="18" y="10"/>
                    <a:pt x="18" y="11"/>
                    <a:pt x="18" y="11"/>
                  </a:cubicBezTo>
                  <a:cubicBezTo>
                    <a:pt x="20" y="13"/>
                    <a:pt x="21" y="16"/>
                    <a:pt x="22" y="18"/>
                  </a:cubicBezTo>
                  <a:cubicBezTo>
                    <a:pt x="23" y="20"/>
                    <a:pt x="25" y="23"/>
                    <a:pt x="26" y="26"/>
                  </a:cubicBezTo>
                  <a:cubicBezTo>
                    <a:pt x="30" y="20"/>
                    <a:pt x="33" y="15"/>
                    <a:pt x="35" y="12"/>
                  </a:cubicBezTo>
                  <a:cubicBezTo>
                    <a:pt x="37" y="8"/>
                    <a:pt x="38" y="6"/>
                    <a:pt x="38" y="6"/>
                  </a:cubicBezTo>
                  <a:cubicBezTo>
                    <a:pt x="38" y="5"/>
                    <a:pt x="38" y="5"/>
                    <a:pt x="37" y="4"/>
                  </a:cubicBezTo>
                  <a:cubicBezTo>
                    <a:pt x="37" y="4"/>
                    <a:pt x="36" y="4"/>
                    <a:pt x="36" y="4"/>
                  </a:cubicBezTo>
                  <a:cubicBezTo>
                    <a:pt x="35" y="3"/>
                    <a:pt x="34" y="3"/>
                    <a:pt x="34" y="3"/>
                  </a:cubicBezTo>
                  <a:cubicBezTo>
                    <a:pt x="33" y="3"/>
                    <a:pt x="32" y="3"/>
                    <a:pt x="31" y="3"/>
                  </a:cubicBezTo>
                  <a:cubicBezTo>
                    <a:pt x="31" y="0"/>
                    <a:pt x="31" y="0"/>
                    <a:pt x="31" y="0"/>
                  </a:cubicBezTo>
                  <a:cubicBezTo>
                    <a:pt x="49" y="0"/>
                    <a:pt x="49" y="0"/>
                    <a:pt x="49" y="0"/>
                  </a:cubicBezTo>
                  <a:lnTo>
                    <a:pt x="49" y="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4"/>
            <p:cNvSpPr>
              <a:spLocks/>
            </p:cNvSpPr>
            <p:nvPr userDrawn="1"/>
          </p:nvSpPr>
          <p:spPr bwMode="auto">
            <a:xfrm>
              <a:off x="2306589" y="714797"/>
              <a:ext cx="327025" cy="461963"/>
            </a:xfrm>
            <a:custGeom>
              <a:avLst/>
              <a:gdLst>
                <a:gd name="T0" fmla="*/ 67 w 87"/>
                <a:gd name="T1" fmla="*/ 93 h 122"/>
                <a:gd name="T2" fmla="*/ 63 w 87"/>
                <a:gd name="T3" fmla="*/ 93 h 122"/>
                <a:gd name="T4" fmla="*/ 50 w 87"/>
                <a:gd name="T5" fmla="*/ 98 h 122"/>
                <a:gd name="T6" fmla="*/ 33 w 87"/>
                <a:gd name="T7" fmla="*/ 98 h 122"/>
                <a:gd name="T8" fmla="*/ 33 w 87"/>
                <a:gd name="T9" fmla="*/ 97 h 122"/>
                <a:gd name="T10" fmla="*/ 44 w 87"/>
                <a:gd name="T11" fmla="*/ 86 h 122"/>
                <a:gd name="T12" fmla="*/ 44 w 87"/>
                <a:gd name="T13" fmla="*/ 73 h 122"/>
                <a:gd name="T14" fmla="*/ 59 w 87"/>
                <a:gd name="T15" fmla="*/ 68 h 122"/>
                <a:gd name="T16" fmla="*/ 71 w 87"/>
                <a:gd name="T17" fmla="*/ 63 h 122"/>
                <a:gd name="T18" fmla="*/ 80 w 87"/>
                <a:gd name="T19" fmla="*/ 51 h 122"/>
                <a:gd name="T20" fmla="*/ 81 w 87"/>
                <a:gd name="T21" fmla="*/ 44 h 122"/>
                <a:gd name="T22" fmla="*/ 81 w 87"/>
                <a:gd name="T23" fmla="*/ 41 h 122"/>
                <a:gd name="T24" fmla="*/ 68 w 87"/>
                <a:gd name="T25" fmla="*/ 36 h 122"/>
                <a:gd name="T26" fmla="*/ 64 w 87"/>
                <a:gd name="T27" fmla="*/ 31 h 122"/>
                <a:gd name="T28" fmla="*/ 63 w 87"/>
                <a:gd name="T29" fmla="*/ 28 h 122"/>
                <a:gd name="T30" fmla="*/ 62 w 87"/>
                <a:gd name="T31" fmla="*/ 27 h 122"/>
                <a:gd name="T32" fmla="*/ 58 w 87"/>
                <a:gd name="T33" fmla="*/ 28 h 122"/>
                <a:gd name="T34" fmla="*/ 57 w 87"/>
                <a:gd name="T35" fmla="*/ 29 h 122"/>
                <a:gd name="T36" fmla="*/ 57 w 87"/>
                <a:gd name="T37" fmla="*/ 30 h 122"/>
                <a:gd name="T38" fmla="*/ 57 w 87"/>
                <a:gd name="T39" fmla="*/ 41 h 122"/>
                <a:gd name="T40" fmla="*/ 49 w 87"/>
                <a:gd name="T41" fmla="*/ 46 h 122"/>
                <a:gd name="T42" fmla="*/ 44 w 87"/>
                <a:gd name="T43" fmla="*/ 52 h 122"/>
                <a:gd name="T44" fmla="*/ 39 w 87"/>
                <a:gd name="T45" fmla="*/ 50 h 122"/>
                <a:gd name="T46" fmla="*/ 22 w 87"/>
                <a:gd name="T47" fmla="*/ 8 h 122"/>
                <a:gd name="T48" fmla="*/ 13 w 87"/>
                <a:gd name="T49" fmla="*/ 0 h 122"/>
                <a:gd name="T50" fmla="*/ 9 w 87"/>
                <a:gd name="T51" fmla="*/ 11 h 122"/>
                <a:gd name="T52" fmla="*/ 9 w 87"/>
                <a:gd name="T53" fmla="*/ 13 h 122"/>
                <a:gd name="T54" fmla="*/ 3 w 87"/>
                <a:gd name="T55" fmla="*/ 38 h 122"/>
                <a:gd name="T56" fmla="*/ 0 w 87"/>
                <a:gd name="T57" fmla="*/ 53 h 122"/>
                <a:gd name="T58" fmla="*/ 7 w 87"/>
                <a:gd name="T59" fmla="*/ 81 h 122"/>
                <a:gd name="T60" fmla="*/ 8 w 87"/>
                <a:gd name="T61" fmla="*/ 91 h 122"/>
                <a:gd name="T62" fmla="*/ 21 w 87"/>
                <a:gd name="T63" fmla="*/ 117 h 122"/>
                <a:gd name="T64" fmla="*/ 41 w 87"/>
                <a:gd name="T65" fmla="*/ 119 h 122"/>
                <a:gd name="T66" fmla="*/ 46 w 87"/>
                <a:gd name="T67" fmla="*/ 115 h 122"/>
                <a:gd name="T68" fmla="*/ 53 w 87"/>
                <a:gd name="T69" fmla="*/ 115 h 122"/>
                <a:gd name="T70" fmla="*/ 72 w 87"/>
                <a:gd name="T71" fmla="*/ 110 h 122"/>
                <a:gd name="T72" fmla="*/ 82 w 87"/>
                <a:gd name="T73" fmla="*/ 104 h 122"/>
                <a:gd name="T74" fmla="*/ 87 w 87"/>
                <a:gd name="T75" fmla="*/ 94 h 122"/>
                <a:gd name="T76" fmla="*/ 86 w 87"/>
                <a:gd name="T77" fmla="*/ 88 h 122"/>
                <a:gd name="T78" fmla="*/ 67 w 87"/>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 h="122">
                  <a:moveTo>
                    <a:pt x="67" y="93"/>
                  </a:moveTo>
                  <a:cubicBezTo>
                    <a:pt x="66" y="93"/>
                    <a:pt x="64" y="93"/>
                    <a:pt x="63" y="93"/>
                  </a:cubicBezTo>
                  <a:cubicBezTo>
                    <a:pt x="59" y="95"/>
                    <a:pt x="54" y="96"/>
                    <a:pt x="50" y="98"/>
                  </a:cubicBezTo>
                  <a:cubicBezTo>
                    <a:pt x="45" y="99"/>
                    <a:pt x="38" y="102"/>
                    <a:pt x="33" y="98"/>
                  </a:cubicBezTo>
                  <a:cubicBezTo>
                    <a:pt x="33" y="98"/>
                    <a:pt x="33" y="98"/>
                    <a:pt x="33" y="97"/>
                  </a:cubicBezTo>
                  <a:cubicBezTo>
                    <a:pt x="37" y="93"/>
                    <a:pt x="37" y="90"/>
                    <a:pt x="44" y="86"/>
                  </a:cubicBezTo>
                  <a:cubicBezTo>
                    <a:pt x="44" y="82"/>
                    <a:pt x="46" y="76"/>
                    <a:pt x="44" y="73"/>
                  </a:cubicBezTo>
                  <a:cubicBezTo>
                    <a:pt x="44" y="66"/>
                    <a:pt x="53" y="69"/>
                    <a:pt x="59" y="68"/>
                  </a:cubicBezTo>
                  <a:cubicBezTo>
                    <a:pt x="63" y="67"/>
                    <a:pt x="68" y="65"/>
                    <a:pt x="71" y="63"/>
                  </a:cubicBezTo>
                  <a:cubicBezTo>
                    <a:pt x="75" y="61"/>
                    <a:pt x="78" y="56"/>
                    <a:pt x="80" y="51"/>
                  </a:cubicBezTo>
                  <a:cubicBezTo>
                    <a:pt x="81" y="50"/>
                    <a:pt x="80" y="46"/>
                    <a:pt x="81" y="44"/>
                  </a:cubicBezTo>
                  <a:cubicBezTo>
                    <a:pt x="81" y="43"/>
                    <a:pt x="81" y="42"/>
                    <a:pt x="81" y="41"/>
                  </a:cubicBezTo>
                  <a:cubicBezTo>
                    <a:pt x="81" y="40"/>
                    <a:pt x="70" y="37"/>
                    <a:pt x="68" y="36"/>
                  </a:cubicBezTo>
                  <a:cubicBezTo>
                    <a:pt x="67" y="35"/>
                    <a:pt x="64" y="33"/>
                    <a:pt x="64" y="31"/>
                  </a:cubicBezTo>
                  <a:cubicBezTo>
                    <a:pt x="63" y="30"/>
                    <a:pt x="64" y="29"/>
                    <a:pt x="63" y="28"/>
                  </a:cubicBezTo>
                  <a:cubicBezTo>
                    <a:pt x="63" y="27"/>
                    <a:pt x="62" y="27"/>
                    <a:pt x="62" y="27"/>
                  </a:cubicBezTo>
                  <a:cubicBezTo>
                    <a:pt x="59" y="27"/>
                    <a:pt x="59" y="27"/>
                    <a:pt x="58" y="28"/>
                  </a:cubicBezTo>
                  <a:cubicBezTo>
                    <a:pt x="58" y="29"/>
                    <a:pt x="57" y="29"/>
                    <a:pt x="57" y="29"/>
                  </a:cubicBezTo>
                  <a:cubicBezTo>
                    <a:pt x="57" y="30"/>
                    <a:pt x="57" y="30"/>
                    <a:pt x="57" y="30"/>
                  </a:cubicBezTo>
                  <a:cubicBezTo>
                    <a:pt x="57" y="34"/>
                    <a:pt x="57" y="37"/>
                    <a:pt x="57" y="41"/>
                  </a:cubicBezTo>
                  <a:cubicBezTo>
                    <a:pt x="56" y="43"/>
                    <a:pt x="51" y="45"/>
                    <a:pt x="49" y="46"/>
                  </a:cubicBezTo>
                  <a:cubicBezTo>
                    <a:pt x="47" y="48"/>
                    <a:pt x="45" y="50"/>
                    <a:pt x="44" y="52"/>
                  </a:cubicBezTo>
                  <a:cubicBezTo>
                    <a:pt x="41" y="52"/>
                    <a:pt x="41" y="51"/>
                    <a:pt x="39" y="50"/>
                  </a:cubicBezTo>
                  <a:cubicBezTo>
                    <a:pt x="36" y="32"/>
                    <a:pt x="34" y="17"/>
                    <a:pt x="22" y="8"/>
                  </a:cubicBezTo>
                  <a:cubicBezTo>
                    <a:pt x="19" y="6"/>
                    <a:pt x="17" y="2"/>
                    <a:pt x="13" y="0"/>
                  </a:cubicBezTo>
                  <a:cubicBezTo>
                    <a:pt x="12" y="4"/>
                    <a:pt x="10" y="7"/>
                    <a:pt x="9" y="11"/>
                  </a:cubicBezTo>
                  <a:cubicBezTo>
                    <a:pt x="9" y="12"/>
                    <a:pt x="9" y="13"/>
                    <a:pt x="9" y="13"/>
                  </a:cubicBezTo>
                  <a:cubicBezTo>
                    <a:pt x="7" y="21"/>
                    <a:pt x="5" y="30"/>
                    <a:pt x="3" y="38"/>
                  </a:cubicBezTo>
                  <a:cubicBezTo>
                    <a:pt x="3" y="40"/>
                    <a:pt x="0" y="51"/>
                    <a:pt x="0" y="53"/>
                  </a:cubicBezTo>
                  <a:cubicBezTo>
                    <a:pt x="2" y="62"/>
                    <a:pt x="5" y="73"/>
                    <a:pt x="7" y="81"/>
                  </a:cubicBezTo>
                  <a:cubicBezTo>
                    <a:pt x="8" y="85"/>
                    <a:pt x="7" y="88"/>
                    <a:pt x="8" y="91"/>
                  </a:cubicBezTo>
                  <a:cubicBezTo>
                    <a:pt x="10" y="98"/>
                    <a:pt x="16" y="114"/>
                    <a:pt x="21" y="117"/>
                  </a:cubicBezTo>
                  <a:cubicBezTo>
                    <a:pt x="26" y="120"/>
                    <a:pt x="34" y="122"/>
                    <a:pt x="41" y="119"/>
                  </a:cubicBezTo>
                  <a:cubicBezTo>
                    <a:pt x="43" y="118"/>
                    <a:pt x="45" y="115"/>
                    <a:pt x="46" y="115"/>
                  </a:cubicBezTo>
                  <a:cubicBezTo>
                    <a:pt x="49" y="115"/>
                    <a:pt x="51" y="115"/>
                    <a:pt x="53" y="115"/>
                  </a:cubicBezTo>
                  <a:cubicBezTo>
                    <a:pt x="59" y="113"/>
                    <a:pt x="66" y="111"/>
                    <a:pt x="72" y="110"/>
                  </a:cubicBezTo>
                  <a:cubicBezTo>
                    <a:pt x="74" y="109"/>
                    <a:pt x="80" y="106"/>
                    <a:pt x="82" y="104"/>
                  </a:cubicBezTo>
                  <a:cubicBezTo>
                    <a:pt x="84" y="102"/>
                    <a:pt x="84" y="97"/>
                    <a:pt x="87" y="94"/>
                  </a:cubicBezTo>
                  <a:cubicBezTo>
                    <a:pt x="87" y="91"/>
                    <a:pt x="87" y="90"/>
                    <a:pt x="86" y="88"/>
                  </a:cubicBezTo>
                  <a:cubicBezTo>
                    <a:pt x="78" y="88"/>
                    <a:pt x="73" y="91"/>
                    <a:pt x="67" y="9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5"/>
            <p:cNvSpPr>
              <a:spLocks noEditPoints="1"/>
            </p:cNvSpPr>
            <p:nvPr userDrawn="1"/>
          </p:nvSpPr>
          <p:spPr bwMode="auto">
            <a:xfrm>
              <a:off x="1919239" y="627485"/>
              <a:ext cx="282575" cy="644525"/>
            </a:xfrm>
            <a:custGeom>
              <a:avLst/>
              <a:gdLst>
                <a:gd name="T0" fmla="*/ 74 w 75"/>
                <a:gd name="T1" fmla="*/ 59 h 170"/>
                <a:gd name="T2" fmla="*/ 73 w 75"/>
                <a:gd name="T3" fmla="*/ 42 h 170"/>
                <a:gd name="T4" fmla="*/ 72 w 75"/>
                <a:gd name="T5" fmla="*/ 30 h 170"/>
                <a:gd name="T6" fmla="*/ 42 w 75"/>
                <a:gd name="T7" fmla="*/ 7 h 170"/>
                <a:gd name="T8" fmla="*/ 33 w 75"/>
                <a:gd name="T9" fmla="*/ 1 h 170"/>
                <a:gd name="T10" fmla="*/ 30 w 75"/>
                <a:gd name="T11" fmla="*/ 4 h 170"/>
                <a:gd name="T12" fmla="*/ 37 w 75"/>
                <a:gd name="T13" fmla="*/ 16 h 170"/>
                <a:gd name="T14" fmla="*/ 42 w 75"/>
                <a:gd name="T15" fmla="*/ 23 h 170"/>
                <a:gd name="T16" fmla="*/ 51 w 75"/>
                <a:gd name="T17" fmla="*/ 35 h 170"/>
                <a:gd name="T18" fmla="*/ 52 w 75"/>
                <a:gd name="T19" fmla="*/ 71 h 170"/>
                <a:gd name="T20" fmla="*/ 52 w 75"/>
                <a:gd name="T21" fmla="*/ 80 h 170"/>
                <a:gd name="T22" fmla="*/ 51 w 75"/>
                <a:gd name="T23" fmla="*/ 90 h 170"/>
                <a:gd name="T24" fmla="*/ 44 w 75"/>
                <a:gd name="T25" fmla="*/ 86 h 170"/>
                <a:gd name="T26" fmla="*/ 39 w 75"/>
                <a:gd name="T27" fmla="*/ 85 h 170"/>
                <a:gd name="T28" fmla="*/ 33 w 75"/>
                <a:gd name="T29" fmla="*/ 81 h 170"/>
                <a:gd name="T30" fmla="*/ 26 w 75"/>
                <a:gd name="T31" fmla="*/ 80 h 170"/>
                <a:gd name="T32" fmla="*/ 17 w 75"/>
                <a:gd name="T33" fmla="*/ 77 h 170"/>
                <a:gd name="T34" fmla="*/ 14 w 75"/>
                <a:gd name="T35" fmla="*/ 79 h 170"/>
                <a:gd name="T36" fmla="*/ 19 w 75"/>
                <a:gd name="T37" fmla="*/ 88 h 170"/>
                <a:gd name="T38" fmla="*/ 19 w 75"/>
                <a:gd name="T39" fmla="*/ 91 h 170"/>
                <a:gd name="T40" fmla="*/ 21 w 75"/>
                <a:gd name="T41" fmla="*/ 101 h 170"/>
                <a:gd name="T42" fmla="*/ 18 w 75"/>
                <a:gd name="T43" fmla="*/ 112 h 170"/>
                <a:gd name="T44" fmla="*/ 2 w 75"/>
                <a:gd name="T45" fmla="*/ 143 h 170"/>
                <a:gd name="T46" fmla="*/ 1 w 75"/>
                <a:gd name="T47" fmla="*/ 144 h 170"/>
                <a:gd name="T48" fmla="*/ 1 w 75"/>
                <a:gd name="T49" fmla="*/ 146 h 170"/>
                <a:gd name="T50" fmla="*/ 6 w 75"/>
                <a:gd name="T51" fmla="*/ 169 h 170"/>
                <a:gd name="T52" fmla="*/ 7 w 75"/>
                <a:gd name="T53" fmla="*/ 170 h 170"/>
                <a:gd name="T54" fmla="*/ 15 w 75"/>
                <a:gd name="T55" fmla="*/ 170 h 170"/>
                <a:gd name="T56" fmla="*/ 24 w 75"/>
                <a:gd name="T57" fmla="*/ 161 h 170"/>
                <a:gd name="T58" fmla="*/ 36 w 75"/>
                <a:gd name="T59" fmla="*/ 153 h 170"/>
                <a:gd name="T60" fmla="*/ 38 w 75"/>
                <a:gd name="T61" fmla="*/ 151 h 170"/>
                <a:gd name="T62" fmla="*/ 50 w 75"/>
                <a:gd name="T63" fmla="*/ 141 h 170"/>
                <a:gd name="T64" fmla="*/ 51 w 75"/>
                <a:gd name="T65" fmla="*/ 141 h 170"/>
                <a:gd name="T66" fmla="*/ 51 w 75"/>
                <a:gd name="T67" fmla="*/ 147 h 170"/>
                <a:gd name="T68" fmla="*/ 53 w 75"/>
                <a:gd name="T69" fmla="*/ 165 h 170"/>
                <a:gd name="T70" fmla="*/ 58 w 75"/>
                <a:gd name="T71" fmla="*/ 164 h 170"/>
                <a:gd name="T72" fmla="*/ 65 w 75"/>
                <a:gd name="T73" fmla="*/ 154 h 170"/>
                <a:gd name="T74" fmla="*/ 72 w 75"/>
                <a:gd name="T75" fmla="*/ 124 h 170"/>
                <a:gd name="T76" fmla="*/ 72 w 75"/>
                <a:gd name="T77" fmla="*/ 113 h 170"/>
                <a:gd name="T78" fmla="*/ 74 w 75"/>
                <a:gd name="T79" fmla="*/ 80 h 170"/>
                <a:gd name="T80" fmla="*/ 75 w 75"/>
                <a:gd name="T81" fmla="*/ 66 h 170"/>
                <a:gd name="T82" fmla="*/ 74 w 75"/>
                <a:gd name="T83" fmla="*/ 59 h 170"/>
                <a:gd name="T84" fmla="*/ 51 w 75"/>
                <a:gd name="T85" fmla="*/ 122 h 170"/>
                <a:gd name="T86" fmla="*/ 51 w 75"/>
                <a:gd name="T87" fmla="*/ 128 h 170"/>
                <a:gd name="T88" fmla="*/ 44 w 75"/>
                <a:gd name="T89" fmla="*/ 132 h 170"/>
                <a:gd name="T90" fmla="*/ 40 w 75"/>
                <a:gd name="T91" fmla="*/ 136 h 170"/>
                <a:gd name="T92" fmla="*/ 31 w 75"/>
                <a:gd name="T93" fmla="*/ 139 h 170"/>
                <a:gd name="T94" fmla="*/ 24 w 75"/>
                <a:gd name="T95" fmla="*/ 144 h 170"/>
                <a:gd name="T96" fmla="*/ 13 w 75"/>
                <a:gd name="T97" fmla="*/ 146 h 170"/>
                <a:gd name="T98" fmla="*/ 12 w 75"/>
                <a:gd name="T99" fmla="*/ 145 h 170"/>
                <a:gd name="T100" fmla="*/ 17 w 75"/>
                <a:gd name="T101" fmla="*/ 135 h 170"/>
                <a:gd name="T102" fmla="*/ 30 w 75"/>
                <a:gd name="T103" fmla="*/ 118 h 170"/>
                <a:gd name="T104" fmla="*/ 31 w 75"/>
                <a:gd name="T105" fmla="*/ 115 h 170"/>
                <a:gd name="T106" fmla="*/ 36 w 75"/>
                <a:gd name="T107" fmla="*/ 108 h 170"/>
                <a:gd name="T108" fmla="*/ 49 w 75"/>
                <a:gd name="T109" fmla="*/ 99 h 170"/>
                <a:gd name="T110" fmla="*/ 51 w 75"/>
                <a:gd name="T111" fmla="*/ 99 h 170"/>
                <a:gd name="T112" fmla="*/ 51 w 75"/>
                <a:gd name="T113" fmla="*/ 114 h 170"/>
                <a:gd name="T114" fmla="*/ 51 w 75"/>
                <a:gd name="T115"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 h="170">
                  <a:moveTo>
                    <a:pt x="74" y="59"/>
                  </a:moveTo>
                  <a:cubicBezTo>
                    <a:pt x="74" y="53"/>
                    <a:pt x="74" y="46"/>
                    <a:pt x="73" y="42"/>
                  </a:cubicBezTo>
                  <a:cubicBezTo>
                    <a:pt x="72" y="38"/>
                    <a:pt x="74" y="33"/>
                    <a:pt x="72" y="30"/>
                  </a:cubicBezTo>
                  <a:cubicBezTo>
                    <a:pt x="68" y="20"/>
                    <a:pt x="51" y="12"/>
                    <a:pt x="42" y="7"/>
                  </a:cubicBezTo>
                  <a:cubicBezTo>
                    <a:pt x="38" y="5"/>
                    <a:pt x="38" y="2"/>
                    <a:pt x="33" y="1"/>
                  </a:cubicBezTo>
                  <a:cubicBezTo>
                    <a:pt x="32" y="0"/>
                    <a:pt x="30" y="3"/>
                    <a:pt x="30" y="4"/>
                  </a:cubicBezTo>
                  <a:cubicBezTo>
                    <a:pt x="29" y="10"/>
                    <a:pt x="34" y="12"/>
                    <a:pt x="37" y="16"/>
                  </a:cubicBezTo>
                  <a:cubicBezTo>
                    <a:pt x="39" y="18"/>
                    <a:pt x="40" y="21"/>
                    <a:pt x="42" y="23"/>
                  </a:cubicBezTo>
                  <a:cubicBezTo>
                    <a:pt x="45" y="27"/>
                    <a:pt x="49" y="30"/>
                    <a:pt x="51" y="35"/>
                  </a:cubicBezTo>
                  <a:cubicBezTo>
                    <a:pt x="54" y="43"/>
                    <a:pt x="54" y="63"/>
                    <a:pt x="52" y="71"/>
                  </a:cubicBezTo>
                  <a:cubicBezTo>
                    <a:pt x="52" y="74"/>
                    <a:pt x="52" y="77"/>
                    <a:pt x="52" y="80"/>
                  </a:cubicBezTo>
                  <a:cubicBezTo>
                    <a:pt x="52" y="84"/>
                    <a:pt x="51" y="87"/>
                    <a:pt x="51" y="90"/>
                  </a:cubicBezTo>
                  <a:cubicBezTo>
                    <a:pt x="49" y="89"/>
                    <a:pt x="47" y="87"/>
                    <a:pt x="44" y="86"/>
                  </a:cubicBezTo>
                  <a:cubicBezTo>
                    <a:pt x="43" y="86"/>
                    <a:pt x="41" y="85"/>
                    <a:pt x="39" y="85"/>
                  </a:cubicBezTo>
                  <a:cubicBezTo>
                    <a:pt x="37" y="84"/>
                    <a:pt x="36" y="82"/>
                    <a:pt x="33" y="81"/>
                  </a:cubicBezTo>
                  <a:cubicBezTo>
                    <a:pt x="31" y="80"/>
                    <a:pt x="28" y="81"/>
                    <a:pt x="26" y="80"/>
                  </a:cubicBezTo>
                  <a:cubicBezTo>
                    <a:pt x="23" y="79"/>
                    <a:pt x="22" y="77"/>
                    <a:pt x="17" y="77"/>
                  </a:cubicBezTo>
                  <a:cubicBezTo>
                    <a:pt x="16" y="77"/>
                    <a:pt x="14" y="78"/>
                    <a:pt x="14" y="79"/>
                  </a:cubicBezTo>
                  <a:cubicBezTo>
                    <a:pt x="15" y="83"/>
                    <a:pt x="18" y="84"/>
                    <a:pt x="19" y="88"/>
                  </a:cubicBezTo>
                  <a:cubicBezTo>
                    <a:pt x="19" y="89"/>
                    <a:pt x="19" y="90"/>
                    <a:pt x="19" y="91"/>
                  </a:cubicBezTo>
                  <a:cubicBezTo>
                    <a:pt x="20" y="94"/>
                    <a:pt x="21" y="98"/>
                    <a:pt x="21" y="101"/>
                  </a:cubicBezTo>
                  <a:cubicBezTo>
                    <a:pt x="22" y="106"/>
                    <a:pt x="19" y="109"/>
                    <a:pt x="18" y="112"/>
                  </a:cubicBezTo>
                  <a:cubicBezTo>
                    <a:pt x="14" y="124"/>
                    <a:pt x="12" y="137"/>
                    <a:pt x="2" y="143"/>
                  </a:cubicBezTo>
                  <a:cubicBezTo>
                    <a:pt x="2" y="144"/>
                    <a:pt x="2" y="144"/>
                    <a:pt x="1" y="144"/>
                  </a:cubicBezTo>
                  <a:cubicBezTo>
                    <a:pt x="1" y="145"/>
                    <a:pt x="1" y="146"/>
                    <a:pt x="1" y="146"/>
                  </a:cubicBezTo>
                  <a:cubicBezTo>
                    <a:pt x="1" y="153"/>
                    <a:pt x="0" y="167"/>
                    <a:pt x="6" y="169"/>
                  </a:cubicBezTo>
                  <a:cubicBezTo>
                    <a:pt x="7" y="170"/>
                    <a:pt x="7" y="170"/>
                    <a:pt x="7" y="170"/>
                  </a:cubicBezTo>
                  <a:cubicBezTo>
                    <a:pt x="8" y="170"/>
                    <a:pt x="14" y="170"/>
                    <a:pt x="15" y="170"/>
                  </a:cubicBezTo>
                  <a:cubicBezTo>
                    <a:pt x="17" y="169"/>
                    <a:pt x="21" y="162"/>
                    <a:pt x="24" y="161"/>
                  </a:cubicBezTo>
                  <a:cubicBezTo>
                    <a:pt x="28" y="158"/>
                    <a:pt x="32" y="156"/>
                    <a:pt x="36" y="153"/>
                  </a:cubicBezTo>
                  <a:cubicBezTo>
                    <a:pt x="37" y="152"/>
                    <a:pt x="38" y="151"/>
                    <a:pt x="38" y="151"/>
                  </a:cubicBezTo>
                  <a:cubicBezTo>
                    <a:pt x="42" y="148"/>
                    <a:pt x="46" y="144"/>
                    <a:pt x="50" y="141"/>
                  </a:cubicBezTo>
                  <a:cubicBezTo>
                    <a:pt x="50" y="141"/>
                    <a:pt x="51" y="141"/>
                    <a:pt x="51" y="141"/>
                  </a:cubicBezTo>
                  <a:cubicBezTo>
                    <a:pt x="51" y="142"/>
                    <a:pt x="52" y="146"/>
                    <a:pt x="51" y="147"/>
                  </a:cubicBezTo>
                  <a:cubicBezTo>
                    <a:pt x="51" y="155"/>
                    <a:pt x="50" y="160"/>
                    <a:pt x="53" y="165"/>
                  </a:cubicBezTo>
                  <a:cubicBezTo>
                    <a:pt x="55" y="165"/>
                    <a:pt x="57" y="165"/>
                    <a:pt x="58" y="164"/>
                  </a:cubicBezTo>
                  <a:cubicBezTo>
                    <a:pt x="62" y="163"/>
                    <a:pt x="63" y="157"/>
                    <a:pt x="65" y="154"/>
                  </a:cubicBezTo>
                  <a:cubicBezTo>
                    <a:pt x="69" y="145"/>
                    <a:pt x="70" y="134"/>
                    <a:pt x="72" y="124"/>
                  </a:cubicBezTo>
                  <a:cubicBezTo>
                    <a:pt x="72" y="120"/>
                    <a:pt x="72" y="117"/>
                    <a:pt x="72" y="113"/>
                  </a:cubicBezTo>
                  <a:cubicBezTo>
                    <a:pt x="75" y="103"/>
                    <a:pt x="74" y="91"/>
                    <a:pt x="74" y="80"/>
                  </a:cubicBezTo>
                  <a:cubicBezTo>
                    <a:pt x="74" y="75"/>
                    <a:pt x="74" y="71"/>
                    <a:pt x="75" y="66"/>
                  </a:cubicBezTo>
                  <a:cubicBezTo>
                    <a:pt x="74" y="64"/>
                    <a:pt x="74" y="61"/>
                    <a:pt x="74" y="59"/>
                  </a:cubicBezTo>
                  <a:close/>
                  <a:moveTo>
                    <a:pt x="51" y="122"/>
                  </a:moveTo>
                  <a:cubicBezTo>
                    <a:pt x="51" y="124"/>
                    <a:pt x="51" y="126"/>
                    <a:pt x="51" y="128"/>
                  </a:cubicBezTo>
                  <a:cubicBezTo>
                    <a:pt x="50" y="130"/>
                    <a:pt x="46" y="131"/>
                    <a:pt x="44" y="132"/>
                  </a:cubicBezTo>
                  <a:cubicBezTo>
                    <a:pt x="43" y="133"/>
                    <a:pt x="41" y="135"/>
                    <a:pt x="40" y="136"/>
                  </a:cubicBezTo>
                  <a:cubicBezTo>
                    <a:pt x="37" y="137"/>
                    <a:pt x="34" y="137"/>
                    <a:pt x="31" y="139"/>
                  </a:cubicBezTo>
                  <a:cubicBezTo>
                    <a:pt x="29" y="140"/>
                    <a:pt x="26" y="142"/>
                    <a:pt x="24" y="144"/>
                  </a:cubicBezTo>
                  <a:cubicBezTo>
                    <a:pt x="22" y="145"/>
                    <a:pt x="16" y="148"/>
                    <a:pt x="13" y="146"/>
                  </a:cubicBezTo>
                  <a:cubicBezTo>
                    <a:pt x="12" y="146"/>
                    <a:pt x="12" y="145"/>
                    <a:pt x="12" y="145"/>
                  </a:cubicBezTo>
                  <a:cubicBezTo>
                    <a:pt x="12" y="141"/>
                    <a:pt x="15" y="138"/>
                    <a:pt x="17" y="135"/>
                  </a:cubicBezTo>
                  <a:cubicBezTo>
                    <a:pt x="21" y="129"/>
                    <a:pt x="26" y="124"/>
                    <a:pt x="30" y="118"/>
                  </a:cubicBezTo>
                  <a:cubicBezTo>
                    <a:pt x="30" y="117"/>
                    <a:pt x="31" y="116"/>
                    <a:pt x="31" y="115"/>
                  </a:cubicBezTo>
                  <a:cubicBezTo>
                    <a:pt x="32" y="113"/>
                    <a:pt x="35" y="111"/>
                    <a:pt x="36" y="108"/>
                  </a:cubicBezTo>
                  <a:cubicBezTo>
                    <a:pt x="44" y="108"/>
                    <a:pt x="48" y="104"/>
                    <a:pt x="49" y="99"/>
                  </a:cubicBezTo>
                  <a:cubicBezTo>
                    <a:pt x="50" y="99"/>
                    <a:pt x="51" y="99"/>
                    <a:pt x="51" y="99"/>
                  </a:cubicBezTo>
                  <a:cubicBezTo>
                    <a:pt x="51" y="104"/>
                    <a:pt x="52" y="109"/>
                    <a:pt x="51" y="114"/>
                  </a:cubicBezTo>
                  <a:cubicBezTo>
                    <a:pt x="51" y="117"/>
                    <a:pt x="52" y="121"/>
                    <a:pt x="51" y="1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46"/>
            <p:cNvSpPr>
              <a:spLocks/>
            </p:cNvSpPr>
            <p:nvPr userDrawn="1"/>
          </p:nvSpPr>
          <p:spPr bwMode="auto">
            <a:xfrm>
              <a:off x="4246514" y="684635"/>
              <a:ext cx="158750" cy="219075"/>
            </a:xfrm>
            <a:custGeom>
              <a:avLst/>
              <a:gdLst>
                <a:gd name="T0" fmla="*/ 14 w 42"/>
                <a:gd name="T1" fmla="*/ 25 h 58"/>
                <a:gd name="T2" fmla="*/ 19 w 42"/>
                <a:gd name="T3" fmla="*/ 30 h 58"/>
                <a:gd name="T4" fmla="*/ 28 w 42"/>
                <a:gd name="T5" fmla="*/ 58 h 58"/>
                <a:gd name="T6" fmla="*/ 42 w 42"/>
                <a:gd name="T7" fmla="*/ 47 h 58"/>
                <a:gd name="T8" fmla="*/ 25 w 42"/>
                <a:gd name="T9" fmla="*/ 15 h 58"/>
                <a:gd name="T10" fmla="*/ 13 w 42"/>
                <a:gd name="T11" fmla="*/ 9 h 58"/>
                <a:gd name="T12" fmla="*/ 2 w 42"/>
                <a:gd name="T13" fmla="*/ 0 h 58"/>
                <a:gd name="T14" fmla="*/ 0 w 42"/>
                <a:gd name="T15" fmla="*/ 2 h 58"/>
                <a:gd name="T16" fmla="*/ 0 w 42"/>
                <a:gd name="T17" fmla="*/ 9 h 58"/>
                <a:gd name="T18" fmla="*/ 5 w 42"/>
                <a:gd name="T19" fmla="*/ 13 h 58"/>
                <a:gd name="T20" fmla="*/ 14 w 42"/>
                <a:gd name="T21"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8">
                  <a:moveTo>
                    <a:pt x="14" y="25"/>
                  </a:moveTo>
                  <a:cubicBezTo>
                    <a:pt x="15" y="27"/>
                    <a:pt x="18" y="28"/>
                    <a:pt x="19" y="30"/>
                  </a:cubicBezTo>
                  <a:cubicBezTo>
                    <a:pt x="24" y="37"/>
                    <a:pt x="25" y="50"/>
                    <a:pt x="28" y="58"/>
                  </a:cubicBezTo>
                  <a:cubicBezTo>
                    <a:pt x="35" y="58"/>
                    <a:pt x="39" y="51"/>
                    <a:pt x="42" y="47"/>
                  </a:cubicBezTo>
                  <a:cubicBezTo>
                    <a:pt x="42" y="36"/>
                    <a:pt x="31" y="19"/>
                    <a:pt x="25" y="15"/>
                  </a:cubicBezTo>
                  <a:cubicBezTo>
                    <a:pt x="21" y="12"/>
                    <a:pt x="17" y="11"/>
                    <a:pt x="13" y="9"/>
                  </a:cubicBezTo>
                  <a:cubicBezTo>
                    <a:pt x="9" y="6"/>
                    <a:pt x="7" y="2"/>
                    <a:pt x="2" y="0"/>
                  </a:cubicBezTo>
                  <a:cubicBezTo>
                    <a:pt x="2" y="0"/>
                    <a:pt x="0" y="2"/>
                    <a:pt x="0" y="2"/>
                  </a:cubicBezTo>
                  <a:cubicBezTo>
                    <a:pt x="0" y="5"/>
                    <a:pt x="0" y="7"/>
                    <a:pt x="0" y="9"/>
                  </a:cubicBezTo>
                  <a:cubicBezTo>
                    <a:pt x="2" y="10"/>
                    <a:pt x="3" y="12"/>
                    <a:pt x="5" y="13"/>
                  </a:cubicBezTo>
                  <a:cubicBezTo>
                    <a:pt x="8" y="17"/>
                    <a:pt x="11" y="21"/>
                    <a:pt x="14" y="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7"/>
            <p:cNvSpPr>
              <a:spLocks noEditPoints="1"/>
            </p:cNvSpPr>
            <p:nvPr userDrawn="1"/>
          </p:nvSpPr>
          <p:spPr bwMode="auto">
            <a:xfrm>
              <a:off x="4276676" y="529060"/>
              <a:ext cx="474663" cy="533400"/>
            </a:xfrm>
            <a:custGeom>
              <a:avLst/>
              <a:gdLst>
                <a:gd name="T0" fmla="*/ 120 w 126"/>
                <a:gd name="T1" fmla="*/ 50 h 141"/>
                <a:gd name="T2" fmla="*/ 114 w 126"/>
                <a:gd name="T3" fmla="*/ 33 h 141"/>
                <a:gd name="T4" fmla="*/ 105 w 126"/>
                <a:gd name="T5" fmla="*/ 32 h 141"/>
                <a:gd name="T6" fmla="*/ 79 w 126"/>
                <a:gd name="T7" fmla="*/ 40 h 141"/>
                <a:gd name="T8" fmla="*/ 86 w 126"/>
                <a:gd name="T9" fmla="*/ 19 h 141"/>
                <a:gd name="T10" fmla="*/ 82 w 126"/>
                <a:gd name="T11" fmla="*/ 1 h 141"/>
                <a:gd name="T12" fmla="*/ 67 w 126"/>
                <a:gd name="T13" fmla="*/ 30 h 141"/>
                <a:gd name="T14" fmla="*/ 46 w 126"/>
                <a:gd name="T15" fmla="*/ 34 h 141"/>
                <a:gd name="T16" fmla="*/ 48 w 126"/>
                <a:gd name="T17" fmla="*/ 44 h 141"/>
                <a:gd name="T18" fmla="*/ 50 w 126"/>
                <a:gd name="T19" fmla="*/ 52 h 141"/>
                <a:gd name="T20" fmla="*/ 60 w 126"/>
                <a:gd name="T21" fmla="*/ 54 h 141"/>
                <a:gd name="T22" fmla="*/ 43 w 126"/>
                <a:gd name="T23" fmla="*/ 66 h 141"/>
                <a:gd name="T24" fmla="*/ 46 w 126"/>
                <a:gd name="T25" fmla="*/ 72 h 141"/>
                <a:gd name="T26" fmla="*/ 37 w 126"/>
                <a:gd name="T27" fmla="*/ 90 h 141"/>
                <a:gd name="T28" fmla="*/ 53 w 126"/>
                <a:gd name="T29" fmla="*/ 79 h 141"/>
                <a:gd name="T30" fmla="*/ 62 w 126"/>
                <a:gd name="T31" fmla="*/ 90 h 141"/>
                <a:gd name="T32" fmla="*/ 79 w 126"/>
                <a:gd name="T33" fmla="*/ 90 h 141"/>
                <a:gd name="T34" fmla="*/ 73 w 126"/>
                <a:gd name="T35" fmla="*/ 94 h 141"/>
                <a:gd name="T36" fmla="*/ 37 w 126"/>
                <a:gd name="T37" fmla="*/ 113 h 141"/>
                <a:gd name="T38" fmla="*/ 0 w 126"/>
                <a:gd name="T39" fmla="*/ 135 h 141"/>
                <a:gd name="T40" fmla="*/ 0 w 126"/>
                <a:gd name="T41" fmla="*/ 139 h 141"/>
                <a:gd name="T42" fmla="*/ 68 w 126"/>
                <a:gd name="T43" fmla="*/ 111 h 141"/>
                <a:gd name="T44" fmla="*/ 85 w 126"/>
                <a:gd name="T45" fmla="*/ 98 h 141"/>
                <a:gd name="T46" fmla="*/ 83 w 126"/>
                <a:gd name="T47" fmla="*/ 104 h 141"/>
                <a:gd name="T48" fmla="*/ 75 w 126"/>
                <a:gd name="T49" fmla="*/ 114 h 141"/>
                <a:gd name="T50" fmla="*/ 61 w 126"/>
                <a:gd name="T51" fmla="*/ 127 h 141"/>
                <a:gd name="T52" fmla="*/ 78 w 126"/>
                <a:gd name="T53" fmla="*/ 124 h 141"/>
                <a:gd name="T54" fmla="*/ 92 w 126"/>
                <a:gd name="T55" fmla="*/ 116 h 141"/>
                <a:gd name="T56" fmla="*/ 100 w 126"/>
                <a:gd name="T57" fmla="*/ 87 h 141"/>
                <a:gd name="T58" fmla="*/ 100 w 126"/>
                <a:gd name="T59" fmla="*/ 78 h 141"/>
                <a:gd name="T60" fmla="*/ 81 w 126"/>
                <a:gd name="T61" fmla="*/ 80 h 141"/>
                <a:gd name="T62" fmla="*/ 75 w 126"/>
                <a:gd name="T63" fmla="*/ 63 h 141"/>
                <a:gd name="T64" fmla="*/ 68 w 126"/>
                <a:gd name="T65" fmla="*/ 74 h 141"/>
                <a:gd name="T66" fmla="*/ 76 w 126"/>
                <a:gd name="T67" fmla="*/ 48 h 141"/>
                <a:gd name="T68" fmla="*/ 86 w 126"/>
                <a:gd name="T69" fmla="*/ 7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41">
                  <a:moveTo>
                    <a:pt x="100" y="78"/>
                  </a:moveTo>
                  <a:cubicBezTo>
                    <a:pt x="106" y="69"/>
                    <a:pt x="115" y="61"/>
                    <a:pt x="120" y="50"/>
                  </a:cubicBezTo>
                  <a:cubicBezTo>
                    <a:pt x="121" y="47"/>
                    <a:pt x="126" y="39"/>
                    <a:pt x="123" y="35"/>
                  </a:cubicBezTo>
                  <a:cubicBezTo>
                    <a:pt x="121" y="33"/>
                    <a:pt x="117" y="34"/>
                    <a:pt x="114" y="33"/>
                  </a:cubicBezTo>
                  <a:cubicBezTo>
                    <a:pt x="113" y="33"/>
                    <a:pt x="112" y="31"/>
                    <a:pt x="111" y="31"/>
                  </a:cubicBezTo>
                  <a:cubicBezTo>
                    <a:pt x="109" y="30"/>
                    <a:pt x="106" y="32"/>
                    <a:pt x="105" y="32"/>
                  </a:cubicBezTo>
                  <a:cubicBezTo>
                    <a:pt x="100" y="34"/>
                    <a:pt x="95" y="35"/>
                    <a:pt x="90" y="37"/>
                  </a:cubicBezTo>
                  <a:cubicBezTo>
                    <a:pt x="88" y="38"/>
                    <a:pt x="81" y="41"/>
                    <a:pt x="79" y="40"/>
                  </a:cubicBezTo>
                  <a:cubicBezTo>
                    <a:pt x="78" y="40"/>
                    <a:pt x="78" y="39"/>
                    <a:pt x="77" y="39"/>
                  </a:cubicBezTo>
                  <a:cubicBezTo>
                    <a:pt x="78" y="31"/>
                    <a:pt x="84" y="26"/>
                    <a:pt x="86" y="19"/>
                  </a:cubicBezTo>
                  <a:cubicBezTo>
                    <a:pt x="87" y="17"/>
                    <a:pt x="90" y="12"/>
                    <a:pt x="88" y="10"/>
                  </a:cubicBezTo>
                  <a:cubicBezTo>
                    <a:pt x="88" y="6"/>
                    <a:pt x="84" y="3"/>
                    <a:pt x="82" y="1"/>
                  </a:cubicBezTo>
                  <a:cubicBezTo>
                    <a:pt x="81" y="0"/>
                    <a:pt x="78" y="1"/>
                    <a:pt x="78" y="3"/>
                  </a:cubicBezTo>
                  <a:cubicBezTo>
                    <a:pt x="78" y="14"/>
                    <a:pt x="73" y="26"/>
                    <a:pt x="67" y="30"/>
                  </a:cubicBezTo>
                  <a:cubicBezTo>
                    <a:pt x="65" y="31"/>
                    <a:pt x="63" y="31"/>
                    <a:pt x="60" y="32"/>
                  </a:cubicBezTo>
                  <a:cubicBezTo>
                    <a:pt x="56" y="33"/>
                    <a:pt x="51" y="38"/>
                    <a:pt x="46" y="34"/>
                  </a:cubicBezTo>
                  <a:cubicBezTo>
                    <a:pt x="44" y="34"/>
                    <a:pt x="43" y="34"/>
                    <a:pt x="42" y="35"/>
                  </a:cubicBezTo>
                  <a:cubicBezTo>
                    <a:pt x="42" y="40"/>
                    <a:pt x="45" y="43"/>
                    <a:pt x="48" y="44"/>
                  </a:cubicBezTo>
                  <a:cubicBezTo>
                    <a:pt x="49" y="45"/>
                    <a:pt x="52" y="45"/>
                    <a:pt x="55" y="44"/>
                  </a:cubicBezTo>
                  <a:cubicBezTo>
                    <a:pt x="54" y="48"/>
                    <a:pt x="52" y="51"/>
                    <a:pt x="50" y="52"/>
                  </a:cubicBezTo>
                  <a:cubicBezTo>
                    <a:pt x="50" y="54"/>
                    <a:pt x="50" y="55"/>
                    <a:pt x="50" y="56"/>
                  </a:cubicBezTo>
                  <a:cubicBezTo>
                    <a:pt x="55" y="57"/>
                    <a:pt x="56" y="54"/>
                    <a:pt x="60" y="54"/>
                  </a:cubicBezTo>
                  <a:cubicBezTo>
                    <a:pt x="59" y="59"/>
                    <a:pt x="55" y="61"/>
                    <a:pt x="53" y="65"/>
                  </a:cubicBezTo>
                  <a:cubicBezTo>
                    <a:pt x="50" y="66"/>
                    <a:pt x="46" y="66"/>
                    <a:pt x="43" y="66"/>
                  </a:cubicBezTo>
                  <a:cubicBezTo>
                    <a:pt x="43" y="66"/>
                    <a:pt x="43" y="67"/>
                    <a:pt x="43" y="67"/>
                  </a:cubicBezTo>
                  <a:cubicBezTo>
                    <a:pt x="43" y="70"/>
                    <a:pt x="44" y="71"/>
                    <a:pt x="46" y="72"/>
                  </a:cubicBezTo>
                  <a:cubicBezTo>
                    <a:pt x="45" y="77"/>
                    <a:pt x="41" y="80"/>
                    <a:pt x="39" y="84"/>
                  </a:cubicBezTo>
                  <a:cubicBezTo>
                    <a:pt x="38" y="85"/>
                    <a:pt x="35" y="87"/>
                    <a:pt x="37" y="90"/>
                  </a:cubicBezTo>
                  <a:cubicBezTo>
                    <a:pt x="37" y="91"/>
                    <a:pt x="38" y="91"/>
                    <a:pt x="39" y="91"/>
                  </a:cubicBezTo>
                  <a:cubicBezTo>
                    <a:pt x="44" y="87"/>
                    <a:pt x="51" y="85"/>
                    <a:pt x="53" y="79"/>
                  </a:cubicBezTo>
                  <a:cubicBezTo>
                    <a:pt x="60" y="79"/>
                    <a:pt x="60" y="81"/>
                    <a:pt x="64" y="83"/>
                  </a:cubicBezTo>
                  <a:cubicBezTo>
                    <a:pt x="64" y="86"/>
                    <a:pt x="63" y="88"/>
                    <a:pt x="62" y="90"/>
                  </a:cubicBezTo>
                  <a:cubicBezTo>
                    <a:pt x="62" y="92"/>
                    <a:pt x="62" y="93"/>
                    <a:pt x="62" y="94"/>
                  </a:cubicBezTo>
                  <a:cubicBezTo>
                    <a:pt x="67" y="94"/>
                    <a:pt x="75" y="87"/>
                    <a:pt x="79" y="90"/>
                  </a:cubicBezTo>
                  <a:cubicBezTo>
                    <a:pt x="79" y="90"/>
                    <a:pt x="79" y="90"/>
                    <a:pt x="79" y="90"/>
                  </a:cubicBezTo>
                  <a:cubicBezTo>
                    <a:pt x="79" y="92"/>
                    <a:pt x="76" y="93"/>
                    <a:pt x="73" y="94"/>
                  </a:cubicBezTo>
                  <a:cubicBezTo>
                    <a:pt x="69" y="97"/>
                    <a:pt x="63" y="99"/>
                    <a:pt x="58" y="101"/>
                  </a:cubicBezTo>
                  <a:cubicBezTo>
                    <a:pt x="51" y="105"/>
                    <a:pt x="43" y="109"/>
                    <a:pt x="37" y="113"/>
                  </a:cubicBezTo>
                  <a:cubicBezTo>
                    <a:pt x="35" y="114"/>
                    <a:pt x="33" y="114"/>
                    <a:pt x="31" y="115"/>
                  </a:cubicBezTo>
                  <a:cubicBezTo>
                    <a:pt x="21" y="121"/>
                    <a:pt x="11" y="129"/>
                    <a:pt x="0" y="135"/>
                  </a:cubicBezTo>
                  <a:cubicBezTo>
                    <a:pt x="0" y="135"/>
                    <a:pt x="0" y="135"/>
                    <a:pt x="0" y="135"/>
                  </a:cubicBezTo>
                  <a:cubicBezTo>
                    <a:pt x="0" y="137"/>
                    <a:pt x="0" y="138"/>
                    <a:pt x="0" y="139"/>
                  </a:cubicBezTo>
                  <a:cubicBezTo>
                    <a:pt x="14" y="141"/>
                    <a:pt x="24" y="135"/>
                    <a:pt x="34" y="132"/>
                  </a:cubicBezTo>
                  <a:cubicBezTo>
                    <a:pt x="46" y="127"/>
                    <a:pt x="58" y="118"/>
                    <a:pt x="68" y="111"/>
                  </a:cubicBezTo>
                  <a:cubicBezTo>
                    <a:pt x="71" y="109"/>
                    <a:pt x="74" y="104"/>
                    <a:pt x="77" y="102"/>
                  </a:cubicBezTo>
                  <a:cubicBezTo>
                    <a:pt x="80" y="100"/>
                    <a:pt x="82" y="100"/>
                    <a:pt x="85" y="98"/>
                  </a:cubicBezTo>
                  <a:cubicBezTo>
                    <a:pt x="85" y="98"/>
                    <a:pt x="86" y="98"/>
                    <a:pt x="87" y="98"/>
                  </a:cubicBezTo>
                  <a:cubicBezTo>
                    <a:pt x="86" y="101"/>
                    <a:pt x="84" y="102"/>
                    <a:pt x="83" y="104"/>
                  </a:cubicBezTo>
                  <a:cubicBezTo>
                    <a:pt x="83" y="105"/>
                    <a:pt x="82" y="106"/>
                    <a:pt x="82" y="107"/>
                  </a:cubicBezTo>
                  <a:cubicBezTo>
                    <a:pt x="79" y="109"/>
                    <a:pt x="77" y="111"/>
                    <a:pt x="75" y="114"/>
                  </a:cubicBezTo>
                  <a:cubicBezTo>
                    <a:pt x="74" y="115"/>
                    <a:pt x="73" y="117"/>
                    <a:pt x="71" y="118"/>
                  </a:cubicBezTo>
                  <a:cubicBezTo>
                    <a:pt x="68" y="121"/>
                    <a:pt x="64" y="124"/>
                    <a:pt x="61" y="127"/>
                  </a:cubicBezTo>
                  <a:cubicBezTo>
                    <a:pt x="61" y="128"/>
                    <a:pt x="61" y="130"/>
                    <a:pt x="62" y="132"/>
                  </a:cubicBezTo>
                  <a:cubicBezTo>
                    <a:pt x="69" y="131"/>
                    <a:pt x="73" y="126"/>
                    <a:pt x="78" y="124"/>
                  </a:cubicBezTo>
                  <a:cubicBezTo>
                    <a:pt x="81" y="123"/>
                    <a:pt x="84" y="122"/>
                    <a:pt x="87" y="121"/>
                  </a:cubicBezTo>
                  <a:cubicBezTo>
                    <a:pt x="89" y="119"/>
                    <a:pt x="90" y="117"/>
                    <a:pt x="92" y="116"/>
                  </a:cubicBezTo>
                  <a:cubicBezTo>
                    <a:pt x="101" y="109"/>
                    <a:pt x="108" y="105"/>
                    <a:pt x="107" y="89"/>
                  </a:cubicBezTo>
                  <a:cubicBezTo>
                    <a:pt x="104" y="88"/>
                    <a:pt x="101" y="88"/>
                    <a:pt x="100" y="87"/>
                  </a:cubicBezTo>
                  <a:cubicBezTo>
                    <a:pt x="97" y="87"/>
                    <a:pt x="93" y="87"/>
                    <a:pt x="90" y="87"/>
                  </a:cubicBezTo>
                  <a:cubicBezTo>
                    <a:pt x="92" y="82"/>
                    <a:pt x="97" y="82"/>
                    <a:pt x="100" y="78"/>
                  </a:cubicBezTo>
                  <a:close/>
                  <a:moveTo>
                    <a:pt x="86" y="72"/>
                  </a:moveTo>
                  <a:cubicBezTo>
                    <a:pt x="84" y="75"/>
                    <a:pt x="83" y="77"/>
                    <a:pt x="81" y="80"/>
                  </a:cubicBezTo>
                  <a:cubicBezTo>
                    <a:pt x="80" y="80"/>
                    <a:pt x="80" y="80"/>
                    <a:pt x="79" y="79"/>
                  </a:cubicBezTo>
                  <a:cubicBezTo>
                    <a:pt x="78" y="73"/>
                    <a:pt x="77" y="68"/>
                    <a:pt x="75" y="63"/>
                  </a:cubicBezTo>
                  <a:cubicBezTo>
                    <a:pt x="74" y="63"/>
                    <a:pt x="73" y="63"/>
                    <a:pt x="72" y="64"/>
                  </a:cubicBezTo>
                  <a:cubicBezTo>
                    <a:pt x="69" y="66"/>
                    <a:pt x="71" y="72"/>
                    <a:pt x="68" y="74"/>
                  </a:cubicBezTo>
                  <a:cubicBezTo>
                    <a:pt x="66" y="76"/>
                    <a:pt x="63" y="71"/>
                    <a:pt x="62" y="70"/>
                  </a:cubicBezTo>
                  <a:cubicBezTo>
                    <a:pt x="63" y="61"/>
                    <a:pt x="72" y="54"/>
                    <a:pt x="76" y="48"/>
                  </a:cubicBezTo>
                  <a:cubicBezTo>
                    <a:pt x="85" y="48"/>
                    <a:pt x="91" y="52"/>
                    <a:pt x="99" y="52"/>
                  </a:cubicBezTo>
                  <a:cubicBezTo>
                    <a:pt x="98" y="63"/>
                    <a:pt x="90" y="66"/>
                    <a:pt x="86" y="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48"/>
            <p:cNvSpPr>
              <a:spLocks/>
            </p:cNvSpPr>
            <p:nvPr userDrawn="1"/>
          </p:nvSpPr>
          <p:spPr bwMode="auto">
            <a:xfrm>
              <a:off x="4240164" y="867197"/>
              <a:ext cx="71438" cy="120650"/>
            </a:xfrm>
            <a:custGeom>
              <a:avLst/>
              <a:gdLst>
                <a:gd name="T0" fmla="*/ 2 w 19"/>
                <a:gd name="T1" fmla="*/ 24 h 32"/>
                <a:gd name="T2" fmla="*/ 7 w 19"/>
                <a:gd name="T3" fmla="*/ 32 h 32"/>
                <a:gd name="T4" fmla="*/ 12 w 19"/>
                <a:gd name="T5" fmla="*/ 32 h 32"/>
                <a:gd name="T6" fmla="*/ 18 w 19"/>
                <a:gd name="T7" fmla="*/ 19 h 32"/>
                <a:gd name="T8" fmla="*/ 5 w 19"/>
                <a:gd name="T9" fmla="*/ 0 h 32"/>
                <a:gd name="T10" fmla="*/ 1 w 19"/>
                <a:gd name="T11" fmla="*/ 0 h 32"/>
                <a:gd name="T12" fmla="*/ 2 w 19"/>
                <a:gd name="T13" fmla="*/ 15 h 32"/>
                <a:gd name="T14" fmla="*/ 2 w 19"/>
                <a:gd name="T15" fmla="*/ 2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2">
                  <a:moveTo>
                    <a:pt x="2" y="24"/>
                  </a:moveTo>
                  <a:cubicBezTo>
                    <a:pt x="3" y="26"/>
                    <a:pt x="6" y="29"/>
                    <a:pt x="7" y="32"/>
                  </a:cubicBezTo>
                  <a:cubicBezTo>
                    <a:pt x="9" y="32"/>
                    <a:pt x="10" y="32"/>
                    <a:pt x="12" y="32"/>
                  </a:cubicBezTo>
                  <a:cubicBezTo>
                    <a:pt x="15" y="29"/>
                    <a:pt x="17" y="25"/>
                    <a:pt x="18" y="19"/>
                  </a:cubicBezTo>
                  <a:cubicBezTo>
                    <a:pt x="19" y="14"/>
                    <a:pt x="9" y="1"/>
                    <a:pt x="5" y="0"/>
                  </a:cubicBezTo>
                  <a:cubicBezTo>
                    <a:pt x="4" y="0"/>
                    <a:pt x="2" y="0"/>
                    <a:pt x="1" y="0"/>
                  </a:cubicBezTo>
                  <a:cubicBezTo>
                    <a:pt x="0" y="3"/>
                    <a:pt x="2" y="12"/>
                    <a:pt x="2" y="15"/>
                  </a:cubicBezTo>
                  <a:cubicBezTo>
                    <a:pt x="2" y="18"/>
                    <a:pt x="2" y="21"/>
                    <a:pt x="2" y="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49"/>
            <p:cNvSpPr>
              <a:spLocks/>
            </p:cNvSpPr>
            <p:nvPr userDrawn="1"/>
          </p:nvSpPr>
          <p:spPr bwMode="auto">
            <a:xfrm>
              <a:off x="4210001" y="1051347"/>
              <a:ext cx="398463" cy="265113"/>
            </a:xfrm>
            <a:custGeom>
              <a:avLst/>
              <a:gdLst>
                <a:gd name="T0" fmla="*/ 87 w 106"/>
                <a:gd name="T1" fmla="*/ 0 h 70"/>
                <a:gd name="T2" fmla="*/ 63 w 106"/>
                <a:gd name="T3" fmla="*/ 7 h 70"/>
                <a:gd name="T4" fmla="*/ 38 w 106"/>
                <a:gd name="T5" fmla="*/ 16 h 70"/>
                <a:gd name="T6" fmla="*/ 22 w 106"/>
                <a:gd name="T7" fmla="*/ 24 h 70"/>
                <a:gd name="T8" fmla="*/ 17 w 106"/>
                <a:gd name="T9" fmla="*/ 25 h 70"/>
                <a:gd name="T10" fmla="*/ 10 w 106"/>
                <a:gd name="T11" fmla="*/ 29 h 70"/>
                <a:gd name="T12" fmla="*/ 4 w 106"/>
                <a:gd name="T13" fmla="*/ 30 h 70"/>
                <a:gd name="T14" fmla="*/ 0 w 106"/>
                <a:gd name="T15" fmla="*/ 35 h 70"/>
                <a:gd name="T16" fmla="*/ 6 w 106"/>
                <a:gd name="T17" fmla="*/ 49 h 70"/>
                <a:gd name="T18" fmla="*/ 7 w 106"/>
                <a:gd name="T19" fmla="*/ 52 h 70"/>
                <a:gd name="T20" fmla="*/ 10 w 106"/>
                <a:gd name="T21" fmla="*/ 54 h 70"/>
                <a:gd name="T22" fmla="*/ 20 w 106"/>
                <a:gd name="T23" fmla="*/ 51 h 70"/>
                <a:gd name="T24" fmla="*/ 41 w 106"/>
                <a:gd name="T25" fmla="*/ 37 h 70"/>
                <a:gd name="T26" fmla="*/ 51 w 106"/>
                <a:gd name="T27" fmla="*/ 32 h 70"/>
                <a:gd name="T28" fmla="*/ 59 w 106"/>
                <a:gd name="T29" fmla="*/ 31 h 70"/>
                <a:gd name="T30" fmla="*/ 69 w 106"/>
                <a:gd name="T31" fmla="*/ 28 h 70"/>
                <a:gd name="T32" fmla="*/ 71 w 106"/>
                <a:gd name="T33" fmla="*/ 31 h 70"/>
                <a:gd name="T34" fmla="*/ 70 w 106"/>
                <a:gd name="T35" fmla="*/ 40 h 70"/>
                <a:gd name="T36" fmla="*/ 72 w 106"/>
                <a:gd name="T37" fmla="*/ 47 h 70"/>
                <a:gd name="T38" fmla="*/ 69 w 106"/>
                <a:gd name="T39" fmla="*/ 51 h 70"/>
                <a:gd name="T40" fmla="*/ 54 w 106"/>
                <a:gd name="T41" fmla="*/ 56 h 70"/>
                <a:gd name="T42" fmla="*/ 44 w 106"/>
                <a:gd name="T43" fmla="*/ 56 h 70"/>
                <a:gd name="T44" fmla="*/ 43 w 106"/>
                <a:gd name="T45" fmla="*/ 56 h 70"/>
                <a:gd name="T46" fmla="*/ 44 w 106"/>
                <a:gd name="T47" fmla="*/ 60 h 70"/>
                <a:gd name="T48" fmla="*/ 52 w 106"/>
                <a:gd name="T49" fmla="*/ 63 h 70"/>
                <a:gd name="T50" fmla="*/ 67 w 106"/>
                <a:gd name="T51" fmla="*/ 67 h 70"/>
                <a:gd name="T52" fmla="*/ 71 w 106"/>
                <a:gd name="T53" fmla="*/ 63 h 70"/>
                <a:gd name="T54" fmla="*/ 80 w 106"/>
                <a:gd name="T55" fmla="*/ 62 h 70"/>
                <a:gd name="T56" fmla="*/ 83 w 106"/>
                <a:gd name="T57" fmla="*/ 56 h 70"/>
                <a:gd name="T58" fmla="*/ 86 w 106"/>
                <a:gd name="T59" fmla="*/ 49 h 70"/>
                <a:gd name="T60" fmla="*/ 85 w 106"/>
                <a:gd name="T61" fmla="*/ 42 h 70"/>
                <a:gd name="T62" fmla="*/ 84 w 106"/>
                <a:gd name="T63" fmla="*/ 37 h 70"/>
                <a:gd name="T64" fmla="*/ 80 w 106"/>
                <a:gd name="T65" fmla="*/ 25 h 70"/>
                <a:gd name="T66" fmla="*/ 81 w 106"/>
                <a:gd name="T67" fmla="*/ 23 h 70"/>
                <a:gd name="T68" fmla="*/ 97 w 106"/>
                <a:gd name="T69" fmla="*/ 21 h 70"/>
                <a:gd name="T70" fmla="*/ 104 w 106"/>
                <a:gd name="T71" fmla="*/ 15 h 70"/>
                <a:gd name="T72" fmla="*/ 106 w 106"/>
                <a:gd name="T73" fmla="*/ 9 h 70"/>
                <a:gd name="T74" fmla="*/ 103 w 106"/>
                <a:gd name="T75" fmla="*/ 2 h 70"/>
                <a:gd name="T76" fmla="*/ 87 w 106"/>
                <a:gd name="T7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70">
                  <a:moveTo>
                    <a:pt x="87" y="0"/>
                  </a:moveTo>
                  <a:cubicBezTo>
                    <a:pt x="83" y="4"/>
                    <a:pt x="69" y="4"/>
                    <a:pt x="63" y="7"/>
                  </a:cubicBezTo>
                  <a:cubicBezTo>
                    <a:pt x="55" y="10"/>
                    <a:pt x="47" y="13"/>
                    <a:pt x="38" y="16"/>
                  </a:cubicBezTo>
                  <a:cubicBezTo>
                    <a:pt x="33" y="19"/>
                    <a:pt x="27" y="22"/>
                    <a:pt x="22" y="24"/>
                  </a:cubicBezTo>
                  <a:cubicBezTo>
                    <a:pt x="20" y="24"/>
                    <a:pt x="19" y="25"/>
                    <a:pt x="17" y="25"/>
                  </a:cubicBezTo>
                  <a:cubicBezTo>
                    <a:pt x="15" y="26"/>
                    <a:pt x="13" y="28"/>
                    <a:pt x="10" y="29"/>
                  </a:cubicBezTo>
                  <a:cubicBezTo>
                    <a:pt x="8" y="30"/>
                    <a:pt x="6" y="30"/>
                    <a:pt x="4" y="30"/>
                  </a:cubicBezTo>
                  <a:cubicBezTo>
                    <a:pt x="2" y="31"/>
                    <a:pt x="1" y="33"/>
                    <a:pt x="0" y="35"/>
                  </a:cubicBezTo>
                  <a:cubicBezTo>
                    <a:pt x="0" y="42"/>
                    <a:pt x="4" y="45"/>
                    <a:pt x="6" y="49"/>
                  </a:cubicBezTo>
                  <a:cubicBezTo>
                    <a:pt x="6" y="50"/>
                    <a:pt x="6" y="51"/>
                    <a:pt x="7" y="52"/>
                  </a:cubicBezTo>
                  <a:cubicBezTo>
                    <a:pt x="7" y="53"/>
                    <a:pt x="9" y="54"/>
                    <a:pt x="10" y="54"/>
                  </a:cubicBezTo>
                  <a:cubicBezTo>
                    <a:pt x="14" y="54"/>
                    <a:pt x="18" y="52"/>
                    <a:pt x="20" y="51"/>
                  </a:cubicBezTo>
                  <a:cubicBezTo>
                    <a:pt x="28" y="47"/>
                    <a:pt x="34" y="41"/>
                    <a:pt x="41" y="37"/>
                  </a:cubicBezTo>
                  <a:cubicBezTo>
                    <a:pt x="44" y="35"/>
                    <a:pt x="48" y="33"/>
                    <a:pt x="51" y="32"/>
                  </a:cubicBezTo>
                  <a:cubicBezTo>
                    <a:pt x="54" y="31"/>
                    <a:pt x="56" y="32"/>
                    <a:pt x="59" y="31"/>
                  </a:cubicBezTo>
                  <a:cubicBezTo>
                    <a:pt x="64" y="29"/>
                    <a:pt x="62" y="26"/>
                    <a:pt x="69" y="28"/>
                  </a:cubicBezTo>
                  <a:cubicBezTo>
                    <a:pt x="70" y="29"/>
                    <a:pt x="71" y="30"/>
                    <a:pt x="71" y="31"/>
                  </a:cubicBezTo>
                  <a:cubicBezTo>
                    <a:pt x="72" y="34"/>
                    <a:pt x="70" y="38"/>
                    <a:pt x="70" y="40"/>
                  </a:cubicBezTo>
                  <a:cubicBezTo>
                    <a:pt x="71" y="43"/>
                    <a:pt x="72" y="43"/>
                    <a:pt x="72" y="47"/>
                  </a:cubicBezTo>
                  <a:cubicBezTo>
                    <a:pt x="71" y="48"/>
                    <a:pt x="70" y="50"/>
                    <a:pt x="69" y="51"/>
                  </a:cubicBezTo>
                  <a:cubicBezTo>
                    <a:pt x="65" y="54"/>
                    <a:pt x="59" y="55"/>
                    <a:pt x="54" y="56"/>
                  </a:cubicBezTo>
                  <a:cubicBezTo>
                    <a:pt x="51" y="57"/>
                    <a:pt x="46" y="55"/>
                    <a:pt x="44" y="56"/>
                  </a:cubicBezTo>
                  <a:cubicBezTo>
                    <a:pt x="43" y="56"/>
                    <a:pt x="43" y="56"/>
                    <a:pt x="43" y="56"/>
                  </a:cubicBezTo>
                  <a:cubicBezTo>
                    <a:pt x="43" y="58"/>
                    <a:pt x="43" y="59"/>
                    <a:pt x="44" y="60"/>
                  </a:cubicBezTo>
                  <a:cubicBezTo>
                    <a:pt x="45" y="64"/>
                    <a:pt x="47" y="62"/>
                    <a:pt x="52" y="63"/>
                  </a:cubicBezTo>
                  <a:cubicBezTo>
                    <a:pt x="56" y="65"/>
                    <a:pt x="60" y="70"/>
                    <a:pt x="67" y="67"/>
                  </a:cubicBezTo>
                  <a:cubicBezTo>
                    <a:pt x="68" y="66"/>
                    <a:pt x="69" y="64"/>
                    <a:pt x="71" y="63"/>
                  </a:cubicBezTo>
                  <a:cubicBezTo>
                    <a:pt x="74" y="62"/>
                    <a:pt x="77" y="64"/>
                    <a:pt x="80" y="62"/>
                  </a:cubicBezTo>
                  <a:cubicBezTo>
                    <a:pt x="82" y="61"/>
                    <a:pt x="82" y="58"/>
                    <a:pt x="83" y="56"/>
                  </a:cubicBezTo>
                  <a:cubicBezTo>
                    <a:pt x="84" y="54"/>
                    <a:pt x="86" y="52"/>
                    <a:pt x="86" y="49"/>
                  </a:cubicBezTo>
                  <a:cubicBezTo>
                    <a:pt x="87" y="46"/>
                    <a:pt x="85" y="44"/>
                    <a:pt x="85" y="42"/>
                  </a:cubicBezTo>
                  <a:cubicBezTo>
                    <a:pt x="84" y="40"/>
                    <a:pt x="84" y="39"/>
                    <a:pt x="84" y="37"/>
                  </a:cubicBezTo>
                  <a:cubicBezTo>
                    <a:pt x="82" y="33"/>
                    <a:pt x="80" y="31"/>
                    <a:pt x="80" y="25"/>
                  </a:cubicBezTo>
                  <a:cubicBezTo>
                    <a:pt x="79" y="24"/>
                    <a:pt x="80" y="23"/>
                    <a:pt x="81" y="23"/>
                  </a:cubicBezTo>
                  <a:cubicBezTo>
                    <a:pt x="86" y="22"/>
                    <a:pt x="91" y="21"/>
                    <a:pt x="97" y="21"/>
                  </a:cubicBezTo>
                  <a:cubicBezTo>
                    <a:pt x="99" y="19"/>
                    <a:pt x="102" y="17"/>
                    <a:pt x="104" y="15"/>
                  </a:cubicBezTo>
                  <a:cubicBezTo>
                    <a:pt x="105" y="13"/>
                    <a:pt x="105" y="10"/>
                    <a:pt x="106" y="9"/>
                  </a:cubicBezTo>
                  <a:cubicBezTo>
                    <a:pt x="106" y="5"/>
                    <a:pt x="104" y="4"/>
                    <a:pt x="103" y="2"/>
                  </a:cubicBezTo>
                  <a:cubicBezTo>
                    <a:pt x="96" y="2"/>
                    <a:pt x="93" y="0"/>
                    <a:pt x="8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0"/>
            <p:cNvSpPr>
              <a:spLocks/>
            </p:cNvSpPr>
            <p:nvPr userDrawn="1"/>
          </p:nvSpPr>
          <p:spPr bwMode="auto">
            <a:xfrm>
              <a:off x="3400376" y="624310"/>
              <a:ext cx="557213" cy="593725"/>
            </a:xfrm>
            <a:custGeom>
              <a:avLst/>
              <a:gdLst>
                <a:gd name="T0" fmla="*/ 143 w 148"/>
                <a:gd name="T1" fmla="*/ 58 h 157"/>
                <a:gd name="T2" fmla="*/ 146 w 148"/>
                <a:gd name="T3" fmla="*/ 53 h 157"/>
                <a:gd name="T4" fmla="*/ 145 w 148"/>
                <a:gd name="T5" fmla="*/ 47 h 157"/>
                <a:gd name="T6" fmla="*/ 119 w 148"/>
                <a:gd name="T7" fmla="*/ 62 h 157"/>
                <a:gd name="T8" fmla="*/ 106 w 148"/>
                <a:gd name="T9" fmla="*/ 70 h 157"/>
                <a:gd name="T10" fmla="*/ 106 w 148"/>
                <a:gd name="T11" fmla="*/ 70 h 157"/>
                <a:gd name="T12" fmla="*/ 105 w 148"/>
                <a:gd name="T13" fmla="*/ 40 h 157"/>
                <a:gd name="T14" fmla="*/ 105 w 148"/>
                <a:gd name="T15" fmla="*/ 29 h 157"/>
                <a:gd name="T16" fmla="*/ 107 w 148"/>
                <a:gd name="T17" fmla="*/ 26 h 157"/>
                <a:gd name="T18" fmla="*/ 106 w 148"/>
                <a:gd name="T19" fmla="*/ 14 h 157"/>
                <a:gd name="T20" fmla="*/ 96 w 148"/>
                <a:gd name="T21" fmla="*/ 7 h 157"/>
                <a:gd name="T22" fmla="*/ 90 w 148"/>
                <a:gd name="T23" fmla="*/ 2 h 157"/>
                <a:gd name="T24" fmla="*/ 79 w 148"/>
                <a:gd name="T25" fmla="*/ 0 h 157"/>
                <a:gd name="T26" fmla="*/ 75 w 148"/>
                <a:gd name="T27" fmla="*/ 2 h 157"/>
                <a:gd name="T28" fmla="*/ 84 w 148"/>
                <a:gd name="T29" fmla="*/ 33 h 157"/>
                <a:gd name="T30" fmla="*/ 85 w 148"/>
                <a:gd name="T31" fmla="*/ 66 h 157"/>
                <a:gd name="T32" fmla="*/ 82 w 148"/>
                <a:gd name="T33" fmla="*/ 84 h 157"/>
                <a:gd name="T34" fmla="*/ 63 w 148"/>
                <a:gd name="T35" fmla="*/ 93 h 157"/>
                <a:gd name="T36" fmla="*/ 53 w 148"/>
                <a:gd name="T37" fmla="*/ 97 h 157"/>
                <a:gd name="T38" fmla="*/ 42 w 148"/>
                <a:gd name="T39" fmla="*/ 100 h 157"/>
                <a:gd name="T40" fmla="*/ 24 w 148"/>
                <a:gd name="T41" fmla="*/ 110 h 157"/>
                <a:gd name="T42" fmla="*/ 19 w 148"/>
                <a:gd name="T43" fmla="*/ 111 h 157"/>
                <a:gd name="T44" fmla="*/ 12 w 148"/>
                <a:gd name="T45" fmla="*/ 114 h 157"/>
                <a:gd name="T46" fmla="*/ 9 w 148"/>
                <a:gd name="T47" fmla="*/ 114 h 157"/>
                <a:gd name="T48" fmla="*/ 4 w 148"/>
                <a:gd name="T49" fmla="*/ 108 h 157"/>
                <a:gd name="T50" fmla="*/ 2 w 148"/>
                <a:gd name="T51" fmla="*/ 107 h 157"/>
                <a:gd name="T52" fmla="*/ 1 w 148"/>
                <a:gd name="T53" fmla="*/ 109 h 157"/>
                <a:gd name="T54" fmla="*/ 6 w 148"/>
                <a:gd name="T55" fmla="*/ 134 h 157"/>
                <a:gd name="T56" fmla="*/ 36 w 148"/>
                <a:gd name="T57" fmla="*/ 125 h 157"/>
                <a:gd name="T58" fmla="*/ 47 w 148"/>
                <a:gd name="T59" fmla="*/ 119 h 157"/>
                <a:gd name="T60" fmla="*/ 55 w 148"/>
                <a:gd name="T61" fmla="*/ 112 h 157"/>
                <a:gd name="T62" fmla="*/ 59 w 148"/>
                <a:gd name="T63" fmla="*/ 111 h 157"/>
                <a:gd name="T64" fmla="*/ 78 w 148"/>
                <a:gd name="T65" fmla="*/ 105 h 157"/>
                <a:gd name="T66" fmla="*/ 57 w 148"/>
                <a:gd name="T67" fmla="*/ 140 h 157"/>
                <a:gd name="T68" fmla="*/ 52 w 148"/>
                <a:gd name="T69" fmla="*/ 142 h 157"/>
                <a:gd name="T70" fmla="*/ 47 w 148"/>
                <a:gd name="T71" fmla="*/ 145 h 157"/>
                <a:gd name="T72" fmla="*/ 44 w 148"/>
                <a:gd name="T73" fmla="*/ 145 h 157"/>
                <a:gd name="T74" fmla="*/ 37 w 148"/>
                <a:gd name="T75" fmla="*/ 149 h 157"/>
                <a:gd name="T76" fmla="*/ 33 w 148"/>
                <a:gd name="T77" fmla="*/ 156 h 157"/>
                <a:gd name="T78" fmla="*/ 33 w 148"/>
                <a:gd name="T79" fmla="*/ 157 h 157"/>
                <a:gd name="T80" fmla="*/ 83 w 148"/>
                <a:gd name="T81" fmla="*/ 136 h 157"/>
                <a:gd name="T82" fmla="*/ 97 w 148"/>
                <a:gd name="T83" fmla="*/ 123 h 157"/>
                <a:gd name="T84" fmla="*/ 103 w 148"/>
                <a:gd name="T85" fmla="*/ 99 h 157"/>
                <a:gd name="T86" fmla="*/ 105 w 148"/>
                <a:gd name="T87" fmla="*/ 89 h 157"/>
                <a:gd name="T88" fmla="*/ 115 w 148"/>
                <a:gd name="T89" fmla="*/ 82 h 157"/>
                <a:gd name="T90" fmla="*/ 121 w 148"/>
                <a:gd name="T91" fmla="*/ 76 h 157"/>
                <a:gd name="T92" fmla="*/ 135 w 148"/>
                <a:gd name="T93" fmla="*/ 66 h 157"/>
                <a:gd name="T94" fmla="*/ 143 w 148"/>
                <a:gd name="T95" fmla="*/ 5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57">
                  <a:moveTo>
                    <a:pt x="143" y="58"/>
                  </a:moveTo>
                  <a:cubicBezTo>
                    <a:pt x="144" y="56"/>
                    <a:pt x="144" y="54"/>
                    <a:pt x="146" y="53"/>
                  </a:cubicBezTo>
                  <a:cubicBezTo>
                    <a:pt x="148" y="52"/>
                    <a:pt x="146" y="47"/>
                    <a:pt x="145" y="47"/>
                  </a:cubicBezTo>
                  <a:cubicBezTo>
                    <a:pt x="129" y="43"/>
                    <a:pt x="127" y="55"/>
                    <a:pt x="119" y="62"/>
                  </a:cubicBezTo>
                  <a:cubicBezTo>
                    <a:pt x="115" y="65"/>
                    <a:pt x="110" y="67"/>
                    <a:pt x="106" y="70"/>
                  </a:cubicBezTo>
                  <a:cubicBezTo>
                    <a:pt x="106" y="70"/>
                    <a:pt x="106" y="70"/>
                    <a:pt x="106" y="70"/>
                  </a:cubicBezTo>
                  <a:cubicBezTo>
                    <a:pt x="104" y="61"/>
                    <a:pt x="105" y="50"/>
                    <a:pt x="105" y="40"/>
                  </a:cubicBezTo>
                  <a:cubicBezTo>
                    <a:pt x="105" y="36"/>
                    <a:pt x="105" y="32"/>
                    <a:pt x="105" y="29"/>
                  </a:cubicBezTo>
                  <a:cubicBezTo>
                    <a:pt x="105" y="28"/>
                    <a:pt x="107" y="27"/>
                    <a:pt x="107" y="26"/>
                  </a:cubicBezTo>
                  <a:cubicBezTo>
                    <a:pt x="109" y="23"/>
                    <a:pt x="108" y="17"/>
                    <a:pt x="106" y="14"/>
                  </a:cubicBezTo>
                  <a:cubicBezTo>
                    <a:pt x="104" y="10"/>
                    <a:pt x="99" y="9"/>
                    <a:pt x="96" y="7"/>
                  </a:cubicBezTo>
                  <a:cubicBezTo>
                    <a:pt x="94" y="5"/>
                    <a:pt x="92" y="3"/>
                    <a:pt x="90" y="2"/>
                  </a:cubicBezTo>
                  <a:cubicBezTo>
                    <a:pt x="86" y="1"/>
                    <a:pt x="82" y="2"/>
                    <a:pt x="79" y="0"/>
                  </a:cubicBezTo>
                  <a:cubicBezTo>
                    <a:pt x="77" y="0"/>
                    <a:pt x="77" y="1"/>
                    <a:pt x="75" y="2"/>
                  </a:cubicBezTo>
                  <a:cubicBezTo>
                    <a:pt x="72" y="12"/>
                    <a:pt x="81" y="26"/>
                    <a:pt x="84" y="33"/>
                  </a:cubicBezTo>
                  <a:cubicBezTo>
                    <a:pt x="86" y="39"/>
                    <a:pt x="86" y="59"/>
                    <a:pt x="85" y="66"/>
                  </a:cubicBezTo>
                  <a:cubicBezTo>
                    <a:pt x="83" y="72"/>
                    <a:pt x="85" y="80"/>
                    <a:pt x="82" y="84"/>
                  </a:cubicBezTo>
                  <a:cubicBezTo>
                    <a:pt x="81" y="86"/>
                    <a:pt x="66" y="91"/>
                    <a:pt x="63" y="93"/>
                  </a:cubicBezTo>
                  <a:cubicBezTo>
                    <a:pt x="60" y="94"/>
                    <a:pt x="56" y="96"/>
                    <a:pt x="53" y="97"/>
                  </a:cubicBezTo>
                  <a:cubicBezTo>
                    <a:pt x="49" y="98"/>
                    <a:pt x="45" y="98"/>
                    <a:pt x="42" y="100"/>
                  </a:cubicBezTo>
                  <a:cubicBezTo>
                    <a:pt x="37" y="103"/>
                    <a:pt x="30" y="109"/>
                    <a:pt x="24" y="110"/>
                  </a:cubicBezTo>
                  <a:cubicBezTo>
                    <a:pt x="23" y="111"/>
                    <a:pt x="21" y="111"/>
                    <a:pt x="19" y="111"/>
                  </a:cubicBezTo>
                  <a:cubicBezTo>
                    <a:pt x="17" y="112"/>
                    <a:pt x="14" y="113"/>
                    <a:pt x="12" y="114"/>
                  </a:cubicBezTo>
                  <a:cubicBezTo>
                    <a:pt x="11" y="114"/>
                    <a:pt x="9" y="114"/>
                    <a:pt x="9" y="114"/>
                  </a:cubicBezTo>
                  <a:cubicBezTo>
                    <a:pt x="7" y="112"/>
                    <a:pt x="5" y="110"/>
                    <a:pt x="4" y="108"/>
                  </a:cubicBezTo>
                  <a:cubicBezTo>
                    <a:pt x="3" y="107"/>
                    <a:pt x="2" y="107"/>
                    <a:pt x="2" y="107"/>
                  </a:cubicBezTo>
                  <a:cubicBezTo>
                    <a:pt x="2" y="107"/>
                    <a:pt x="1" y="108"/>
                    <a:pt x="1" y="109"/>
                  </a:cubicBezTo>
                  <a:cubicBezTo>
                    <a:pt x="1" y="122"/>
                    <a:pt x="0" y="125"/>
                    <a:pt x="6" y="134"/>
                  </a:cubicBezTo>
                  <a:cubicBezTo>
                    <a:pt x="19" y="137"/>
                    <a:pt x="28" y="131"/>
                    <a:pt x="36" y="125"/>
                  </a:cubicBezTo>
                  <a:cubicBezTo>
                    <a:pt x="40" y="123"/>
                    <a:pt x="43" y="121"/>
                    <a:pt x="47" y="119"/>
                  </a:cubicBezTo>
                  <a:cubicBezTo>
                    <a:pt x="50" y="117"/>
                    <a:pt x="52" y="113"/>
                    <a:pt x="55" y="112"/>
                  </a:cubicBezTo>
                  <a:cubicBezTo>
                    <a:pt x="56" y="111"/>
                    <a:pt x="58" y="111"/>
                    <a:pt x="59" y="111"/>
                  </a:cubicBezTo>
                  <a:cubicBezTo>
                    <a:pt x="65" y="109"/>
                    <a:pt x="70" y="105"/>
                    <a:pt x="78" y="105"/>
                  </a:cubicBezTo>
                  <a:cubicBezTo>
                    <a:pt x="78" y="119"/>
                    <a:pt x="66" y="134"/>
                    <a:pt x="57" y="140"/>
                  </a:cubicBezTo>
                  <a:cubicBezTo>
                    <a:pt x="55" y="141"/>
                    <a:pt x="54" y="142"/>
                    <a:pt x="52" y="142"/>
                  </a:cubicBezTo>
                  <a:cubicBezTo>
                    <a:pt x="51" y="143"/>
                    <a:pt x="49" y="144"/>
                    <a:pt x="47" y="145"/>
                  </a:cubicBezTo>
                  <a:cubicBezTo>
                    <a:pt x="46" y="145"/>
                    <a:pt x="45" y="145"/>
                    <a:pt x="44" y="145"/>
                  </a:cubicBezTo>
                  <a:cubicBezTo>
                    <a:pt x="42" y="146"/>
                    <a:pt x="39" y="148"/>
                    <a:pt x="37" y="149"/>
                  </a:cubicBezTo>
                  <a:cubicBezTo>
                    <a:pt x="34" y="152"/>
                    <a:pt x="34" y="154"/>
                    <a:pt x="33" y="156"/>
                  </a:cubicBezTo>
                  <a:cubicBezTo>
                    <a:pt x="33" y="157"/>
                    <a:pt x="33" y="157"/>
                    <a:pt x="33" y="157"/>
                  </a:cubicBezTo>
                  <a:cubicBezTo>
                    <a:pt x="56" y="157"/>
                    <a:pt x="70" y="147"/>
                    <a:pt x="83" y="136"/>
                  </a:cubicBezTo>
                  <a:cubicBezTo>
                    <a:pt x="88" y="132"/>
                    <a:pt x="94" y="129"/>
                    <a:pt x="97" y="123"/>
                  </a:cubicBezTo>
                  <a:cubicBezTo>
                    <a:pt x="100" y="115"/>
                    <a:pt x="101" y="106"/>
                    <a:pt x="103" y="99"/>
                  </a:cubicBezTo>
                  <a:cubicBezTo>
                    <a:pt x="104" y="96"/>
                    <a:pt x="104" y="93"/>
                    <a:pt x="105" y="89"/>
                  </a:cubicBezTo>
                  <a:cubicBezTo>
                    <a:pt x="106" y="87"/>
                    <a:pt x="112" y="84"/>
                    <a:pt x="115" y="82"/>
                  </a:cubicBezTo>
                  <a:cubicBezTo>
                    <a:pt x="117" y="80"/>
                    <a:pt x="119" y="78"/>
                    <a:pt x="121" y="76"/>
                  </a:cubicBezTo>
                  <a:cubicBezTo>
                    <a:pt x="126" y="72"/>
                    <a:pt x="131" y="69"/>
                    <a:pt x="135" y="66"/>
                  </a:cubicBezTo>
                  <a:cubicBezTo>
                    <a:pt x="138" y="64"/>
                    <a:pt x="142" y="61"/>
                    <a:pt x="143" y="5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1"/>
            <p:cNvSpPr>
              <a:spLocks/>
            </p:cNvSpPr>
            <p:nvPr userDrawn="1"/>
          </p:nvSpPr>
          <p:spPr bwMode="auto">
            <a:xfrm>
              <a:off x="3886151" y="1062460"/>
              <a:ext cx="120650" cy="152400"/>
            </a:xfrm>
            <a:custGeom>
              <a:avLst/>
              <a:gdLst>
                <a:gd name="T0" fmla="*/ 15 w 32"/>
                <a:gd name="T1" fmla="*/ 8 h 40"/>
                <a:gd name="T2" fmla="*/ 1 w 32"/>
                <a:gd name="T3" fmla="*/ 0 h 40"/>
                <a:gd name="T4" fmla="*/ 0 w 32"/>
                <a:gd name="T5" fmla="*/ 1 h 40"/>
                <a:gd name="T6" fmla="*/ 4 w 32"/>
                <a:gd name="T7" fmla="*/ 20 h 40"/>
                <a:gd name="T8" fmla="*/ 5 w 32"/>
                <a:gd name="T9" fmla="*/ 24 h 40"/>
                <a:gd name="T10" fmla="*/ 7 w 32"/>
                <a:gd name="T11" fmla="*/ 34 h 40"/>
                <a:gd name="T12" fmla="*/ 19 w 32"/>
                <a:gd name="T13" fmla="*/ 38 h 40"/>
                <a:gd name="T14" fmla="*/ 32 w 32"/>
                <a:gd name="T15" fmla="*/ 29 h 40"/>
                <a:gd name="T16" fmla="*/ 15 w 32"/>
                <a:gd name="T1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0">
                  <a:moveTo>
                    <a:pt x="15" y="8"/>
                  </a:moveTo>
                  <a:cubicBezTo>
                    <a:pt x="11" y="5"/>
                    <a:pt x="9" y="0"/>
                    <a:pt x="1" y="0"/>
                  </a:cubicBezTo>
                  <a:cubicBezTo>
                    <a:pt x="1" y="0"/>
                    <a:pt x="0" y="0"/>
                    <a:pt x="0" y="1"/>
                  </a:cubicBezTo>
                  <a:cubicBezTo>
                    <a:pt x="0" y="11"/>
                    <a:pt x="1" y="12"/>
                    <a:pt x="4" y="20"/>
                  </a:cubicBezTo>
                  <a:cubicBezTo>
                    <a:pt x="4" y="21"/>
                    <a:pt x="4" y="22"/>
                    <a:pt x="5" y="24"/>
                  </a:cubicBezTo>
                  <a:cubicBezTo>
                    <a:pt x="6" y="26"/>
                    <a:pt x="10" y="30"/>
                    <a:pt x="7" y="34"/>
                  </a:cubicBezTo>
                  <a:cubicBezTo>
                    <a:pt x="8" y="38"/>
                    <a:pt x="14" y="40"/>
                    <a:pt x="19" y="38"/>
                  </a:cubicBezTo>
                  <a:cubicBezTo>
                    <a:pt x="24" y="37"/>
                    <a:pt x="29" y="33"/>
                    <a:pt x="32" y="29"/>
                  </a:cubicBezTo>
                  <a:cubicBezTo>
                    <a:pt x="32" y="18"/>
                    <a:pt x="22" y="13"/>
                    <a:pt x="15"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2"/>
            <p:cNvSpPr>
              <a:spLocks/>
            </p:cNvSpPr>
            <p:nvPr userDrawn="1"/>
          </p:nvSpPr>
          <p:spPr bwMode="auto">
            <a:xfrm>
              <a:off x="2990801" y="517947"/>
              <a:ext cx="176213" cy="182563"/>
            </a:xfrm>
            <a:custGeom>
              <a:avLst/>
              <a:gdLst>
                <a:gd name="T0" fmla="*/ 6 w 47"/>
                <a:gd name="T1" fmla="*/ 16 h 48"/>
                <a:gd name="T2" fmla="*/ 8 w 47"/>
                <a:gd name="T3" fmla="*/ 18 h 48"/>
                <a:gd name="T4" fmla="*/ 12 w 47"/>
                <a:gd name="T5" fmla="*/ 27 h 48"/>
                <a:gd name="T6" fmla="*/ 10 w 47"/>
                <a:gd name="T7" fmla="*/ 44 h 48"/>
                <a:gd name="T8" fmla="*/ 12 w 47"/>
                <a:gd name="T9" fmla="*/ 48 h 48"/>
                <a:gd name="T10" fmla="*/ 28 w 47"/>
                <a:gd name="T11" fmla="*/ 37 h 48"/>
                <a:gd name="T12" fmla="*/ 46 w 47"/>
                <a:gd name="T13" fmla="*/ 22 h 48"/>
                <a:gd name="T14" fmla="*/ 43 w 47"/>
                <a:gd name="T15" fmla="*/ 18 h 48"/>
                <a:gd name="T16" fmla="*/ 32 w 47"/>
                <a:gd name="T17" fmla="*/ 10 h 48"/>
                <a:gd name="T18" fmla="*/ 26 w 47"/>
                <a:gd name="T19" fmla="*/ 8 h 48"/>
                <a:gd name="T20" fmla="*/ 5 w 47"/>
                <a:gd name="T21" fmla="*/ 0 h 48"/>
                <a:gd name="T22" fmla="*/ 5 w 47"/>
                <a:gd name="T23" fmla="*/ 11 h 48"/>
                <a:gd name="T24" fmla="*/ 6 w 47"/>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8">
                  <a:moveTo>
                    <a:pt x="6" y="16"/>
                  </a:moveTo>
                  <a:cubicBezTo>
                    <a:pt x="7" y="17"/>
                    <a:pt x="7" y="17"/>
                    <a:pt x="8" y="18"/>
                  </a:cubicBezTo>
                  <a:cubicBezTo>
                    <a:pt x="9" y="20"/>
                    <a:pt x="11" y="24"/>
                    <a:pt x="12" y="27"/>
                  </a:cubicBezTo>
                  <a:cubicBezTo>
                    <a:pt x="14" y="32"/>
                    <a:pt x="14" y="41"/>
                    <a:pt x="10" y="44"/>
                  </a:cubicBezTo>
                  <a:cubicBezTo>
                    <a:pt x="10" y="44"/>
                    <a:pt x="10" y="48"/>
                    <a:pt x="12" y="48"/>
                  </a:cubicBezTo>
                  <a:cubicBezTo>
                    <a:pt x="19" y="48"/>
                    <a:pt x="26" y="43"/>
                    <a:pt x="28" y="37"/>
                  </a:cubicBezTo>
                  <a:cubicBezTo>
                    <a:pt x="40" y="38"/>
                    <a:pt x="47" y="34"/>
                    <a:pt x="46" y="22"/>
                  </a:cubicBezTo>
                  <a:cubicBezTo>
                    <a:pt x="45" y="21"/>
                    <a:pt x="45" y="19"/>
                    <a:pt x="43" y="18"/>
                  </a:cubicBezTo>
                  <a:cubicBezTo>
                    <a:pt x="40" y="15"/>
                    <a:pt x="36" y="12"/>
                    <a:pt x="32" y="10"/>
                  </a:cubicBezTo>
                  <a:cubicBezTo>
                    <a:pt x="30" y="9"/>
                    <a:pt x="28" y="9"/>
                    <a:pt x="26" y="8"/>
                  </a:cubicBezTo>
                  <a:cubicBezTo>
                    <a:pt x="20" y="4"/>
                    <a:pt x="15" y="0"/>
                    <a:pt x="5" y="0"/>
                  </a:cubicBezTo>
                  <a:cubicBezTo>
                    <a:pt x="0" y="6"/>
                    <a:pt x="3" y="6"/>
                    <a:pt x="5" y="11"/>
                  </a:cubicBezTo>
                  <a:cubicBezTo>
                    <a:pt x="5" y="13"/>
                    <a:pt x="6" y="15"/>
                    <a:pt x="6"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53"/>
            <p:cNvSpPr>
              <a:spLocks/>
            </p:cNvSpPr>
            <p:nvPr userDrawn="1"/>
          </p:nvSpPr>
          <p:spPr bwMode="auto">
            <a:xfrm>
              <a:off x="2900314" y="722735"/>
              <a:ext cx="304800" cy="161925"/>
            </a:xfrm>
            <a:custGeom>
              <a:avLst/>
              <a:gdLst>
                <a:gd name="T0" fmla="*/ 20 w 81"/>
                <a:gd name="T1" fmla="*/ 42 h 43"/>
                <a:gd name="T2" fmla="*/ 34 w 81"/>
                <a:gd name="T3" fmla="*/ 41 h 43"/>
                <a:gd name="T4" fmla="*/ 55 w 81"/>
                <a:gd name="T5" fmla="*/ 21 h 43"/>
                <a:gd name="T6" fmla="*/ 69 w 81"/>
                <a:gd name="T7" fmla="*/ 11 h 43"/>
                <a:gd name="T8" fmla="*/ 75 w 81"/>
                <a:gd name="T9" fmla="*/ 10 h 43"/>
                <a:gd name="T10" fmla="*/ 81 w 81"/>
                <a:gd name="T11" fmla="*/ 4 h 43"/>
                <a:gd name="T12" fmla="*/ 79 w 81"/>
                <a:gd name="T13" fmla="*/ 0 h 43"/>
                <a:gd name="T14" fmla="*/ 74 w 81"/>
                <a:gd name="T15" fmla="*/ 0 h 43"/>
                <a:gd name="T16" fmla="*/ 65 w 81"/>
                <a:gd name="T17" fmla="*/ 1 h 43"/>
                <a:gd name="T18" fmla="*/ 50 w 81"/>
                <a:gd name="T19" fmla="*/ 7 h 43"/>
                <a:gd name="T20" fmla="*/ 46 w 81"/>
                <a:gd name="T21" fmla="*/ 7 h 43"/>
                <a:gd name="T22" fmla="*/ 2 w 81"/>
                <a:gd name="T23" fmla="*/ 25 h 43"/>
                <a:gd name="T24" fmla="*/ 2 w 81"/>
                <a:gd name="T25" fmla="*/ 32 h 43"/>
                <a:gd name="T26" fmla="*/ 20 w 81"/>
                <a:gd name="T2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43">
                  <a:moveTo>
                    <a:pt x="20" y="42"/>
                  </a:moveTo>
                  <a:cubicBezTo>
                    <a:pt x="24" y="43"/>
                    <a:pt x="31" y="42"/>
                    <a:pt x="34" y="41"/>
                  </a:cubicBezTo>
                  <a:cubicBezTo>
                    <a:pt x="41" y="38"/>
                    <a:pt x="49" y="25"/>
                    <a:pt x="55" y="21"/>
                  </a:cubicBezTo>
                  <a:cubicBezTo>
                    <a:pt x="60" y="18"/>
                    <a:pt x="64" y="13"/>
                    <a:pt x="69" y="11"/>
                  </a:cubicBezTo>
                  <a:cubicBezTo>
                    <a:pt x="71" y="11"/>
                    <a:pt x="73" y="10"/>
                    <a:pt x="75" y="10"/>
                  </a:cubicBezTo>
                  <a:cubicBezTo>
                    <a:pt x="77" y="8"/>
                    <a:pt x="79" y="6"/>
                    <a:pt x="81" y="4"/>
                  </a:cubicBezTo>
                  <a:cubicBezTo>
                    <a:pt x="81" y="1"/>
                    <a:pt x="80" y="0"/>
                    <a:pt x="79" y="0"/>
                  </a:cubicBezTo>
                  <a:cubicBezTo>
                    <a:pt x="77" y="0"/>
                    <a:pt x="76" y="0"/>
                    <a:pt x="74" y="0"/>
                  </a:cubicBezTo>
                  <a:cubicBezTo>
                    <a:pt x="71" y="1"/>
                    <a:pt x="67" y="1"/>
                    <a:pt x="65" y="1"/>
                  </a:cubicBezTo>
                  <a:cubicBezTo>
                    <a:pt x="60" y="3"/>
                    <a:pt x="54" y="5"/>
                    <a:pt x="50" y="7"/>
                  </a:cubicBezTo>
                  <a:cubicBezTo>
                    <a:pt x="48" y="7"/>
                    <a:pt x="47" y="7"/>
                    <a:pt x="46" y="7"/>
                  </a:cubicBezTo>
                  <a:cubicBezTo>
                    <a:pt x="31" y="12"/>
                    <a:pt x="16" y="19"/>
                    <a:pt x="2" y="25"/>
                  </a:cubicBezTo>
                  <a:cubicBezTo>
                    <a:pt x="2" y="27"/>
                    <a:pt x="0" y="30"/>
                    <a:pt x="2" y="32"/>
                  </a:cubicBezTo>
                  <a:cubicBezTo>
                    <a:pt x="3" y="37"/>
                    <a:pt x="15" y="41"/>
                    <a:pt x="20" y="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54"/>
            <p:cNvSpPr>
              <a:spLocks/>
            </p:cNvSpPr>
            <p:nvPr userDrawn="1"/>
          </p:nvSpPr>
          <p:spPr bwMode="auto">
            <a:xfrm>
              <a:off x="2798714" y="892597"/>
              <a:ext cx="395288" cy="439738"/>
            </a:xfrm>
            <a:custGeom>
              <a:avLst/>
              <a:gdLst>
                <a:gd name="T0" fmla="*/ 76 w 105"/>
                <a:gd name="T1" fmla="*/ 37 h 116"/>
                <a:gd name="T2" fmla="*/ 78 w 105"/>
                <a:gd name="T3" fmla="*/ 32 h 116"/>
                <a:gd name="T4" fmla="*/ 88 w 105"/>
                <a:gd name="T5" fmla="*/ 23 h 116"/>
                <a:gd name="T6" fmla="*/ 92 w 105"/>
                <a:gd name="T7" fmla="*/ 19 h 116"/>
                <a:gd name="T8" fmla="*/ 105 w 105"/>
                <a:gd name="T9" fmla="*/ 8 h 116"/>
                <a:gd name="T10" fmla="*/ 81 w 105"/>
                <a:gd name="T11" fmla="*/ 1 h 116"/>
                <a:gd name="T12" fmla="*/ 71 w 105"/>
                <a:gd name="T13" fmla="*/ 8 h 116"/>
                <a:gd name="T14" fmla="*/ 57 w 105"/>
                <a:gd name="T15" fmla="*/ 16 h 116"/>
                <a:gd name="T16" fmla="*/ 33 w 105"/>
                <a:gd name="T17" fmla="*/ 20 h 116"/>
                <a:gd name="T18" fmla="*/ 28 w 105"/>
                <a:gd name="T19" fmla="*/ 19 h 116"/>
                <a:gd name="T20" fmla="*/ 26 w 105"/>
                <a:gd name="T21" fmla="*/ 30 h 116"/>
                <a:gd name="T22" fmla="*/ 27 w 105"/>
                <a:gd name="T23" fmla="*/ 63 h 116"/>
                <a:gd name="T24" fmla="*/ 33 w 105"/>
                <a:gd name="T25" fmla="*/ 74 h 116"/>
                <a:gd name="T26" fmla="*/ 47 w 105"/>
                <a:gd name="T27" fmla="*/ 56 h 116"/>
                <a:gd name="T28" fmla="*/ 47 w 105"/>
                <a:gd name="T29" fmla="*/ 53 h 116"/>
                <a:gd name="T30" fmla="*/ 47 w 105"/>
                <a:gd name="T31" fmla="*/ 43 h 116"/>
                <a:gd name="T32" fmla="*/ 57 w 105"/>
                <a:gd name="T33" fmla="*/ 42 h 116"/>
                <a:gd name="T34" fmla="*/ 56 w 105"/>
                <a:gd name="T35" fmla="*/ 60 h 116"/>
                <a:gd name="T36" fmla="*/ 30 w 105"/>
                <a:gd name="T37" fmla="*/ 81 h 116"/>
                <a:gd name="T38" fmla="*/ 20 w 105"/>
                <a:gd name="T39" fmla="*/ 86 h 116"/>
                <a:gd name="T40" fmla="*/ 12 w 105"/>
                <a:gd name="T41" fmla="*/ 91 h 116"/>
                <a:gd name="T42" fmla="*/ 1 w 105"/>
                <a:gd name="T43" fmla="*/ 92 h 116"/>
                <a:gd name="T44" fmla="*/ 35 w 105"/>
                <a:gd name="T45" fmla="*/ 95 h 116"/>
                <a:gd name="T46" fmla="*/ 43 w 105"/>
                <a:gd name="T47" fmla="*/ 85 h 116"/>
                <a:gd name="T48" fmla="*/ 50 w 105"/>
                <a:gd name="T49" fmla="*/ 79 h 116"/>
                <a:gd name="T50" fmla="*/ 56 w 105"/>
                <a:gd name="T51" fmla="*/ 77 h 116"/>
                <a:gd name="T52" fmla="*/ 56 w 105"/>
                <a:gd name="T53" fmla="*/ 92 h 116"/>
                <a:gd name="T54" fmla="*/ 49 w 105"/>
                <a:gd name="T55" fmla="*/ 96 h 116"/>
                <a:gd name="T56" fmla="*/ 58 w 105"/>
                <a:gd name="T57" fmla="*/ 103 h 116"/>
                <a:gd name="T58" fmla="*/ 61 w 105"/>
                <a:gd name="T59" fmla="*/ 111 h 116"/>
                <a:gd name="T60" fmla="*/ 71 w 105"/>
                <a:gd name="T61" fmla="*/ 115 h 116"/>
                <a:gd name="T62" fmla="*/ 67 w 105"/>
                <a:gd name="T63" fmla="*/ 78 h 116"/>
                <a:gd name="T64" fmla="*/ 72 w 105"/>
                <a:gd name="T65" fmla="*/ 57 h 116"/>
                <a:gd name="T66" fmla="*/ 93 w 105"/>
                <a:gd name="T67"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 h="116">
                  <a:moveTo>
                    <a:pt x="91" y="36"/>
                  </a:moveTo>
                  <a:cubicBezTo>
                    <a:pt x="86" y="36"/>
                    <a:pt x="81" y="35"/>
                    <a:pt x="76" y="37"/>
                  </a:cubicBezTo>
                  <a:cubicBezTo>
                    <a:pt x="74" y="38"/>
                    <a:pt x="73" y="39"/>
                    <a:pt x="71" y="40"/>
                  </a:cubicBezTo>
                  <a:cubicBezTo>
                    <a:pt x="71" y="37"/>
                    <a:pt x="77" y="34"/>
                    <a:pt x="78" y="32"/>
                  </a:cubicBezTo>
                  <a:cubicBezTo>
                    <a:pt x="80" y="30"/>
                    <a:pt x="81" y="28"/>
                    <a:pt x="83" y="26"/>
                  </a:cubicBezTo>
                  <a:cubicBezTo>
                    <a:pt x="85" y="25"/>
                    <a:pt x="87" y="24"/>
                    <a:pt x="88" y="23"/>
                  </a:cubicBezTo>
                  <a:cubicBezTo>
                    <a:pt x="89" y="22"/>
                    <a:pt x="89" y="20"/>
                    <a:pt x="90" y="19"/>
                  </a:cubicBezTo>
                  <a:cubicBezTo>
                    <a:pt x="91" y="19"/>
                    <a:pt x="92" y="19"/>
                    <a:pt x="92" y="19"/>
                  </a:cubicBezTo>
                  <a:cubicBezTo>
                    <a:pt x="94" y="18"/>
                    <a:pt x="94" y="16"/>
                    <a:pt x="95" y="15"/>
                  </a:cubicBezTo>
                  <a:cubicBezTo>
                    <a:pt x="99" y="12"/>
                    <a:pt x="102" y="12"/>
                    <a:pt x="105" y="8"/>
                  </a:cubicBezTo>
                  <a:cubicBezTo>
                    <a:pt x="105" y="7"/>
                    <a:pt x="104" y="5"/>
                    <a:pt x="103" y="4"/>
                  </a:cubicBezTo>
                  <a:cubicBezTo>
                    <a:pt x="100" y="2"/>
                    <a:pt x="86" y="0"/>
                    <a:pt x="81" y="1"/>
                  </a:cubicBezTo>
                  <a:cubicBezTo>
                    <a:pt x="79" y="2"/>
                    <a:pt x="75" y="4"/>
                    <a:pt x="73" y="5"/>
                  </a:cubicBezTo>
                  <a:cubicBezTo>
                    <a:pt x="72" y="6"/>
                    <a:pt x="71" y="7"/>
                    <a:pt x="71" y="8"/>
                  </a:cubicBezTo>
                  <a:cubicBezTo>
                    <a:pt x="68" y="9"/>
                    <a:pt x="66" y="9"/>
                    <a:pt x="64" y="9"/>
                  </a:cubicBezTo>
                  <a:cubicBezTo>
                    <a:pt x="61" y="11"/>
                    <a:pt x="59" y="14"/>
                    <a:pt x="57" y="16"/>
                  </a:cubicBezTo>
                  <a:cubicBezTo>
                    <a:pt x="51" y="20"/>
                    <a:pt x="46" y="23"/>
                    <a:pt x="40" y="26"/>
                  </a:cubicBezTo>
                  <a:cubicBezTo>
                    <a:pt x="38" y="27"/>
                    <a:pt x="35" y="21"/>
                    <a:pt x="33" y="20"/>
                  </a:cubicBezTo>
                  <a:cubicBezTo>
                    <a:pt x="32" y="19"/>
                    <a:pt x="30" y="19"/>
                    <a:pt x="29" y="18"/>
                  </a:cubicBezTo>
                  <a:cubicBezTo>
                    <a:pt x="28" y="19"/>
                    <a:pt x="28" y="19"/>
                    <a:pt x="28" y="19"/>
                  </a:cubicBezTo>
                  <a:cubicBezTo>
                    <a:pt x="27" y="19"/>
                    <a:pt x="27" y="19"/>
                    <a:pt x="26" y="20"/>
                  </a:cubicBezTo>
                  <a:cubicBezTo>
                    <a:pt x="26" y="23"/>
                    <a:pt x="27" y="27"/>
                    <a:pt x="26" y="30"/>
                  </a:cubicBezTo>
                  <a:cubicBezTo>
                    <a:pt x="25" y="37"/>
                    <a:pt x="22" y="50"/>
                    <a:pt x="24" y="59"/>
                  </a:cubicBezTo>
                  <a:cubicBezTo>
                    <a:pt x="25" y="60"/>
                    <a:pt x="26" y="62"/>
                    <a:pt x="27" y="63"/>
                  </a:cubicBezTo>
                  <a:cubicBezTo>
                    <a:pt x="28" y="65"/>
                    <a:pt x="27" y="66"/>
                    <a:pt x="28" y="68"/>
                  </a:cubicBezTo>
                  <a:cubicBezTo>
                    <a:pt x="29" y="70"/>
                    <a:pt x="32" y="71"/>
                    <a:pt x="33" y="74"/>
                  </a:cubicBezTo>
                  <a:cubicBezTo>
                    <a:pt x="37" y="73"/>
                    <a:pt x="44" y="61"/>
                    <a:pt x="47" y="56"/>
                  </a:cubicBezTo>
                  <a:cubicBezTo>
                    <a:pt x="47" y="56"/>
                    <a:pt x="47" y="56"/>
                    <a:pt x="47" y="56"/>
                  </a:cubicBezTo>
                  <a:cubicBezTo>
                    <a:pt x="47" y="55"/>
                    <a:pt x="47" y="54"/>
                    <a:pt x="47" y="53"/>
                  </a:cubicBezTo>
                  <a:cubicBezTo>
                    <a:pt x="47" y="53"/>
                    <a:pt x="47" y="53"/>
                    <a:pt x="47" y="53"/>
                  </a:cubicBezTo>
                  <a:cubicBezTo>
                    <a:pt x="47" y="53"/>
                    <a:pt x="47" y="53"/>
                    <a:pt x="47" y="53"/>
                  </a:cubicBezTo>
                  <a:cubicBezTo>
                    <a:pt x="47" y="50"/>
                    <a:pt x="47" y="46"/>
                    <a:pt x="47" y="43"/>
                  </a:cubicBezTo>
                  <a:cubicBezTo>
                    <a:pt x="49" y="42"/>
                    <a:pt x="52" y="42"/>
                    <a:pt x="53" y="41"/>
                  </a:cubicBezTo>
                  <a:cubicBezTo>
                    <a:pt x="55" y="41"/>
                    <a:pt x="56" y="41"/>
                    <a:pt x="57" y="42"/>
                  </a:cubicBezTo>
                  <a:cubicBezTo>
                    <a:pt x="57" y="43"/>
                    <a:pt x="52" y="55"/>
                    <a:pt x="51" y="56"/>
                  </a:cubicBezTo>
                  <a:cubicBezTo>
                    <a:pt x="52" y="59"/>
                    <a:pt x="54" y="60"/>
                    <a:pt x="56" y="60"/>
                  </a:cubicBezTo>
                  <a:cubicBezTo>
                    <a:pt x="55" y="66"/>
                    <a:pt x="49" y="68"/>
                    <a:pt x="45" y="70"/>
                  </a:cubicBezTo>
                  <a:cubicBezTo>
                    <a:pt x="40" y="74"/>
                    <a:pt x="35" y="77"/>
                    <a:pt x="30" y="81"/>
                  </a:cubicBezTo>
                  <a:cubicBezTo>
                    <a:pt x="28" y="82"/>
                    <a:pt x="26" y="82"/>
                    <a:pt x="24" y="83"/>
                  </a:cubicBezTo>
                  <a:cubicBezTo>
                    <a:pt x="23" y="84"/>
                    <a:pt x="22" y="86"/>
                    <a:pt x="20" y="86"/>
                  </a:cubicBezTo>
                  <a:cubicBezTo>
                    <a:pt x="18" y="87"/>
                    <a:pt x="16" y="88"/>
                    <a:pt x="14" y="89"/>
                  </a:cubicBezTo>
                  <a:cubicBezTo>
                    <a:pt x="13" y="90"/>
                    <a:pt x="13" y="91"/>
                    <a:pt x="12" y="91"/>
                  </a:cubicBezTo>
                  <a:cubicBezTo>
                    <a:pt x="10" y="92"/>
                    <a:pt x="8" y="90"/>
                    <a:pt x="7" y="90"/>
                  </a:cubicBezTo>
                  <a:cubicBezTo>
                    <a:pt x="4" y="90"/>
                    <a:pt x="3" y="91"/>
                    <a:pt x="1" y="92"/>
                  </a:cubicBezTo>
                  <a:cubicBezTo>
                    <a:pt x="0" y="103"/>
                    <a:pt x="5" y="114"/>
                    <a:pt x="17" y="114"/>
                  </a:cubicBezTo>
                  <a:cubicBezTo>
                    <a:pt x="23" y="107"/>
                    <a:pt x="29" y="102"/>
                    <a:pt x="35" y="95"/>
                  </a:cubicBezTo>
                  <a:cubicBezTo>
                    <a:pt x="37" y="93"/>
                    <a:pt x="39" y="92"/>
                    <a:pt x="40" y="90"/>
                  </a:cubicBezTo>
                  <a:cubicBezTo>
                    <a:pt x="42" y="88"/>
                    <a:pt x="42" y="87"/>
                    <a:pt x="43" y="85"/>
                  </a:cubicBezTo>
                  <a:cubicBezTo>
                    <a:pt x="44" y="84"/>
                    <a:pt x="45" y="85"/>
                    <a:pt x="46" y="84"/>
                  </a:cubicBezTo>
                  <a:cubicBezTo>
                    <a:pt x="47" y="82"/>
                    <a:pt x="49" y="81"/>
                    <a:pt x="50" y="79"/>
                  </a:cubicBezTo>
                  <a:cubicBezTo>
                    <a:pt x="52" y="78"/>
                    <a:pt x="53" y="78"/>
                    <a:pt x="54" y="76"/>
                  </a:cubicBezTo>
                  <a:cubicBezTo>
                    <a:pt x="55" y="76"/>
                    <a:pt x="55" y="76"/>
                    <a:pt x="56" y="77"/>
                  </a:cubicBezTo>
                  <a:cubicBezTo>
                    <a:pt x="57" y="78"/>
                    <a:pt x="57" y="81"/>
                    <a:pt x="58" y="82"/>
                  </a:cubicBezTo>
                  <a:cubicBezTo>
                    <a:pt x="58" y="86"/>
                    <a:pt x="58" y="91"/>
                    <a:pt x="56" y="92"/>
                  </a:cubicBezTo>
                  <a:cubicBezTo>
                    <a:pt x="54" y="92"/>
                    <a:pt x="53" y="93"/>
                    <a:pt x="52" y="93"/>
                  </a:cubicBezTo>
                  <a:cubicBezTo>
                    <a:pt x="51" y="94"/>
                    <a:pt x="50" y="95"/>
                    <a:pt x="49" y="96"/>
                  </a:cubicBezTo>
                  <a:cubicBezTo>
                    <a:pt x="49" y="97"/>
                    <a:pt x="49" y="98"/>
                    <a:pt x="49" y="99"/>
                  </a:cubicBezTo>
                  <a:cubicBezTo>
                    <a:pt x="49" y="100"/>
                    <a:pt x="57" y="102"/>
                    <a:pt x="58" y="103"/>
                  </a:cubicBezTo>
                  <a:cubicBezTo>
                    <a:pt x="59" y="103"/>
                    <a:pt x="61" y="106"/>
                    <a:pt x="61" y="107"/>
                  </a:cubicBezTo>
                  <a:cubicBezTo>
                    <a:pt x="61" y="108"/>
                    <a:pt x="61" y="109"/>
                    <a:pt x="61" y="111"/>
                  </a:cubicBezTo>
                  <a:cubicBezTo>
                    <a:pt x="62" y="112"/>
                    <a:pt x="64" y="113"/>
                    <a:pt x="65" y="115"/>
                  </a:cubicBezTo>
                  <a:cubicBezTo>
                    <a:pt x="66" y="115"/>
                    <a:pt x="69" y="116"/>
                    <a:pt x="71" y="115"/>
                  </a:cubicBezTo>
                  <a:cubicBezTo>
                    <a:pt x="71" y="115"/>
                    <a:pt x="71" y="114"/>
                    <a:pt x="72" y="114"/>
                  </a:cubicBezTo>
                  <a:cubicBezTo>
                    <a:pt x="72" y="101"/>
                    <a:pt x="71" y="89"/>
                    <a:pt x="67" y="78"/>
                  </a:cubicBezTo>
                  <a:cubicBezTo>
                    <a:pt x="66" y="75"/>
                    <a:pt x="61" y="69"/>
                    <a:pt x="64" y="64"/>
                  </a:cubicBezTo>
                  <a:cubicBezTo>
                    <a:pt x="64" y="57"/>
                    <a:pt x="68" y="59"/>
                    <a:pt x="72" y="57"/>
                  </a:cubicBezTo>
                  <a:cubicBezTo>
                    <a:pt x="78" y="54"/>
                    <a:pt x="83" y="51"/>
                    <a:pt x="89" y="47"/>
                  </a:cubicBezTo>
                  <a:cubicBezTo>
                    <a:pt x="90" y="45"/>
                    <a:pt x="91" y="43"/>
                    <a:pt x="93" y="41"/>
                  </a:cubicBezTo>
                  <a:cubicBezTo>
                    <a:pt x="93" y="39"/>
                    <a:pt x="92" y="38"/>
                    <a:pt x="91"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55"/>
            <p:cNvSpPr>
              <a:spLocks/>
            </p:cNvSpPr>
            <p:nvPr userDrawn="1"/>
          </p:nvSpPr>
          <p:spPr bwMode="auto">
            <a:xfrm>
              <a:off x="3138439" y="1097385"/>
              <a:ext cx="119063" cy="147638"/>
            </a:xfrm>
            <a:custGeom>
              <a:avLst/>
              <a:gdLst>
                <a:gd name="T0" fmla="*/ 27 w 32"/>
                <a:gd name="T1" fmla="*/ 12 h 39"/>
                <a:gd name="T2" fmla="*/ 6 w 32"/>
                <a:gd name="T3" fmla="*/ 0 h 39"/>
                <a:gd name="T4" fmla="*/ 2 w 32"/>
                <a:gd name="T5" fmla="*/ 0 h 39"/>
                <a:gd name="T6" fmla="*/ 5 w 32"/>
                <a:gd name="T7" fmla="*/ 23 h 39"/>
                <a:gd name="T8" fmla="*/ 8 w 32"/>
                <a:gd name="T9" fmla="*/ 27 h 39"/>
                <a:gd name="T10" fmla="*/ 17 w 32"/>
                <a:gd name="T11" fmla="*/ 36 h 39"/>
                <a:gd name="T12" fmla="*/ 30 w 32"/>
                <a:gd name="T13" fmla="*/ 31 h 39"/>
                <a:gd name="T14" fmla="*/ 31 w 32"/>
                <a:gd name="T15" fmla="*/ 18 h 39"/>
                <a:gd name="T16" fmla="*/ 27 w 32"/>
                <a:gd name="T17" fmla="*/ 1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9">
                  <a:moveTo>
                    <a:pt x="27" y="12"/>
                  </a:moveTo>
                  <a:cubicBezTo>
                    <a:pt x="22" y="5"/>
                    <a:pt x="17" y="0"/>
                    <a:pt x="6" y="0"/>
                  </a:cubicBezTo>
                  <a:cubicBezTo>
                    <a:pt x="5" y="0"/>
                    <a:pt x="3" y="0"/>
                    <a:pt x="2" y="0"/>
                  </a:cubicBezTo>
                  <a:cubicBezTo>
                    <a:pt x="0" y="9"/>
                    <a:pt x="0" y="17"/>
                    <a:pt x="5" y="23"/>
                  </a:cubicBezTo>
                  <a:cubicBezTo>
                    <a:pt x="6" y="25"/>
                    <a:pt x="7" y="26"/>
                    <a:pt x="8" y="27"/>
                  </a:cubicBezTo>
                  <a:cubicBezTo>
                    <a:pt x="11" y="30"/>
                    <a:pt x="12" y="34"/>
                    <a:pt x="17" y="36"/>
                  </a:cubicBezTo>
                  <a:cubicBezTo>
                    <a:pt x="22" y="39"/>
                    <a:pt x="27" y="33"/>
                    <a:pt x="30" y="31"/>
                  </a:cubicBezTo>
                  <a:cubicBezTo>
                    <a:pt x="30" y="29"/>
                    <a:pt x="32" y="21"/>
                    <a:pt x="31" y="18"/>
                  </a:cubicBezTo>
                  <a:cubicBezTo>
                    <a:pt x="31" y="15"/>
                    <a:pt x="28" y="14"/>
                    <a:pt x="27"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750707404"/>
      </p:ext>
    </p:extLst>
  </p:cSld>
  <p:clrMapOvr>
    <a:masterClrMapping/>
  </p:clrMapOvr>
  <mc:AlternateContent xmlns:mc="http://schemas.openxmlformats.org/markup-compatibility/2006" xmlns:p14="http://schemas.microsoft.com/office/powerpoint/2010/main">
    <mc:Choice Requires="p14">
      <p:transition spd="slow" p14:dur="2000" advTm="13251"/>
    </mc:Choice>
    <mc:Fallback xmlns="">
      <p:transition spd="slow" advTm="1325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35360" y="278936"/>
            <a:ext cx="883529" cy="1008063"/>
          </a:xfrm>
        </p:spPr>
        <p:txBody>
          <a:bodyPr/>
          <a:lstStyle/>
          <a:p>
            <a:r>
              <a:rPr lang="en-US" altLang="zh-CN" dirty="0"/>
              <a:t>02</a:t>
            </a:r>
            <a:endParaRPr lang="zh-CN" altLang="en-US" dirty="0"/>
          </a:p>
        </p:txBody>
      </p:sp>
      <p:sp>
        <p:nvSpPr>
          <p:cNvPr id="3" name="文本占位符 2"/>
          <p:cNvSpPr>
            <a:spLocks noGrp="1"/>
          </p:cNvSpPr>
          <p:nvPr>
            <p:ph type="body" sz="quarter" idx="12"/>
          </p:nvPr>
        </p:nvSpPr>
        <p:spPr>
          <a:xfrm>
            <a:off x="1437591" y="348250"/>
            <a:ext cx="9050897" cy="496824"/>
          </a:xfrm>
        </p:spPr>
        <p:txBody>
          <a:bodyPr/>
          <a:lstStyle/>
          <a:p>
            <a:r>
              <a:rPr lang="en-US" altLang="zh-CN" dirty="0"/>
              <a:t>Method Improvements</a:t>
            </a:r>
            <a:endParaRPr lang="zh-CN" altLang="en-US" dirty="0"/>
          </a:p>
        </p:txBody>
      </p:sp>
      <p:sp>
        <p:nvSpPr>
          <p:cNvPr id="32" name="MH_Other_1"/>
          <p:cNvSpPr>
            <a:spLocks/>
          </p:cNvSpPr>
          <p:nvPr>
            <p:custDataLst>
              <p:tags r:id="rId1"/>
            </p:custDataLst>
          </p:nvPr>
        </p:nvSpPr>
        <p:spPr bwMode="auto">
          <a:xfrm>
            <a:off x="1694359" y="2462975"/>
            <a:ext cx="421535" cy="426235"/>
          </a:xfrm>
          <a:custGeom>
            <a:avLst/>
            <a:gdLst>
              <a:gd name="T0" fmla="*/ 2147483646 w 30"/>
              <a:gd name="T1" fmla="*/ 2147483646 h 30"/>
              <a:gd name="T2" fmla="*/ 2147483646 w 30"/>
              <a:gd name="T3" fmla="*/ 2147483646 h 30"/>
              <a:gd name="T4" fmla="*/ 2147483646 w 30"/>
              <a:gd name="T5" fmla="*/ 2147483646 h 30"/>
              <a:gd name="T6" fmla="*/ 0 w 30"/>
              <a:gd name="T7" fmla="*/ 2147483646 h 30"/>
              <a:gd name="T8" fmla="*/ 0 w 30"/>
              <a:gd name="T9" fmla="*/ 2147483646 h 30"/>
              <a:gd name="T10" fmla="*/ 2147483646 w 30"/>
              <a:gd name="T11" fmla="*/ 0 h 30"/>
              <a:gd name="T12" fmla="*/ 2147483646 w 30"/>
              <a:gd name="T13" fmla="*/ 0 h 30"/>
              <a:gd name="T14" fmla="*/ 2147483646 w 30"/>
              <a:gd name="T15" fmla="*/ 2147483646 h 30"/>
              <a:gd name="T16" fmla="*/ 2147483646 w 30"/>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 h="30">
                <a:moveTo>
                  <a:pt x="30" y="27"/>
                </a:moveTo>
                <a:cubicBezTo>
                  <a:pt x="30" y="28"/>
                  <a:pt x="28" y="30"/>
                  <a:pt x="26" y="30"/>
                </a:cubicBezTo>
                <a:cubicBezTo>
                  <a:pt x="3" y="30"/>
                  <a:pt x="3" y="30"/>
                  <a:pt x="3" y="30"/>
                </a:cubicBezTo>
                <a:cubicBezTo>
                  <a:pt x="1" y="30"/>
                  <a:pt x="0" y="28"/>
                  <a:pt x="0" y="27"/>
                </a:cubicBezTo>
                <a:cubicBezTo>
                  <a:pt x="0" y="3"/>
                  <a:pt x="0" y="3"/>
                  <a:pt x="0" y="3"/>
                </a:cubicBezTo>
                <a:cubicBezTo>
                  <a:pt x="0" y="2"/>
                  <a:pt x="1" y="0"/>
                  <a:pt x="3" y="0"/>
                </a:cubicBezTo>
                <a:cubicBezTo>
                  <a:pt x="26" y="0"/>
                  <a:pt x="26" y="0"/>
                  <a:pt x="26" y="0"/>
                </a:cubicBezTo>
                <a:cubicBezTo>
                  <a:pt x="28" y="0"/>
                  <a:pt x="30" y="2"/>
                  <a:pt x="30" y="3"/>
                </a:cubicBezTo>
                <a:cubicBezTo>
                  <a:pt x="30" y="27"/>
                  <a:pt x="30" y="27"/>
                  <a:pt x="30" y="27"/>
                </a:cubicBezTo>
              </a:path>
            </a:pathLst>
          </a:custGeom>
          <a:solidFill>
            <a:schemeClr val="accent1"/>
          </a:solidFill>
          <a:ln w="9525">
            <a:solidFill>
              <a:schemeClr val="accent1"/>
            </a:solidFill>
            <a:round/>
            <a:headEnd/>
            <a:tailEnd/>
          </a:ln>
        </p:spPr>
        <p:txBody>
          <a:bodyPr anchor="ctr"/>
          <a:lstStyle/>
          <a:p>
            <a:endParaRPr lang="zh-CN" altLang="en-US"/>
          </a:p>
        </p:txBody>
      </p:sp>
      <p:sp>
        <p:nvSpPr>
          <p:cNvPr id="35" name="MH_Other_4"/>
          <p:cNvSpPr>
            <a:spLocks/>
          </p:cNvSpPr>
          <p:nvPr>
            <p:custDataLst>
              <p:tags r:id="rId2"/>
            </p:custDataLst>
          </p:nvPr>
        </p:nvSpPr>
        <p:spPr bwMode="auto">
          <a:xfrm>
            <a:off x="1058864" y="2218792"/>
            <a:ext cx="10226674" cy="4630601"/>
          </a:xfrm>
          <a:custGeom>
            <a:avLst/>
            <a:gdLst>
              <a:gd name="T0" fmla="*/ 262287250 w 10001"/>
              <a:gd name="T1" fmla="*/ 0 h 12408"/>
              <a:gd name="T2" fmla="*/ 2147483646 w 10001"/>
              <a:gd name="T3" fmla="*/ 0 h 12408"/>
              <a:gd name="T4" fmla="*/ 2147483646 w 10001"/>
              <a:gd name="T5" fmla="*/ 2147483646 h 12408"/>
              <a:gd name="T6" fmla="*/ 2147483646 w 10001"/>
              <a:gd name="T7" fmla="*/ 2147483646 h 12408"/>
              <a:gd name="T8" fmla="*/ 2147483646 w 10001"/>
              <a:gd name="T9" fmla="*/ 2147483646 h 12408"/>
              <a:gd name="T10" fmla="*/ 2147483646 w 10001"/>
              <a:gd name="T11" fmla="*/ 2147483646 h 12408"/>
              <a:gd name="T12" fmla="*/ 262287250 w 10001"/>
              <a:gd name="T13" fmla="*/ 2147483646 h 12408"/>
              <a:gd name="T14" fmla="*/ 0 w 10001"/>
              <a:gd name="T15" fmla="*/ 2147483646 h 124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01" h="12408">
                <a:moveTo>
                  <a:pt x="1" y="0"/>
                </a:moveTo>
                <a:lnTo>
                  <a:pt x="9287" y="0"/>
                </a:lnTo>
                <a:cubicBezTo>
                  <a:pt x="9689" y="0"/>
                  <a:pt x="10001" y="547"/>
                  <a:pt x="10001" y="1250"/>
                </a:cubicBezTo>
                <a:lnTo>
                  <a:pt x="10001" y="4688"/>
                </a:lnTo>
                <a:cubicBezTo>
                  <a:pt x="10001" y="5391"/>
                  <a:pt x="9689" y="5938"/>
                  <a:pt x="9287" y="5938"/>
                </a:cubicBezTo>
                <a:lnTo>
                  <a:pt x="715" y="5938"/>
                </a:lnTo>
                <a:cubicBezTo>
                  <a:pt x="336" y="5938"/>
                  <a:pt x="1" y="6484"/>
                  <a:pt x="1" y="7188"/>
                </a:cubicBezTo>
                <a:cubicBezTo>
                  <a:pt x="1" y="10000"/>
                  <a:pt x="0" y="12408"/>
                  <a:pt x="0" y="12408"/>
                </a:cubicBezTo>
              </a:path>
            </a:pathLst>
          </a:custGeom>
          <a:noFill/>
          <a:ln w="11113" cap="flat">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6" name="MH_Other_5"/>
          <p:cNvSpPr>
            <a:spLocks noChangeArrowheads="1"/>
          </p:cNvSpPr>
          <p:nvPr>
            <p:custDataLst>
              <p:tags r:id="rId3"/>
            </p:custDataLst>
          </p:nvPr>
        </p:nvSpPr>
        <p:spPr bwMode="auto">
          <a:xfrm>
            <a:off x="1807185" y="2111957"/>
            <a:ext cx="236624" cy="238190"/>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350">
              <a:latin typeface="+mn-lt"/>
              <a:ea typeface="+mn-ea"/>
            </a:endParaRPr>
          </a:p>
        </p:txBody>
      </p:sp>
      <p:sp>
        <p:nvSpPr>
          <p:cNvPr id="37" name="MH_Other_6"/>
          <p:cNvSpPr>
            <a:spLocks noChangeArrowheads="1"/>
          </p:cNvSpPr>
          <p:nvPr>
            <p:custDataLst>
              <p:tags r:id="rId4"/>
            </p:custDataLst>
          </p:nvPr>
        </p:nvSpPr>
        <p:spPr bwMode="auto">
          <a:xfrm>
            <a:off x="1847930" y="2154267"/>
            <a:ext cx="155137" cy="153570"/>
          </a:xfrm>
          <a:prstGeom prst="ellipse">
            <a:avLst/>
          </a:prstGeom>
          <a:solidFill>
            <a:schemeClr val="tx1">
              <a:lumMod val="50000"/>
              <a:lumOff val="50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350">
              <a:latin typeface="+mn-lt"/>
              <a:ea typeface="+mn-ea"/>
            </a:endParaRPr>
          </a:p>
        </p:txBody>
      </p:sp>
      <p:sp>
        <p:nvSpPr>
          <p:cNvPr id="41" name="MH_Other_10"/>
          <p:cNvSpPr>
            <a:spLocks noChangeArrowheads="1"/>
          </p:cNvSpPr>
          <p:nvPr>
            <p:custDataLst>
              <p:tags r:id="rId5"/>
            </p:custDataLst>
          </p:nvPr>
        </p:nvSpPr>
        <p:spPr bwMode="auto">
          <a:xfrm>
            <a:off x="9564147" y="2111957"/>
            <a:ext cx="236624" cy="238190"/>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350">
              <a:latin typeface="+mn-lt"/>
              <a:ea typeface="+mn-ea"/>
            </a:endParaRPr>
          </a:p>
        </p:txBody>
      </p:sp>
      <p:sp>
        <p:nvSpPr>
          <p:cNvPr id="42" name="MH_Other_11"/>
          <p:cNvSpPr>
            <a:spLocks noChangeArrowheads="1"/>
          </p:cNvSpPr>
          <p:nvPr>
            <p:custDataLst>
              <p:tags r:id="rId6"/>
            </p:custDataLst>
          </p:nvPr>
        </p:nvSpPr>
        <p:spPr bwMode="auto">
          <a:xfrm>
            <a:off x="9604890" y="2154267"/>
            <a:ext cx="155137" cy="153570"/>
          </a:xfrm>
          <a:prstGeom prst="ellipse">
            <a:avLst/>
          </a:prstGeom>
          <a:solidFill>
            <a:schemeClr val="tx1">
              <a:lumMod val="50000"/>
              <a:lumOff val="50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350">
              <a:latin typeface="+mn-lt"/>
              <a:ea typeface="+mn-ea"/>
            </a:endParaRPr>
          </a:p>
        </p:txBody>
      </p:sp>
      <p:sp>
        <p:nvSpPr>
          <p:cNvPr id="43" name="MH_Other_12"/>
          <p:cNvSpPr>
            <a:spLocks/>
          </p:cNvSpPr>
          <p:nvPr>
            <p:custDataLst>
              <p:tags r:id="rId7"/>
            </p:custDataLst>
          </p:nvPr>
        </p:nvSpPr>
        <p:spPr bwMode="auto">
          <a:xfrm>
            <a:off x="5629727" y="2462975"/>
            <a:ext cx="408997" cy="426235"/>
          </a:xfrm>
          <a:custGeom>
            <a:avLst/>
            <a:gdLst>
              <a:gd name="T0" fmla="*/ 2147483646 w 29"/>
              <a:gd name="T1" fmla="*/ 2147483646 h 30"/>
              <a:gd name="T2" fmla="*/ 2147483646 w 29"/>
              <a:gd name="T3" fmla="*/ 2147483646 h 30"/>
              <a:gd name="T4" fmla="*/ 2147483646 w 29"/>
              <a:gd name="T5" fmla="*/ 2147483646 h 30"/>
              <a:gd name="T6" fmla="*/ 0 w 29"/>
              <a:gd name="T7" fmla="*/ 2147483646 h 30"/>
              <a:gd name="T8" fmla="*/ 0 w 29"/>
              <a:gd name="T9" fmla="*/ 2147483646 h 30"/>
              <a:gd name="T10" fmla="*/ 2147483646 w 29"/>
              <a:gd name="T11" fmla="*/ 0 h 30"/>
              <a:gd name="T12" fmla="*/ 2147483646 w 29"/>
              <a:gd name="T13" fmla="*/ 0 h 30"/>
              <a:gd name="T14" fmla="*/ 2147483646 w 29"/>
              <a:gd name="T15" fmla="*/ 2147483646 h 30"/>
              <a:gd name="T16" fmla="*/ 2147483646 w 29"/>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30">
                <a:moveTo>
                  <a:pt x="29" y="27"/>
                </a:moveTo>
                <a:cubicBezTo>
                  <a:pt x="29" y="28"/>
                  <a:pt x="28" y="30"/>
                  <a:pt x="26" y="30"/>
                </a:cubicBezTo>
                <a:cubicBezTo>
                  <a:pt x="3" y="30"/>
                  <a:pt x="3" y="30"/>
                  <a:pt x="3" y="30"/>
                </a:cubicBezTo>
                <a:cubicBezTo>
                  <a:pt x="1" y="30"/>
                  <a:pt x="0" y="28"/>
                  <a:pt x="0" y="27"/>
                </a:cubicBezTo>
                <a:cubicBezTo>
                  <a:pt x="0" y="3"/>
                  <a:pt x="0" y="3"/>
                  <a:pt x="0" y="3"/>
                </a:cubicBezTo>
                <a:cubicBezTo>
                  <a:pt x="0" y="2"/>
                  <a:pt x="1" y="0"/>
                  <a:pt x="3" y="0"/>
                </a:cubicBezTo>
                <a:cubicBezTo>
                  <a:pt x="26" y="0"/>
                  <a:pt x="26" y="0"/>
                  <a:pt x="26" y="0"/>
                </a:cubicBezTo>
                <a:cubicBezTo>
                  <a:pt x="28" y="0"/>
                  <a:pt x="29" y="2"/>
                  <a:pt x="29" y="3"/>
                </a:cubicBezTo>
                <a:cubicBezTo>
                  <a:pt x="29" y="27"/>
                  <a:pt x="29" y="27"/>
                  <a:pt x="29" y="27"/>
                </a:cubicBezTo>
              </a:path>
            </a:pathLst>
          </a:custGeom>
          <a:solidFill>
            <a:schemeClr val="accent2"/>
          </a:solidFill>
          <a:ln w="9525">
            <a:solidFill>
              <a:schemeClr val="accent2"/>
            </a:solidFill>
            <a:round/>
            <a:headEnd/>
            <a:tailEnd/>
          </a:ln>
        </p:spPr>
        <p:txBody>
          <a:bodyPr anchor="ctr"/>
          <a:lstStyle/>
          <a:p>
            <a:endParaRPr lang="zh-CN" altLang="en-US"/>
          </a:p>
        </p:txBody>
      </p:sp>
      <p:sp>
        <p:nvSpPr>
          <p:cNvPr id="46" name="MH_Other_15"/>
          <p:cNvSpPr>
            <a:spLocks noChangeArrowheads="1"/>
          </p:cNvSpPr>
          <p:nvPr>
            <p:custDataLst>
              <p:tags r:id="rId8"/>
            </p:custDataLst>
          </p:nvPr>
        </p:nvSpPr>
        <p:spPr bwMode="auto">
          <a:xfrm>
            <a:off x="5742554" y="2111957"/>
            <a:ext cx="242891" cy="238190"/>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350">
              <a:latin typeface="+mn-lt"/>
              <a:ea typeface="+mn-ea"/>
            </a:endParaRPr>
          </a:p>
        </p:txBody>
      </p:sp>
      <p:sp>
        <p:nvSpPr>
          <p:cNvPr id="47" name="MH_Other_16"/>
          <p:cNvSpPr>
            <a:spLocks noChangeArrowheads="1"/>
          </p:cNvSpPr>
          <p:nvPr>
            <p:custDataLst>
              <p:tags r:id="rId9"/>
            </p:custDataLst>
          </p:nvPr>
        </p:nvSpPr>
        <p:spPr bwMode="auto">
          <a:xfrm>
            <a:off x="5784864" y="2154267"/>
            <a:ext cx="159838" cy="153570"/>
          </a:xfrm>
          <a:prstGeom prst="ellipse">
            <a:avLst/>
          </a:prstGeom>
          <a:solidFill>
            <a:schemeClr val="tx1">
              <a:lumMod val="50000"/>
              <a:lumOff val="50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350">
              <a:latin typeface="+mn-lt"/>
              <a:ea typeface="+mn-ea"/>
            </a:endParaRPr>
          </a:p>
        </p:txBody>
      </p:sp>
      <p:sp>
        <p:nvSpPr>
          <p:cNvPr id="48" name="MH_Other_17"/>
          <p:cNvSpPr>
            <a:spLocks/>
          </p:cNvSpPr>
          <p:nvPr>
            <p:custDataLst>
              <p:tags r:id="rId10"/>
            </p:custDataLst>
          </p:nvPr>
        </p:nvSpPr>
        <p:spPr bwMode="auto">
          <a:xfrm>
            <a:off x="3732117" y="4654185"/>
            <a:ext cx="421534" cy="427802"/>
          </a:xfrm>
          <a:custGeom>
            <a:avLst/>
            <a:gdLst>
              <a:gd name="T0" fmla="*/ 2147483646 w 30"/>
              <a:gd name="T1" fmla="*/ 2147483646 h 30"/>
              <a:gd name="T2" fmla="*/ 2147483646 w 30"/>
              <a:gd name="T3" fmla="*/ 2147483646 h 30"/>
              <a:gd name="T4" fmla="*/ 2147483646 w 30"/>
              <a:gd name="T5" fmla="*/ 2147483646 h 30"/>
              <a:gd name="T6" fmla="*/ 0 w 30"/>
              <a:gd name="T7" fmla="*/ 2147483646 h 30"/>
              <a:gd name="T8" fmla="*/ 0 w 30"/>
              <a:gd name="T9" fmla="*/ 2147483646 h 30"/>
              <a:gd name="T10" fmla="*/ 2147483646 w 30"/>
              <a:gd name="T11" fmla="*/ 0 h 30"/>
              <a:gd name="T12" fmla="*/ 2147483646 w 30"/>
              <a:gd name="T13" fmla="*/ 0 h 30"/>
              <a:gd name="T14" fmla="*/ 2147483646 w 30"/>
              <a:gd name="T15" fmla="*/ 2147483646 h 30"/>
              <a:gd name="T16" fmla="*/ 2147483646 w 30"/>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 h="30">
                <a:moveTo>
                  <a:pt x="30" y="27"/>
                </a:moveTo>
                <a:cubicBezTo>
                  <a:pt x="30" y="28"/>
                  <a:pt x="29" y="30"/>
                  <a:pt x="27" y="30"/>
                </a:cubicBezTo>
                <a:cubicBezTo>
                  <a:pt x="4" y="30"/>
                  <a:pt x="4" y="30"/>
                  <a:pt x="4" y="30"/>
                </a:cubicBezTo>
                <a:cubicBezTo>
                  <a:pt x="2" y="30"/>
                  <a:pt x="0" y="28"/>
                  <a:pt x="0" y="27"/>
                </a:cubicBezTo>
                <a:cubicBezTo>
                  <a:pt x="0" y="3"/>
                  <a:pt x="0" y="3"/>
                  <a:pt x="0" y="3"/>
                </a:cubicBezTo>
                <a:cubicBezTo>
                  <a:pt x="0" y="2"/>
                  <a:pt x="2" y="0"/>
                  <a:pt x="4" y="0"/>
                </a:cubicBezTo>
                <a:cubicBezTo>
                  <a:pt x="27" y="0"/>
                  <a:pt x="27" y="0"/>
                  <a:pt x="27" y="0"/>
                </a:cubicBezTo>
                <a:cubicBezTo>
                  <a:pt x="29" y="0"/>
                  <a:pt x="30" y="2"/>
                  <a:pt x="30" y="3"/>
                </a:cubicBezTo>
                <a:cubicBezTo>
                  <a:pt x="30" y="27"/>
                  <a:pt x="30" y="27"/>
                  <a:pt x="30" y="27"/>
                </a:cubicBezTo>
              </a:path>
            </a:pathLst>
          </a:custGeom>
          <a:solidFill>
            <a:schemeClr val="bg1"/>
          </a:solidFill>
          <a:ln w="9525">
            <a:solidFill>
              <a:schemeClr val="bg1"/>
            </a:solidFill>
            <a:round/>
            <a:headEnd/>
            <a:tailEnd/>
          </a:ln>
        </p:spPr>
        <p:txBody>
          <a:bodyPr anchor="ctr"/>
          <a:lstStyle/>
          <a:p>
            <a:endParaRPr lang="zh-CN" altLang="en-US"/>
          </a:p>
        </p:txBody>
      </p:sp>
      <p:sp>
        <p:nvSpPr>
          <p:cNvPr id="51" name="MH_Other_20"/>
          <p:cNvSpPr>
            <a:spLocks noChangeArrowheads="1"/>
          </p:cNvSpPr>
          <p:nvPr>
            <p:custDataLst>
              <p:tags r:id="rId11"/>
            </p:custDataLst>
          </p:nvPr>
        </p:nvSpPr>
        <p:spPr bwMode="auto">
          <a:xfrm>
            <a:off x="3844945" y="4304735"/>
            <a:ext cx="236623" cy="236622"/>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350">
              <a:latin typeface="+mn-lt"/>
              <a:ea typeface="+mn-ea"/>
            </a:endParaRPr>
          </a:p>
        </p:txBody>
      </p:sp>
      <p:sp>
        <p:nvSpPr>
          <p:cNvPr id="52" name="MH_Other_21"/>
          <p:cNvSpPr>
            <a:spLocks noChangeArrowheads="1"/>
          </p:cNvSpPr>
          <p:nvPr>
            <p:custDataLst>
              <p:tags r:id="rId12"/>
            </p:custDataLst>
          </p:nvPr>
        </p:nvSpPr>
        <p:spPr bwMode="auto">
          <a:xfrm>
            <a:off x="3885687" y="4345479"/>
            <a:ext cx="166106" cy="155137"/>
          </a:xfrm>
          <a:prstGeom prst="ellipse">
            <a:avLst/>
          </a:prstGeom>
          <a:solidFill>
            <a:schemeClr val="tx1">
              <a:lumMod val="50000"/>
              <a:lumOff val="50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350">
              <a:latin typeface="+mn-lt"/>
              <a:ea typeface="+mn-ea"/>
            </a:endParaRPr>
          </a:p>
        </p:txBody>
      </p:sp>
      <p:sp>
        <p:nvSpPr>
          <p:cNvPr id="53" name="MH_Other_22"/>
          <p:cNvSpPr>
            <a:spLocks/>
          </p:cNvSpPr>
          <p:nvPr>
            <p:custDataLst>
              <p:tags r:id="rId13"/>
            </p:custDataLst>
          </p:nvPr>
        </p:nvSpPr>
        <p:spPr bwMode="auto">
          <a:xfrm>
            <a:off x="7717630" y="4654185"/>
            <a:ext cx="404296" cy="427802"/>
          </a:xfrm>
          <a:custGeom>
            <a:avLst/>
            <a:gdLst>
              <a:gd name="T0" fmla="*/ 2147483646 w 29"/>
              <a:gd name="T1" fmla="*/ 2147483646 h 30"/>
              <a:gd name="T2" fmla="*/ 2147483646 w 29"/>
              <a:gd name="T3" fmla="*/ 2147483646 h 30"/>
              <a:gd name="T4" fmla="*/ 2147483646 w 29"/>
              <a:gd name="T5" fmla="*/ 2147483646 h 30"/>
              <a:gd name="T6" fmla="*/ 0 w 29"/>
              <a:gd name="T7" fmla="*/ 2147483646 h 30"/>
              <a:gd name="T8" fmla="*/ 0 w 29"/>
              <a:gd name="T9" fmla="*/ 2147483646 h 30"/>
              <a:gd name="T10" fmla="*/ 2147483646 w 29"/>
              <a:gd name="T11" fmla="*/ 0 h 30"/>
              <a:gd name="T12" fmla="*/ 2147483646 w 29"/>
              <a:gd name="T13" fmla="*/ 0 h 30"/>
              <a:gd name="T14" fmla="*/ 2147483646 w 29"/>
              <a:gd name="T15" fmla="*/ 2147483646 h 30"/>
              <a:gd name="T16" fmla="*/ 2147483646 w 29"/>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30">
                <a:moveTo>
                  <a:pt x="29" y="27"/>
                </a:moveTo>
                <a:cubicBezTo>
                  <a:pt x="29" y="28"/>
                  <a:pt x="28" y="30"/>
                  <a:pt x="26" y="30"/>
                </a:cubicBezTo>
                <a:cubicBezTo>
                  <a:pt x="3" y="30"/>
                  <a:pt x="3" y="30"/>
                  <a:pt x="3" y="30"/>
                </a:cubicBezTo>
                <a:cubicBezTo>
                  <a:pt x="1" y="30"/>
                  <a:pt x="0" y="28"/>
                  <a:pt x="0" y="27"/>
                </a:cubicBezTo>
                <a:cubicBezTo>
                  <a:pt x="0" y="3"/>
                  <a:pt x="0" y="3"/>
                  <a:pt x="0" y="3"/>
                </a:cubicBezTo>
                <a:cubicBezTo>
                  <a:pt x="0" y="2"/>
                  <a:pt x="1" y="0"/>
                  <a:pt x="3" y="0"/>
                </a:cubicBezTo>
                <a:cubicBezTo>
                  <a:pt x="26" y="0"/>
                  <a:pt x="26" y="0"/>
                  <a:pt x="26" y="0"/>
                </a:cubicBezTo>
                <a:cubicBezTo>
                  <a:pt x="28" y="0"/>
                  <a:pt x="29" y="2"/>
                  <a:pt x="29" y="3"/>
                </a:cubicBezTo>
                <a:cubicBezTo>
                  <a:pt x="29" y="27"/>
                  <a:pt x="29" y="27"/>
                  <a:pt x="29" y="27"/>
                </a:cubicBezTo>
              </a:path>
            </a:pathLst>
          </a:custGeom>
          <a:solidFill>
            <a:schemeClr val="accent1"/>
          </a:solidFill>
          <a:ln w="9525">
            <a:solidFill>
              <a:schemeClr val="accent1"/>
            </a:solidFill>
            <a:round/>
            <a:headEnd/>
            <a:tailEnd/>
          </a:ln>
        </p:spPr>
        <p:txBody>
          <a:bodyPr anchor="ctr"/>
          <a:lstStyle/>
          <a:p>
            <a:endParaRPr lang="zh-CN" altLang="en-US"/>
          </a:p>
        </p:txBody>
      </p:sp>
      <p:sp>
        <p:nvSpPr>
          <p:cNvPr id="56" name="MH_Other_25"/>
          <p:cNvSpPr>
            <a:spLocks noChangeArrowheads="1"/>
          </p:cNvSpPr>
          <p:nvPr>
            <p:custDataLst>
              <p:tags r:id="rId14"/>
            </p:custDataLst>
          </p:nvPr>
        </p:nvSpPr>
        <p:spPr bwMode="auto">
          <a:xfrm>
            <a:off x="7830457" y="4304735"/>
            <a:ext cx="238190" cy="236622"/>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350">
              <a:latin typeface="+mn-lt"/>
              <a:ea typeface="+mn-ea"/>
            </a:endParaRPr>
          </a:p>
        </p:txBody>
      </p:sp>
      <p:sp>
        <p:nvSpPr>
          <p:cNvPr id="57" name="MH_Other_26"/>
          <p:cNvSpPr>
            <a:spLocks noChangeArrowheads="1"/>
          </p:cNvSpPr>
          <p:nvPr>
            <p:custDataLst>
              <p:tags r:id="rId15"/>
            </p:custDataLst>
          </p:nvPr>
        </p:nvSpPr>
        <p:spPr bwMode="auto">
          <a:xfrm>
            <a:off x="7872767" y="4345479"/>
            <a:ext cx="153570" cy="155137"/>
          </a:xfrm>
          <a:prstGeom prst="ellipse">
            <a:avLst/>
          </a:prstGeom>
          <a:solidFill>
            <a:schemeClr val="tx1">
              <a:lumMod val="50000"/>
              <a:lumOff val="50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350">
              <a:latin typeface="+mn-lt"/>
              <a:ea typeface="+mn-ea"/>
            </a:endParaRPr>
          </a:p>
        </p:txBody>
      </p:sp>
      <p:sp>
        <p:nvSpPr>
          <p:cNvPr id="58" name="MH_SubTitle_1"/>
          <p:cNvSpPr txBox="1">
            <a:spLocks noChangeArrowheads="1"/>
          </p:cNvSpPr>
          <p:nvPr>
            <p:custDataLst>
              <p:tags r:id="rId16"/>
            </p:custDataLst>
          </p:nvPr>
        </p:nvSpPr>
        <p:spPr bwMode="auto">
          <a:xfrm>
            <a:off x="1213989" y="1685950"/>
            <a:ext cx="1387127" cy="469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latin typeface="+mn-lt"/>
                <a:ea typeface="+mn-ea"/>
              </a:rPr>
              <a:t>A</a:t>
            </a:r>
            <a:endParaRPr lang="zh-CN" altLang="en-US" sz="2000" b="1" dirty="0">
              <a:latin typeface="+mn-lt"/>
              <a:ea typeface="+mn-ea"/>
            </a:endParaRPr>
          </a:p>
        </p:txBody>
      </p:sp>
      <p:sp>
        <p:nvSpPr>
          <p:cNvPr id="59" name="MH_SubTitle_2"/>
          <p:cNvSpPr txBox="1">
            <a:spLocks noChangeArrowheads="1"/>
          </p:cNvSpPr>
          <p:nvPr>
            <p:custDataLst>
              <p:tags r:id="rId17"/>
            </p:custDataLst>
          </p:nvPr>
        </p:nvSpPr>
        <p:spPr bwMode="auto">
          <a:xfrm>
            <a:off x="5116972" y="1685950"/>
            <a:ext cx="1449509" cy="469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latin typeface="+mn-lt"/>
                <a:ea typeface="+mn-ea"/>
              </a:rPr>
              <a:t>B</a:t>
            </a:r>
            <a:endParaRPr lang="zh-CN" altLang="en-US" sz="2000" b="1" dirty="0">
              <a:latin typeface="+mn-lt"/>
              <a:ea typeface="+mn-ea"/>
            </a:endParaRPr>
          </a:p>
        </p:txBody>
      </p:sp>
      <p:sp>
        <p:nvSpPr>
          <p:cNvPr id="60" name="MH_SubTitle_3"/>
          <p:cNvSpPr txBox="1">
            <a:spLocks noChangeArrowheads="1"/>
          </p:cNvSpPr>
          <p:nvPr>
            <p:custDataLst>
              <p:tags r:id="rId18"/>
            </p:custDataLst>
          </p:nvPr>
        </p:nvSpPr>
        <p:spPr bwMode="auto">
          <a:xfrm>
            <a:off x="8928577" y="1685950"/>
            <a:ext cx="1464191" cy="469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latin typeface="+mn-lt"/>
                <a:ea typeface="+mn-ea"/>
              </a:rPr>
              <a:t>C</a:t>
            </a:r>
            <a:endParaRPr lang="zh-CN" altLang="en-US" sz="2000" b="1" dirty="0">
              <a:latin typeface="+mn-lt"/>
              <a:ea typeface="+mn-ea"/>
            </a:endParaRPr>
          </a:p>
        </p:txBody>
      </p:sp>
      <p:sp>
        <p:nvSpPr>
          <p:cNvPr id="61" name="MH_SubTitle_5"/>
          <p:cNvSpPr txBox="1">
            <a:spLocks noChangeArrowheads="1"/>
          </p:cNvSpPr>
          <p:nvPr>
            <p:custDataLst>
              <p:tags r:id="rId19"/>
            </p:custDataLst>
          </p:nvPr>
        </p:nvSpPr>
        <p:spPr bwMode="auto">
          <a:xfrm>
            <a:off x="3221299" y="3818955"/>
            <a:ext cx="1471529" cy="471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latin typeface="+mn-lt"/>
                <a:ea typeface="+mn-ea"/>
              </a:rPr>
              <a:t>D</a:t>
            </a:r>
            <a:endParaRPr lang="zh-CN" altLang="en-US" sz="2000" b="1" dirty="0">
              <a:latin typeface="+mn-lt"/>
              <a:ea typeface="+mn-ea"/>
            </a:endParaRPr>
          </a:p>
        </p:txBody>
      </p:sp>
      <p:sp>
        <p:nvSpPr>
          <p:cNvPr id="62" name="MH_SubTitle_4"/>
          <p:cNvSpPr txBox="1">
            <a:spLocks noChangeArrowheads="1"/>
          </p:cNvSpPr>
          <p:nvPr>
            <p:custDataLst>
              <p:tags r:id="rId20"/>
            </p:custDataLst>
          </p:nvPr>
        </p:nvSpPr>
        <p:spPr bwMode="auto">
          <a:xfrm>
            <a:off x="7206030" y="3818955"/>
            <a:ext cx="1449513" cy="471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latin typeface="+mn-lt"/>
                <a:ea typeface="+mn-ea"/>
              </a:rPr>
              <a:t>E</a:t>
            </a:r>
            <a:endParaRPr lang="zh-CN" altLang="en-US" sz="2000" b="1" dirty="0">
              <a:latin typeface="+mn-lt"/>
              <a:ea typeface="+mn-ea"/>
            </a:endParaRPr>
          </a:p>
        </p:txBody>
      </p:sp>
      <p:sp>
        <p:nvSpPr>
          <p:cNvPr id="63" name="MH_Text_1"/>
          <p:cNvSpPr txBox="1"/>
          <p:nvPr>
            <p:custDataLst>
              <p:tags r:id="rId21"/>
            </p:custDataLst>
          </p:nvPr>
        </p:nvSpPr>
        <p:spPr>
          <a:xfrm>
            <a:off x="556110" y="3087503"/>
            <a:ext cx="2698030" cy="584507"/>
          </a:xfrm>
          <a:prstGeom prst="rect">
            <a:avLst/>
          </a:prstGeom>
          <a:noFill/>
        </p:spPr>
        <p:txBody>
          <a:bodyPr anchor="ctr"/>
          <a:lstStyle/>
          <a:p>
            <a:pPr algn="ctr" eaLnBrk="1" hangingPunct="1">
              <a:defRPr/>
            </a:pPr>
            <a:r>
              <a:rPr lang="en-US" altLang="zh-CN" dirty="0">
                <a:solidFill>
                  <a:srgbClr val="20517C"/>
                </a:solidFill>
                <a:latin typeface="Times New Roman" panose="02020603050405020304" pitchFamily="18" charset="0"/>
                <a:cs typeface="Times New Roman" panose="02020603050405020304" pitchFamily="18" charset="0"/>
              </a:rPr>
              <a:t>Narrowing the target </a:t>
            </a:r>
          </a:p>
          <a:p>
            <a:pPr algn="ctr" eaLnBrk="1" hangingPunct="1">
              <a:defRPr/>
            </a:pPr>
            <a:r>
              <a:rPr lang="en-US" altLang="zh-CN" dirty="0">
                <a:solidFill>
                  <a:srgbClr val="20517C"/>
                </a:solidFill>
                <a:latin typeface="Times New Roman" panose="02020603050405020304" pitchFamily="18" charset="0"/>
                <a:cs typeface="Times New Roman" panose="02020603050405020304" pitchFamily="18" charset="0"/>
              </a:rPr>
              <a:t>sky region to |b| &lt; 5 deg</a:t>
            </a:r>
            <a:endParaRPr lang="zh-CN" altLang="en-US" dirty="0">
              <a:solidFill>
                <a:srgbClr val="20517C"/>
              </a:solidFill>
              <a:latin typeface="Times New Roman" panose="02020603050405020304" pitchFamily="18" charset="0"/>
              <a:cs typeface="Times New Roman" panose="02020603050405020304" pitchFamily="18" charset="0"/>
            </a:endParaRPr>
          </a:p>
        </p:txBody>
      </p:sp>
      <p:sp>
        <p:nvSpPr>
          <p:cNvPr id="68" name="MH_Other_12"/>
          <p:cNvSpPr>
            <a:spLocks/>
          </p:cNvSpPr>
          <p:nvPr>
            <p:custDataLst>
              <p:tags r:id="rId22"/>
            </p:custDataLst>
          </p:nvPr>
        </p:nvSpPr>
        <p:spPr bwMode="auto">
          <a:xfrm>
            <a:off x="9477959" y="2462975"/>
            <a:ext cx="408997" cy="426235"/>
          </a:xfrm>
          <a:custGeom>
            <a:avLst/>
            <a:gdLst>
              <a:gd name="T0" fmla="*/ 2147483646 w 29"/>
              <a:gd name="T1" fmla="*/ 2147483646 h 30"/>
              <a:gd name="T2" fmla="*/ 2147483646 w 29"/>
              <a:gd name="T3" fmla="*/ 2147483646 h 30"/>
              <a:gd name="T4" fmla="*/ 2147483646 w 29"/>
              <a:gd name="T5" fmla="*/ 2147483646 h 30"/>
              <a:gd name="T6" fmla="*/ 0 w 29"/>
              <a:gd name="T7" fmla="*/ 2147483646 h 30"/>
              <a:gd name="T8" fmla="*/ 0 w 29"/>
              <a:gd name="T9" fmla="*/ 2147483646 h 30"/>
              <a:gd name="T10" fmla="*/ 2147483646 w 29"/>
              <a:gd name="T11" fmla="*/ 0 h 30"/>
              <a:gd name="T12" fmla="*/ 2147483646 w 29"/>
              <a:gd name="T13" fmla="*/ 0 h 30"/>
              <a:gd name="T14" fmla="*/ 2147483646 w 29"/>
              <a:gd name="T15" fmla="*/ 2147483646 h 30"/>
              <a:gd name="T16" fmla="*/ 2147483646 w 29"/>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30">
                <a:moveTo>
                  <a:pt x="29" y="27"/>
                </a:moveTo>
                <a:cubicBezTo>
                  <a:pt x="29" y="28"/>
                  <a:pt x="28" y="30"/>
                  <a:pt x="26" y="30"/>
                </a:cubicBezTo>
                <a:cubicBezTo>
                  <a:pt x="3" y="30"/>
                  <a:pt x="3" y="30"/>
                  <a:pt x="3" y="30"/>
                </a:cubicBezTo>
                <a:cubicBezTo>
                  <a:pt x="1" y="30"/>
                  <a:pt x="0" y="28"/>
                  <a:pt x="0" y="27"/>
                </a:cubicBezTo>
                <a:cubicBezTo>
                  <a:pt x="0" y="3"/>
                  <a:pt x="0" y="3"/>
                  <a:pt x="0" y="3"/>
                </a:cubicBezTo>
                <a:cubicBezTo>
                  <a:pt x="0" y="2"/>
                  <a:pt x="1" y="0"/>
                  <a:pt x="3" y="0"/>
                </a:cubicBezTo>
                <a:cubicBezTo>
                  <a:pt x="26" y="0"/>
                  <a:pt x="26" y="0"/>
                  <a:pt x="26" y="0"/>
                </a:cubicBezTo>
                <a:cubicBezTo>
                  <a:pt x="28" y="0"/>
                  <a:pt x="29" y="2"/>
                  <a:pt x="29" y="3"/>
                </a:cubicBezTo>
                <a:cubicBezTo>
                  <a:pt x="29" y="27"/>
                  <a:pt x="29" y="27"/>
                  <a:pt x="29" y="27"/>
                </a:cubicBezTo>
              </a:path>
            </a:pathLst>
          </a:custGeom>
          <a:solidFill>
            <a:srgbClr val="20517C"/>
          </a:solidFill>
          <a:ln w="9525">
            <a:solidFill>
              <a:srgbClr val="20517C"/>
            </a:solidFill>
            <a:round/>
            <a:headEnd/>
            <a:tailEnd/>
          </a:ln>
        </p:spPr>
        <p:txBody>
          <a:bodyPr anchor="ctr"/>
          <a:lstStyle/>
          <a:p>
            <a:endParaRPr lang="zh-CN" altLang="en-US"/>
          </a:p>
        </p:txBody>
      </p:sp>
      <p:sp>
        <p:nvSpPr>
          <p:cNvPr id="69" name="MH_Text_1"/>
          <p:cNvSpPr txBox="1"/>
          <p:nvPr>
            <p:custDataLst>
              <p:tags r:id="rId23"/>
            </p:custDataLst>
          </p:nvPr>
        </p:nvSpPr>
        <p:spPr>
          <a:xfrm>
            <a:off x="4649077" y="3078586"/>
            <a:ext cx="2429841" cy="584507"/>
          </a:xfrm>
          <a:prstGeom prst="rect">
            <a:avLst/>
          </a:prstGeom>
          <a:noFill/>
        </p:spPr>
        <p:txBody>
          <a:bodyPr anchor="ctr"/>
          <a:lstStyle/>
          <a:p>
            <a:pPr algn="ctr" eaLnBrk="1" hangingPunct="1">
              <a:defRPr/>
            </a:pPr>
            <a:r>
              <a:rPr lang="en-US" altLang="zh-CN" dirty="0">
                <a:solidFill>
                  <a:srgbClr val="20517C"/>
                </a:solidFill>
                <a:latin typeface="Times New Roman" panose="02020603050405020304" pitchFamily="18" charset="0"/>
                <a:cs typeface="Times New Roman" panose="02020603050405020304" pitchFamily="18" charset="0"/>
              </a:rPr>
              <a:t>Improvement of the mocking method</a:t>
            </a:r>
            <a:endParaRPr lang="zh-CN" altLang="en-US" dirty="0">
              <a:solidFill>
                <a:srgbClr val="20517C"/>
              </a:solidFill>
              <a:latin typeface="Times New Roman" panose="02020603050405020304" pitchFamily="18" charset="0"/>
              <a:cs typeface="Times New Roman" panose="02020603050405020304" pitchFamily="18" charset="0"/>
            </a:endParaRPr>
          </a:p>
        </p:txBody>
      </p:sp>
      <p:sp>
        <p:nvSpPr>
          <p:cNvPr id="70" name="MH_Text_1"/>
          <p:cNvSpPr txBox="1"/>
          <p:nvPr>
            <p:custDataLst>
              <p:tags r:id="rId24"/>
            </p:custDataLst>
          </p:nvPr>
        </p:nvSpPr>
        <p:spPr>
          <a:xfrm>
            <a:off x="8079871" y="3078022"/>
            <a:ext cx="2968892" cy="584507"/>
          </a:xfrm>
          <a:prstGeom prst="rect">
            <a:avLst/>
          </a:prstGeom>
          <a:noFill/>
        </p:spPr>
        <p:txBody>
          <a:bodyPr anchor="ctr"/>
          <a:lstStyle/>
          <a:p>
            <a:pPr algn="ctr" eaLnBrk="1" hangingPunct="1">
              <a:defRPr/>
            </a:pPr>
            <a:r>
              <a:rPr lang="en-US" altLang="zh-CN" dirty="0">
                <a:solidFill>
                  <a:srgbClr val="20517C"/>
                </a:solidFill>
                <a:latin typeface="Times New Roman" panose="02020603050405020304" pitchFamily="18" charset="0"/>
                <a:cs typeface="Times New Roman" panose="02020603050405020304" pitchFamily="18" charset="0"/>
              </a:rPr>
              <a:t>Adding UKIDSS JHK colors to classification features</a:t>
            </a:r>
            <a:endParaRPr lang="zh-CN" altLang="en-US" dirty="0">
              <a:solidFill>
                <a:srgbClr val="20517C"/>
              </a:solidFill>
              <a:latin typeface="Times New Roman" panose="02020603050405020304" pitchFamily="18" charset="0"/>
              <a:cs typeface="Times New Roman" panose="02020603050405020304" pitchFamily="18" charset="0"/>
            </a:endParaRPr>
          </a:p>
        </p:txBody>
      </p:sp>
      <p:sp>
        <p:nvSpPr>
          <p:cNvPr id="71" name="MH_Text_1"/>
          <p:cNvSpPr txBox="1"/>
          <p:nvPr>
            <p:custDataLst>
              <p:tags r:id="rId25"/>
            </p:custDataLst>
          </p:nvPr>
        </p:nvSpPr>
        <p:spPr>
          <a:xfrm>
            <a:off x="2725464" y="5306288"/>
            <a:ext cx="2486552" cy="584507"/>
          </a:xfrm>
          <a:prstGeom prst="rect">
            <a:avLst/>
          </a:prstGeom>
          <a:noFill/>
        </p:spPr>
        <p:txBody>
          <a:bodyPr anchor="ctr"/>
          <a:lstStyle/>
          <a:p>
            <a:pPr algn="ctr" eaLnBrk="1" hangingPunct="1">
              <a:defRPr/>
            </a:pPr>
            <a:r>
              <a:rPr lang="en-US" altLang="zh-CN" dirty="0">
                <a:solidFill>
                  <a:srgbClr val="20517C"/>
                </a:solidFill>
                <a:latin typeface="Times New Roman" panose="02020603050405020304" pitchFamily="18" charset="0"/>
                <a:cs typeface="Times New Roman" panose="02020603050405020304" pitchFamily="18" charset="0"/>
              </a:rPr>
              <a:t>Applying color cut to GPQ candidates</a:t>
            </a:r>
            <a:endParaRPr lang="zh-CN" altLang="en-US" dirty="0">
              <a:solidFill>
                <a:srgbClr val="20517C"/>
              </a:solidFill>
              <a:latin typeface="Times New Roman" panose="02020603050405020304" pitchFamily="18" charset="0"/>
              <a:cs typeface="Times New Roman" panose="02020603050405020304" pitchFamily="18" charset="0"/>
            </a:endParaRPr>
          </a:p>
        </p:txBody>
      </p:sp>
      <p:sp>
        <p:nvSpPr>
          <p:cNvPr id="72" name="MH_Text_1"/>
          <p:cNvSpPr txBox="1"/>
          <p:nvPr>
            <p:custDataLst>
              <p:tags r:id="rId26"/>
            </p:custDataLst>
          </p:nvPr>
        </p:nvSpPr>
        <p:spPr>
          <a:xfrm>
            <a:off x="6271652" y="5302755"/>
            <a:ext cx="3214011" cy="584507"/>
          </a:xfrm>
          <a:prstGeom prst="rect">
            <a:avLst/>
          </a:prstGeom>
          <a:noFill/>
        </p:spPr>
        <p:txBody>
          <a:bodyPr anchor="ctr"/>
          <a:lstStyle/>
          <a:p>
            <a:pPr algn="ctr" eaLnBrk="1" hangingPunct="1">
              <a:defRPr/>
            </a:pPr>
            <a:r>
              <a:rPr lang="en-US" altLang="zh-CN" dirty="0">
                <a:solidFill>
                  <a:srgbClr val="20517C"/>
                </a:solidFill>
                <a:latin typeface="Times New Roman" panose="02020603050405020304" pitchFamily="18" charset="0"/>
                <a:cs typeface="Times New Roman" panose="02020603050405020304" pitchFamily="18" charset="0"/>
              </a:rPr>
              <a:t>Modifying GPQ Prior probability distribution</a:t>
            </a:r>
          </a:p>
          <a:p>
            <a:pPr algn="ctr" eaLnBrk="1" hangingPunct="1">
              <a:defRPr/>
            </a:pPr>
            <a:r>
              <a:rPr lang="en-US" altLang="zh-CN" dirty="0">
                <a:solidFill>
                  <a:srgbClr val="20517C"/>
                </a:solidFill>
                <a:latin typeface="Times New Roman" panose="02020603050405020304" pitchFamily="18" charset="0"/>
                <a:cs typeface="Times New Roman" panose="02020603050405020304" pitchFamily="18" charset="0"/>
              </a:rPr>
              <a:t>and setting Posterior threshold</a:t>
            </a:r>
            <a:endParaRPr lang="zh-CN" altLang="en-US" dirty="0">
              <a:solidFill>
                <a:srgbClr val="20517C"/>
              </a:solidFill>
              <a:latin typeface="Times New Roman" panose="02020603050405020304" pitchFamily="18" charset="0"/>
              <a:cs typeface="Times New Roman" panose="02020603050405020304" pitchFamily="18" charset="0"/>
            </a:endParaRPr>
          </a:p>
        </p:txBody>
      </p:sp>
      <p:sp>
        <p:nvSpPr>
          <p:cNvPr id="73" name="KSO_Shape"/>
          <p:cNvSpPr/>
          <p:nvPr/>
        </p:nvSpPr>
        <p:spPr>
          <a:xfrm>
            <a:off x="5711784" y="2531115"/>
            <a:ext cx="304428" cy="289714"/>
          </a:xfrm>
          <a:custGeom>
            <a:avLst/>
            <a:gdLst/>
            <a:ahLst/>
            <a:cxnLst/>
            <a:rect l="l" t="t" r="r" b="b"/>
            <a:pathLst>
              <a:path w="1059063" h="1007997">
                <a:moveTo>
                  <a:pt x="703357" y="0"/>
                </a:moveTo>
                <a:lnTo>
                  <a:pt x="1059063" y="345377"/>
                </a:lnTo>
                <a:cubicBezTo>
                  <a:pt x="1011759" y="390684"/>
                  <a:pt x="950318" y="412745"/>
                  <a:pt x="888735" y="411717"/>
                </a:cubicBezTo>
                <a:lnTo>
                  <a:pt x="615617" y="668531"/>
                </a:lnTo>
                <a:cubicBezTo>
                  <a:pt x="643882" y="763675"/>
                  <a:pt x="628025" y="864389"/>
                  <a:pt x="564718" y="936620"/>
                </a:cubicBezTo>
                <a:lnTo>
                  <a:pt x="370217" y="747767"/>
                </a:lnTo>
                <a:cubicBezTo>
                  <a:pt x="247618" y="834750"/>
                  <a:pt x="146199" y="930329"/>
                  <a:pt x="0" y="1007997"/>
                </a:cubicBezTo>
                <a:cubicBezTo>
                  <a:pt x="95002" y="875886"/>
                  <a:pt x="190003" y="777809"/>
                  <a:pt x="284746" y="664777"/>
                </a:cubicBezTo>
                <a:lnTo>
                  <a:pt x="96361" y="481861"/>
                </a:lnTo>
                <a:cubicBezTo>
                  <a:pt x="152055" y="429106"/>
                  <a:pt x="226831" y="406169"/>
                  <a:pt x="303394" y="411783"/>
                </a:cubicBezTo>
                <a:cubicBezTo>
                  <a:pt x="325459" y="413401"/>
                  <a:pt x="347673" y="417390"/>
                  <a:pt x="369433" y="424372"/>
                </a:cubicBezTo>
                <a:lnTo>
                  <a:pt x="642990" y="154959"/>
                </a:lnTo>
                <a:cubicBezTo>
                  <a:pt x="643358" y="99193"/>
                  <a:pt x="663662" y="44083"/>
                  <a:pt x="703357" y="0"/>
                </a:cubicBez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4" name="KSO_Shape"/>
          <p:cNvSpPr>
            <a:spLocks/>
          </p:cNvSpPr>
          <p:nvPr/>
        </p:nvSpPr>
        <p:spPr bwMode="auto">
          <a:xfrm flipH="1">
            <a:off x="3779029" y="4724888"/>
            <a:ext cx="327710" cy="300401"/>
          </a:xfrm>
          <a:custGeom>
            <a:avLst/>
            <a:gdLst>
              <a:gd name="T0" fmla="*/ 2147483646 w 269"/>
              <a:gd name="T1" fmla="*/ 0 h 247"/>
              <a:gd name="T2" fmla="*/ 2147483646 w 269"/>
              <a:gd name="T3" fmla="*/ 0 h 247"/>
              <a:gd name="T4" fmla="*/ 2147483646 w 269"/>
              <a:gd name="T5" fmla="*/ 2147483646 h 247"/>
              <a:gd name="T6" fmla="*/ 2147483646 w 269"/>
              <a:gd name="T7" fmla="*/ 2147483646 h 247"/>
              <a:gd name="T8" fmla="*/ 2147483646 w 269"/>
              <a:gd name="T9" fmla="*/ 2147483646 h 247"/>
              <a:gd name="T10" fmla="*/ 2147483646 w 269"/>
              <a:gd name="T11" fmla="*/ 2147483646 h 247"/>
              <a:gd name="T12" fmla="*/ 2147483646 w 269"/>
              <a:gd name="T13" fmla="*/ 2147483646 h 247"/>
              <a:gd name="T14" fmla="*/ 2147483646 w 269"/>
              <a:gd name="T15" fmla="*/ 2147483646 h 247"/>
              <a:gd name="T16" fmla="*/ 2147483646 w 269"/>
              <a:gd name="T17" fmla="*/ 2147483646 h 247"/>
              <a:gd name="T18" fmla="*/ 2147483646 w 269"/>
              <a:gd name="T19" fmla="*/ 2147483646 h 247"/>
              <a:gd name="T20" fmla="*/ 2147483646 w 269"/>
              <a:gd name="T21" fmla="*/ 2147483646 h 247"/>
              <a:gd name="T22" fmla="*/ 2147483646 w 269"/>
              <a:gd name="T23" fmla="*/ 2147483646 h 247"/>
              <a:gd name="T24" fmla="*/ 2147483646 w 269"/>
              <a:gd name="T25" fmla="*/ 2147483646 h 247"/>
              <a:gd name="T26" fmla="*/ 2147483646 w 269"/>
              <a:gd name="T27" fmla="*/ 2147483646 h 247"/>
              <a:gd name="T28" fmla="*/ 2147483646 w 269"/>
              <a:gd name="T29" fmla="*/ 2147483646 h 247"/>
              <a:gd name="T30" fmla="*/ 2147483646 w 269"/>
              <a:gd name="T31" fmla="*/ 2147483646 h 247"/>
              <a:gd name="T32" fmla="*/ 2147483646 w 269"/>
              <a:gd name="T33" fmla="*/ 2147483646 h 247"/>
              <a:gd name="T34" fmla="*/ 2147483646 w 269"/>
              <a:gd name="T35" fmla="*/ 2147483646 h 247"/>
              <a:gd name="T36" fmla="*/ 2147483646 w 269"/>
              <a:gd name="T37" fmla="*/ 2147483646 h 247"/>
              <a:gd name="T38" fmla="*/ 2147483646 w 269"/>
              <a:gd name="T39" fmla="*/ 2147483646 h 247"/>
              <a:gd name="T40" fmla="*/ 2147483646 w 269"/>
              <a:gd name="T41" fmla="*/ 2147483646 h 247"/>
              <a:gd name="T42" fmla="*/ 2147483646 w 269"/>
              <a:gd name="T43" fmla="*/ 2147483646 h 247"/>
              <a:gd name="T44" fmla="*/ 2147483646 w 269"/>
              <a:gd name="T45" fmla="*/ 2147483646 h 247"/>
              <a:gd name="T46" fmla="*/ 2147483646 w 269"/>
              <a:gd name="T47" fmla="*/ 2147483646 h 247"/>
              <a:gd name="T48" fmla="*/ 2147483646 w 269"/>
              <a:gd name="T49" fmla="*/ 2147483646 h 247"/>
              <a:gd name="T50" fmla="*/ 2147483646 w 269"/>
              <a:gd name="T51" fmla="*/ 2147483646 h 247"/>
              <a:gd name="T52" fmla="*/ 2147483646 w 269"/>
              <a:gd name="T53" fmla="*/ 2147483646 h 247"/>
              <a:gd name="T54" fmla="*/ 2147483646 w 269"/>
              <a:gd name="T55" fmla="*/ 2147483646 h 247"/>
              <a:gd name="T56" fmla="*/ 2147483646 w 269"/>
              <a:gd name="T57" fmla="*/ 2147483646 h 247"/>
              <a:gd name="T58" fmla="*/ 2147483646 w 269"/>
              <a:gd name="T59" fmla="*/ 2147483646 h 247"/>
              <a:gd name="T60" fmla="*/ 2147483646 w 269"/>
              <a:gd name="T61" fmla="*/ 2147483646 h 247"/>
              <a:gd name="T62" fmla="*/ 2147483646 w 269"/>
              <a:gd name="T63" fmla="*/ 2147483646 h 247"/>
              <a:gd name="T64" fmla="*/ 2147483646 w 269"/>
              <a:gd name="T65" fmla="*/ 2147483646 h 247"/>
              <a:gd name="T66" fmla="*/ 2147483646 w 269"/>
              <a:gd name="T67" fmla="*/ 2147483646 h 247"/>
              <a:gd name="T68" fmla="*/ 2147483646 w 269"/>
              <a:gd name="T69" fmla="*/ 2147483646 h 247"/>
              <a:gd name="T70" fmla="*/ 2147483646 w 269"/>
              <a:gd name="T71" fmla="*/ 2147483646 h 247"/>
              <a:gd name="T72" fmla="*/ 2147483646 w 269"/>
              <a:gd name="T73" fmla="*/ 0 h 24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247">
                <a:moveTo>
                  <a:pt x="195" y="0"/>
                </a:moveTo>
                <a:cubicBezTo>
                  <a:pt x="194" y="0"/>
                  <a:pt x="193" y="0"/>
                  <a:pt x="192" y="0"/>
                </a:cubicBezTo>
                <a:cubicBezTo>
                  <a:pt x="164" y="1"/>
                  <a:pt x="145" y="24"/>
                  <a:pt x="144" y="24"/>
                </a:cubicBezTo>
                <a:cubicBezTo>
                  <a:pt x="21" y="150"/>
                  <a:pt x="21" y="150"/>
                  <a:pt x="21" y="150"/>
                </a:cubicBezTo>
                <a:cubicBezTo>
                  <a:pt x="0" y="172"/>
                  <a:pt x="0" y="208"/>
                  <a:pt x="21" y="230"/>
                </a:cubicBezTo>
                <a:cubicBezTo>
                  <a:pt x="32" y="241"/>
                  <a:pt x="46" y="247"/>
                  <a:pt x="60" y="247"/>
                </a:cubicBezTo>
                <a:cubicBezTo>
                  <a:pt x="75" y="247"/>
                  <a:pt x="89" y="241"/>
                  <a:pt x="99" y="230"/>
                </a:cubicBezTo>
                <a:cubicBezTo>
                  <a:pt x="217" y="111"/>
                  <a:pt x="217" y="111"/>
                  <a:pt x="217" y="111"/>
                </a:cubicBezTo>
                <a:cubicBezTo>
                  <a:pt x="235" y="91"/>
                  <a:pt x="238" y="63"/>
                  <a:pt x="223" y="47"/>
                </a:cubicBezTo>
                <a:cubicBezTo>
                  <a:pt x="216" y="40"/>
                  <a:pt x="207" y="37"/>
                  <a:pt x="197" y="37"/>
                </a:cubicBezTo>
                <a:cubicBezTo>
                  <a:pt x="185" y="37"/>
                  <a:pt x="171" y="42"/>
                  <a:pt x="161" y="53"/>
                </a:cubicBezTo>
                <a:cubicBezTo>
                  <a:pt x="46" y="170"/>
                  <a:pt x="46" y="170"/>
                  <a:pt x="46" y="170"/>
                </a:cubicBezTo>
                <a:cubicBezTo>
                  <a:pt x="43" y="174"/>
                  <a:pt x="43" y="179"/>
                  <a:pt x="46" y="182"/>
                </a:cubicBezTo>
                <a:cubicBezTo>
                  <a:pt x="48" y="183"/>
                  <a:pt x="50" y="184"/>
                  <a:pt x="52" y="184"/>
                </a:cubicBezTo>
                <a:cubicBezTo>
                  <a:pt x="54" y="184"/>
                  <a:pt x="56" y="183"/>
                  <a:pt x="57" y="182"/>
                </a:cubicBezTo>
                <a:cubicBezTo>
                  <a:pt x="172" y="65"/>
                  <a:pt x="172" y="65"/>
                  <a:pt x="172" y="65"/>
                </a:cubicBezTo>
                <a:cubicBezTo>
                  <a:pt x="179" y="57"/>
                  <a:pt x="189" y="53"/>
                  <a:pt x="197" y="53"/>
                </a:cubicBezTo>
                <a:cubicBezTo>
                  <a:pt x="203" y="53"/>
                  <a:pt x="208" y="55"/>
                  <a:pt x="211" y="59"/>
                </a:cubicBezTo>
                <a:cubicBezTo>
                  <a:pt x="221" y="68"/>
                  <a:pt x="218" y="86"/>
                  <a:pt x="205" y="99"/>
                </a:cubicBezTo>
                <a:cubicBezTo>
                  <a:pt x="88" y="219"/>
                  <a:pt x="88" y="219"/>
                  <a:pt x="88" y="219"/>
                </a:cubicBezTo>
                <a:cubicBezTo>
                  <a:pt x="81" y="227"/>
                  <a:pt x="70" y="231"/>
                  <a:pt x="60" y="231"/>
                </a:cubicBezTo>
                <a:cubicBezTo>
                  <a:pt x="50" y="231"/>
                  <a:pt x="40" y="227"/>
                  <a:pt x="32" y="219"/>
                </a:cubicBezTo>
                <a:cubicBezTo>
                  <a:pt x="17" y="203"/>
                  <a:pt x="17" y="177"/>
                  <a:pt x="32" y="162"/>
                </a:cubicBezTo>
                <a:cubicBezTo>
                  <a:pt x="156" y="35"/>
                  <a:pt x="156" y="35"/>
                  <a:pt x="156" y="35"/>
                </a:cubicBezTo>
                <a:cubicBezTo>
                  <a:pt x="156" y="35"/>
                  <a:pt x="171" y="17"/>
                  <a:pt x="193" y="16"/>
                </a:cubicBezTo>
                <a:cubicBezTo>
                  <a:pt x="194" y="16"/>
                  <a:pt x="194" y="16"/>
                  <a:pt x="195" y="16"/>
                </a:cubicBezTo>
                <a:cubicBezTo>
                  <a:pt x="208" y="16"/>
                  <a:pt x="221" y="23"/>
                  <a:pt x="234" y="36"/>
                </a:cubicBezTo>
                <a:cubicBezTo>
                  <a:pt x="247" y="49"/>
                  <a:pt x="253" y="63"/>
                  <a:pt x="253" y="77"/>
                </a:cubicBezTo>
                <a:cubicBezTo>
                  <a:pt x="252" y="99"/>
                  <a:pt x="234" y="115"/>
                  <a:pt x="234" y="116"/>
                </a:cubicBezTo>
                <a:cubicBezTo>
                  <a:pt x="165" y="186"/>
                  <a:pt x="165" y="186"/>
                  <a:pt x="165" y="186"/>
                </a:cubicBezTo>
                <a:cubicBezTo>
                  <a:pt x="162" y="189"/>
                  <a:pt x="162" y="194"/>
                  <a:pt x="165" y="198"/>
                </a:cubicBezTo>
                <a:cubicBezTo>
                  <a:pt x="167" y="199"/>
                  <a:pt x="169" y="200"/>
                  <a:pt x="171" y="200"/>
                </a:cubicBezTo>
                <a:cubicBezTo>
                  <a:pt x="173" y="200"/>
                  <a:pt x="175" y="199"/>
                  <a:pt x="176" y="198"/>
                </a:cubicBezTo>
                <a:cubicBezTo>
                  <a:pt x="244" y="128"/>
                  <a:pt x="244" y="128"/>
                  <a:pt x="244" y="128"/>
                </a:cubicBezTo>
                <a:cubicBezTo>
                  <a:pt x="245" y="127"/>
                  <a:pt x="267" y="107"/>
                  <a:pt x="269" y="78"/>
                </a:cubicBezTo>
                <a:cubicBezTo>
                  <a:pt x="269" y="59"/>
                  <a:pt x="261" y="41"/>
                  <a:pt x="245" y="24"/>
                </a:cubicBezTo>
                <a:cubicBezTo>
                  <a:pt x="229" y="8"/>
                  <a:pt x="212" y="0"/>
                  <a:pt x="19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5" name="KSO_Shape"/>
          <p:cNvSpPr>
            <a:spLocks/>
          </p:cNvSpPr>
          <p:nvPr/>
        </p:nvSpPr>
        <p:spPr bwMode="auto">
          <a:xfrm>
            <a:off x="1770489" y="2550603"/>
            <a:ext cx="269273" cy="270226"/>
          </a:xfrm>
          <a:custGeom>
            <a:avLst/>
            <a:gdLst>
              <a:gd name="T0" fmla="*/ 1572253 w 2913"/>
              <a:gd name="T1" fmla="*/ 556386 h 2922"/>
              <a:gd name="T2" fmla="*/ 1238334 w 2913"/>
              <a:gd name="T3" fmla="*/ 222431 h 2922"/>
              <a:gd name="T4" fmla="*/ 1405293 w 2913"/>
              <a:gd name="T5" fmla="*/ 54838 h 2922"/>
              <a:gd name="T6" fmla="*/ 1606138 w 2913"/>
              <a:gd name="T7" fmla="*/ 54838 h 2922"/>
              <a:gd name="T8" fmla="*/ 1739212 w 2913"/>
              <a:gd name="T9" fmla="*/ 188543 h 2922"/>
              <a:gd name="T10" fmla="*/ 1739212 w 2913"/>
              <a:gd name="T11" fmla="*/ 389408 h 2922"/>
              <a:gd name="T12" fmla="*/ 1572253 w 2913"/>
              <a:gd name="T13" fmla="*/ 556386 h 2922"/>
              <a:gd name="T14" fmla="*/ 602533 w 2913"/>
              <a:gd name="T15" fmla="*/ 1526209 h 2922"/>
              <a:gd name="T16" fmla="*/ 268614 w 2913"/>
              <a:gd name="T17" fmla="*/ 1192255 h 2922"/>
              <a:gd name="T18" fmla="*/ 1176109 w 2913"/>
              <a:gd name="T19" fmla="*/ 291440 h 2922"/>
              <a:gd name="T20" fmla="*/ 1510028 w 2913"/>
              <a:gd name="T21" fmla="*/ 625395 h 2922"/>
              <a:gd name="T22" fmla="*/ 602533 w 2913"/>
              <a:gd name="T23" fmla="*/ 1526209 h 2922"/>
              <a:gd name="T24" fmla="*/ 0 w 2913"/>
              <a:gd name="T25" fmla="*/ 1800397 h 2922"/>
              <a:gd name="T26" fmla="*/ 203309 w 2913"/>
              <a:gd name="T27" fmla="*/ 1257567 h 2922"/>
              <a:gd name="T28" fmla="*/ 534147 w 2913"/>
              <a:gd name="T29" fmla="*/ 1588441 h 2922"/>
              <a:gd name="T30" fmla="*/ 0 w 2913"/>
              <a:gd name="T31" fmla="*/ 1800397 h 29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13" h="2922">
                <a:moveTo>
                  <a:pt x="2552" y="903"/>
                </a:moveTo>
                <a:cubicBezTo>
                  <a:pt x="2010" y="361"/>
                  <a:pt x="2010" y="361"/>
                  <a:pt x="2010" y="361"/>
                </a:cubicBezTo>
                <a:cubicBezTo>
                  <a:pt x="2281" y="89"/>
                  <a:pt x="2281" y="89"/>
                  <a:pt x="2281" y="89"/>
                </a:cubicBezTo>
                <a:cubicBezTo>
                  <a:pt x="2371" y="0"/>
                  <a:pt x="2517" y="0"/>
                  <a:pt x="2607" y="89"/>
                </a:cubicBezTo>
                <a:cubicBezTo>
                  <a:pt x="2823" y="306"/>
                  <a:pt x="2823" y="306"/>
                  <a:pt x="2823" y="306"/>
                </a:cubicBezTo>
                <a:cubicBezTo>
                  <a:pt x="2913" y="396"/>
                  <a:pt x="2913" y="542"/>
                  <a:pt x="2823" y="632"/>
                </a:cubicBezTo>
                <a:lnTo>
                  <a:pt x="2552" y="903"/>
                </a:lnTo>
                <a:close/>
                <a:moveTo>
                  <a:pt x="978" y="2477"/>
                </a:moveTo>
                <a:cubicBezTo>
                  <a:pt x="436" y="1935"/>
                  <a:pt x="436" y="1935"/>
                  <a:pt x="436" y="1935"/>
                </a:cubicBezTo>
                <a:cubicBezTo>
                  <a:pt x="1909" y="473"/>
                  <a:pt x="1909" y="473"/>
                  <a:pt x="1909" y="473"/>
                </a:cubicBezTo>
                <a:cubicBezTo>
                  <a:pt x="2451" y="1015"/>
                  <a:pt x="2451" y="1015"/>
                  <a:pt x="2451" y="1015"/>
                </a:cubicBezTo>
                <a:lnTo>
                  <a:pt x="978" y="2477"/>
                </a:lnTo>
                <a:close/>
                <a:moveTo>
                  <a:pt x="0" y="2922"/>
                </a:moveTo>
                <a:cubicBezTo>
                  <a:pt x="330" y="2041"/>
                  <a:pt x="330" y="2041"/>
                  <a:pt x="330" y="2041"/>
                </a:cubicBezTo>
                <a:cubicBezTo>
                  <a:pt x="867" y="2578"/>
                  <a:pt x="867" y="2578"/>
                  <a:pt x="867" y="2578"/>
                </a:cubicBezTo>
                <a:lnTo>
                  <a:pt x="0" y="2922"/>
                </a:lnTo>
                <a:close/>
              </a:path>
            </a:pathLst>
          </a:custGeom>
          <a:solidFill>
            <a:srgbClr val="FFFFFF"/>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6" name="KSO_Shape"/>
          <p:cNvSpPr/>
          <p:nvPr/>
        </p:nvSpPr>
        <p:spPr>
          <a:xfrm>
            <a:off x="9538043" y="2578460"/>
            <a:ext cx="304428" cy="192297"/>
          </a:xfrm>
          <a:custGeom>
            <a:avLst/>
            <a:gdLst/>
            <a:ahLst/>
            <a:cxnLst/>
            <a:rect l="l" t="t" r="r" b="b"/>
            <a:pathLst>
              <a:path w="683211" h="432048">
                <a:moveTo>
                  <a:pt x="512137" y="280189"/>
                </a:moveTo>
                <a:cubicBezTo>
                  <a:pt x="588167" y="280189"/>
                  <a:pt x="653655" y="340557"/>
                  <a:pt x="683040" y="427518"/>
                </a:cubicBezTo>
                <a:lnTo>
                  <a:pt x="683211" y="432048"/>
                </a:lnTo>
                <a:lnTo>
                  <a:pt x="518050" y="432048"/>
                </a:lnTo>
                <a:lnTo>
                  <a:pt x="517720" y="423301"/>
                </a:lnTo>
                <a:cubicBezTo>
                  <a:pt x="501526" y="375376"/>
                  <a:pt x="479652" y="331635"/>
                  <a:pt x="452572" y="294062"/>
                </a:cubicBezTo>
                <a:cubicBezTo>
                  <a:pt x="471023" y="284776"/>
                  <a:pt x="491179" y="280189"/>
                  <a:pt x="512137" y="280189"/>
                </a:cubicBezTo>
                <a:close/>
                <a:moveTo>
                  <a:pt x="242652" y="216651"/>
                </a:moveTo>
                <a:cubicBezTo>
                  <a:pt x="350494" y="216651"/>
                  <a:pt x="443383" y="302276"/>
                  <a:pt x="485063" y="425622"/>
                </a:cubicBezTo>
                <a:lnTo>
                  <a:pt x="485305" y="432048"/>
                </a:lnTo>
                <a:lnTo>
                  <a:pt x="0" y="432048"/>
                </a:lnTo>
                <a:lnTo>
                  <a:pt x="242" y="425623"/>
                </a:lnTo>
                <a:cubicBezTo>
                  <a:pt x="41922" y="302276"/>
                  <a:pt x="134811" y="216651"/>
                  <a:pt x="242652" y="216651"/>
                </a:cubicBezTo>
                <a:close/>
                <a:moveTo>
                  <a:pt x="512137" y="127447"/>
                </a:moveTo>
                <a:cubicBezTo>
                  <a:pt x="549644" y="127447"/>
                  <a:pt x="580050" y="157437"/>
                  <a:pt x="580050" y="194431"/>
                </a:cubicBezTo>
                <a:cubicBezTo>
                  <a:pt x="580050" y="231425"/>
                  <a:pt x="549644" y="261414"/>
                  <a:pt x="512137" y="261414"/>
                </a:cubicBezTo>
                <a:cubicBezTo>
                  <a:pt x="474630" y="261414"/>
                  <a:pt x="444224" y="231425"/>
                  <a:pt x="444224" y="194431"/>
                </a:cubicBezTo>
                <a:cubicBezTo>
                  <a:pt x="444224" y="157437"/>
                  <a:pt x="474630" y="127447"/>
                  <a:pt x="512137" y="127447"/>
                </a:cubicBezTo>
                <a:close/>
                <a:moveTo>
                  <a:pt x="242652" y="0"/>
                </a:moveTo>
                <a:cubicBezTo>
                  <a:pt x="295853" y="0"/>
                  <a:pt x="338980" y="42537"/>
                  <a:pt x="338980" y="95010"/>
                </a:cubicBezTo>
                <a:cubicBezTo>
                  <a:pt x="338980" y="147482"/>
                  <a:pt x="295853" y="190020"/>
                  <a:pt x="242652" y="190020"/>
                </a:cubicBezTo>
                <a:cubicBezTo>
                  <a:pt x="189452" y="190020"/>
                  <a:pt x="146324" y="147482"/>
                  <a:pt x="146324" y="95010"/>
                </a:cubicBezTo>
                <a:cubicBezTo>
                  <a:pt x="146324" y="42537"/>
                  <a:pt x="189452" y="0"/>
                  <a:pt x="242652"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7" name="KSO_Shape"/>
          <p:cNvSpPr>
            <a:spLocks/>
          </p:cNvSpPr>
          <p:nvPr/>
        </p:nvSpPr>
        <p:spPr bwMode="auto">
          <a:xfrm>
            <a:off x="7775554" y="4676447"/>
            <a:ext cx="260309" cy="384693"/>
          </a:xfrm>
          <a:custGeom>
            <a:avLst/>
            <a:gdLst/>
            <a:ahLst/>
            <a:cxnLst/>
            <a:rect l="0" t="0" r="r" b="b"/>
            <a:pathLst>
              <a:path w="1646238" h="2433638">
                <a:moveTo>
                  <a:pt x="577732" y="161925"/>
                </a:moveTo>
                <a:lnTo>
                  <a:pt x="586070" y="162719"/>
                </a:lnTo>
                <a:lnTo>
                  <a:pt x="593614" y="163910"/>
                </a:lnTo>
                <a:lnTo>
                  <a:pt x="597585" y="164703"/>
                </a:lnTo>
                <a:lnTo>
                  <a:pt x="601953" y="165894"/>
                </a:lnTo>
                <a:lnTo>
                  <a:pt x="605526" y="167482"/>
                </a:lnTo>
                <a:lnTo>
                  <a:pt x="609100" y="169069"/>
                </a:lnTo>
                <a:lnTo>
                  <a:pt x="612674" y="171053"/>
                </a:lnTo>
                <a:lnTo>
                  <a:pt x="616247" y="173435"/>
                </a:lnTo>
                <a:lnTo>
                  <a:pt x="619821" y="176610"/>
                </a:lnTo>
                <a:lnTo>
                  <a:pt x="623394" y="179388"/>
                </a:lnTo>
                <a:lnTo>
                  <a:pt x="626968" y="182563"/>
                </a:lnTo>
                <a:lnTo>
                  <a:pt x="630145" y="186135"/>
                </a:lnTo>
                <a:lnTo>
                  <a:pt x="633321" y="190103"/>
                </a:lnTo>
                <a:lnTo>
                  <a:pt x="636498" y="194469"/>
                </a:lnTo>
                <a:lnTo>
                  <a:pt x="639674" y="199232"/>
                </a:lnTo>
                <a:lnTo>
                  <a:pt x="642454" y="204788"/>
                </a:lnTo>
                <a:lnTo>
                  <a:pt x="645233" y="210344"/>
                </a:lnTo>
                <a:lnTo>
                  <a:pt x="648013" y="216297"/>
                </a:lnTo>
                <a:lnTo>
                  <a:pt x="650792" y="222647"/>
                </a:lnTo>
                <a:lnTo>
                  <a:pt x="653969" y="229394"/>
                </a:lnTo>
                <a:lnTo>
                  <a:pt x="656351" y="237332"/>
                </a:lnTo>
                <a:lnTo>
                  <a:pt x="658733" y="245269"/>
                </a:lnTo>
                <a:lnTo>
                  <a:pt x="838208" y="927100"/>
                </a:lnTo>
                <a:lnTo>
                  <a:pt x="840193" y="928291"/>
                </a:lnTo>
                <a:lnTo>
                  <a:pt x="841781" y="933450"/>
                </a:lnTo>
                <a:lnTo>
                  <a:pt x="899356" y="921941"/>
                </a:lnTo>
                <a:lnTo>
                  <a:pt x="911665" y="922338"/>
                </a:lnTo>
                <a:lnTo>
                  <a:pt x="923180" y="923529"/>
                </a:lnTo>
                <a:lnTo>
                  <a:pt x="935489" y="924719"/>
                </a:lnTo>
                <a:lnTo>
                  <a:pt x="946607" y="926704"/>
                </a:lnTo>
                <a:lnTo>
                  <a:pt x="957725" y="929482"/>
                </a:lnTo>
                <a:lnTo>
                  <a:pt x="969240" y="932657"/>
                </a:lnTo>
                <a:lnTo>
                  <a:pt x="979960" y="936229"/>
                </a:lnTo>
                <a:lnTo>
                  <a:pt x="991078" y="939800"/>
                </a:lnTo>
                <a:lnTo>
                  <a:pt x="1001402" y="944166"/>
                </a:lnTo>
                <a:lnTo>
                  <a:pt x="1011726" y="948929"/>
                </a:lnTo>
                <a:lnTo>
                  <a:pt x="1022049" y="954485"/>
                </a:lnTo>
                <a:lnTo>
                  <a:pt x="1031976" y="960438"/>
                </a:lnTo>
                <a:lnTo>
                  <a:pt x="1041506" y="966788"/>
                </a:lnTo>
                <a:lnTo>
                  <a:pt x="1051432" y="973535"/>
                </a:lnTo>
                <a:lnTo>
                  <a:pt x="1060565" y="980679"/>
                </a:lnTo>
                <a:lnTo>
                  <a:pt x="1069697" y="988616"/>
                </a:lnTo>
                <a:lnTo>
                  <a:pt x="1076050" y="994172"/>
                </a:lnTo>
                <a:lnTo>
                  <a:pt x="1081212" y="999729"/>
                </a:lnTo>
                <a:lnTo>
                  <a:pt x="1086374" y="1005682"/>
                </a:lnTo>
                <a:lnTo>
                  <a:pt x="1090345" y="1012032"/>
                </a:lnTo>
                <a:lnTo>
                  <a:pt x="1126478" y="1071960"/>
                </a:lnTo>
                <a:lnTo>
                  <a:pt x="1183258" y="1074341"/>
                </a:lnTo>
                <a:lnTo>
                  <a:pt x="1184847" y="1075532"/>
                </a:lnTo>
                <a:lnTo>
                  <a:pt x="1199538" y="1077913"/>
                </a:lnTo>
                <a:lnTo>
                  <a:pt x="1214230" y="1081088"/>
                </a:lnTo>
                <a:lnTo>
                  <a:pt x="1228524" y="1085057"/>
                </a:lnTo>
                <a:lnTo>
                  <a:pt x="1242818" y="1089422"/>
                </a:lnTo>
                <a:lnTo>
                  <a:pt x="1256716" y="1094582"/>
                </a:lnTo>
                <a:lnTo>
                  <a:pt x="1271010" y="1100932"/>
                </a:lnTo>
                <a:lnTo>
                  <a:pt x="1284510" y="1106885"/>
                </a:lnTo>
                <a:lnTo>
                  <a:pt x="1298011" y="1114029"/>
                </a:lnTo>
                <a:lnTo>
                  <a:pt x="1310717" y="1121172"/>
                </a:lnTo>
                <a:lnTo>
                  <a:pt x="1323820" y="1129507"/>
                </a:lnTo>
                <a:lnTo>
                  <a:pt x="1336129" y="1137444"/>
                </a:lnTo>
                <a:lnTo>
                  <a:pt x="1348041" y="1146175"/>
                </a:lnTo>
                <a:lnTo>
                  <a:pt x="1359953" y="1155700"/>
                </a:lnTo>
                <a:lnTo>
                  <a:pt x="1371071" y="1165225"/>
                </a:lnTo>
                <a:lnTo>
                  <a:pt x="1381792" y="1175147"/>
                </a:lnTo>
                <a:lnTo>
                  <a:pt x="1392115" y="1185863"/>
                </a:lnTo>
                <a:lnTo>
                  <a:pt x="1408792" y="1204119"/>
                </a:lnTo>
                <a:lnTo>
                  <a:pt x="1424278" y="1223566"/>
                </a:lnTo>
                <a:lnTo>
                  <a:pt x="1439763" y="1243410"/>
                </a:lnTo>
                <a:lnTo>
                  <a:pt x="1454058" y="1263254"/>
                </a:lnTo>
                <a:lnTo>
                  <a:pt x="1467955" y="1283891"/>
                </a:lnTo>
                <a:lnTo>
                  <a:pt x="1480264" y="1305322"/>
                </a:lnTo>
                <a:lnTo>
                  <a:pt x="1492970" y="1327150"/>
                </a:lnTo>
                <a:lnTo>
                  <a:pt x="1504088" y="1348582"/>
                </a:lnTo>
                <a:lnTo>
                  <a:pt x="1505279" y="1351360"/>
                </a:lnTo>
                <a:lnTo>
                  <a:pt x="1506471" y="1352154"/>
                </a:lnTo>
                <a:lnTo>
                  <a:pt x="1508059" y="1352550"/>
                </a:lnTo>
                <a:lnTo>
                  <a:pt x="1518780" y="1353344"/>
                </a:lnTo>
                <a:lnTo>
                  <a:pt x="1528309" y="1355329"/>
                </a:lnTo>
                <a:lnTo>
                  <a:pt x="1537839" y="1357710"/>
                </a:lnTo>
                <a:lnTo>
                  <a:pt x="1546971" y="1360885"/>
                </a:lnTo>
                <a:lnTo>
                  <a:pt x="1555707" y="1364457"/>
                </a:lnTo>
                <a:lnTo>
                  <a:pt x="1563648" y="1368822"/>
                </a:lnTo>
                <a:lnTo>
                  <a:pt x="1571590" y="1373982"/>
                </a:lnTo>
                <a:lnTo>
                  <a:pt x="1578737" y="1379935"/>
                </a:lnTo>
                <a:lnTo>
                  <a:pt x="1585487" y="1385888"/>
                </a:lnTo>
                <a:lnTo>
                  <a:pt x="1591840" y="1392238"/>
                </a:lnTo>
                <a:lnTo>
                  <a:pt x="1597796" y="1398985"/>
                </a:lnTo>
                <a:lnTo>
                  <a:pt x="1603752" y="1406525"/>
                </a:lnTo>
                <a:lnTo>
                  <a:pt x="1608914" y="1413669"/>
                </a:lnTo>
                <a:lnTo>
                  <a:pt x="1613678" y="1421607"/>
                </a:lnTo>
                <a:lnTo>
                  <a:pt x="1618046" y="1429544"/>
                </a:lnTo>
                <a:lnTo>
                  <a:pt x="1622017" y="1437879"/>
                </a:lnTo>
                <a:lnTo>
                  <a:pt x="1625988" y="1446213"/>
                </a:lnTo>
                <a:lnTo>
                  <a:pt x="1629561" y="1454547"/>
                </a:lnTo>
                <a:lnTo>
                  <a:pt x="1632738" y="1463279"/>
                </a:lnTo>
                <a:lnTo>
                  <a:pt x="1635517" y="1471613"/>
                </a:lnTo>
                <a:lnTo>
                  <a:pt x="1637900" y="1479947"/>
                </a:lnTo>
                <a:lnTo>
                  <a:pt x="1639885" y="1488282"/>
                </a:lnTo>
                <a:lnTo>
                  <a:pt x="1641473" y="1497013"/>
                </a:lnTo>
                <a:lnTo>
                  <a:pt x="1643062" y="1504950"/>
                </a:lnTo>
                <a:lnTo>
                  <a:pt x="1644253" y="1512491"/>
                </a:lnTo>
                <a:lnTo>
                  <a:pt x="1645047" y="1520429"/>
                </a:lnTo>
                <a:lnTo>
                  <a:pt x="1645841" y="1527969"/>
                </a:lnTo>
                <a:lnTo>
                  <a:pt x="1646238" y="1534716"/>
                </a:lnTo>
                <a:lnTo>
                  <a:pt x="1646238" y="1541463"/>
                </a:lnTo>
                <a:lnTo>
                  <a:pt x="1646238" y="1548210"/>
                </a:lnTo>
                <a:lnTo>
                  <a:pt x="1645841" y="1553766"/>
                </a:lnTo>
                <a:lnTo>
                  <a:pt x="1645444" y="1558925"/>
                </a:lnTo>
                <a:lnTo>
                  <a:pt x="1643458" y="1570832"/>
                </a:lnTo>
                <a:lnTo>
                  <a:pt x="1642267" y="1583532"/>
                </a:lnTo>
                <a:lnTo>
                  <a:pt x="1641473" y="1595835"/>
                </a:lnTo>
                <a:lnTo>
                  <a:pt x="1640679" y="1608535"/>
                </a:lnTo>
                <a:lnTo>
                  <a:pt x="1634723" y="1749029"/>
                </a:lnTo>
                <a:lnTo>
                  <a:pt x="1628370" y="1889126"/>
                </a:lnTo>
                <a:lnTo>
                  <a:pt x="1627973" y="1902222"/>
                </a:lnTo>
                <a:lnTo>
                  <a:pt x="1626385" y="1915716"/>
                </a:lnTo>
                <a:lnTo>
                  <a:pt x="1625194" y="1928416"/>
                </a:lnTo>
                <a:lnTo>
                  <a:pt x="1623208" y="1941910"/>
                </a:lnTo>
                <a:lnTo>
                  <a:pt x="1621223" y="1954610"/>
                </a:lnTo>
                <a:lnTo>
                  <a:pt x="1618840" y="1968104"/>
                </a:lnTo>
                <a:lnTo>
                  <a:pt x="1616061" y="1980804"/>
                </a:lnTo>
                <a:lnTo>
                  <a:pt x="1612884" y="1993504"/>
                </a:lnTo>
                <a:lnTo>
                  <a:pt x="1604546" y="2026444"/>
                </a:lnTo>
                <a:lnTo>
                  <a:pt x="1595414" y="2058988"/>
                </a:lnTo>
                <a:lnTo>
                  <a:pt x="1586281" y="2091532"/>
                </a:lnTo>
                <a:lnTo>
                  <a:pt x="1577148" y="2123679"/>
                </a:lnTo>
                <a:lnTo>
                  <a:pt x="1579134" y="2125663"/>
                </a:lnTo>
                <a:lnTo>
                  <a:pt x="1617252" y="2294732"/>
                </a:lnTo>
                <a:lnTo>
                  <a:pt x="1571590" y="2303463"/>
                </a:lnTo>
                <a:lnTo>
                  <a:pt x="1487411" y="2318147"/>
                </a:lnTo>
                <a:lnTo>
                  <a:pt x="1251951" y="2359026"/>
                </a:lnTo>
                <a:lnTo>
                  <a:pt x="1000608" y="2402285"/>
                </a:lnTo>
                <a:lnTo>
                  <a:pt x="897370" y="2420541"/>
                </a:lnTo>
                <a:lnTo>
                  <a:pt x="824310" y="2433638"/>
                </a:lnTo>
                <a:lnTo>
                  <a:pt x="785398" y="2236391"/>
                </a:lnTo>
                <a:lnTo>
                  <a:pt x="781030" y="2228851"/>
                </a:lnTo>
                <a:lnTo>
                  <a:pt x="776662" y="2221707"/>
                </a:lnTo>
                <a:lnTo>
                  <a:pt x="771897" y="2214563"/>
                </a:lnTo>
                <a:lnTo>
                  <a:pt x="767133" y="2207816"/>
                </a:lnTo>
                <a:lnTo>
                  <a:pt x="761574" y="2201069"/>
                </a:lnTo>
                <a:lnTo>
                  <a:pt x="756015" y="2194719"/>
                </a:lnTo>
                <a:lnTo>
                  <a:pt x="750456" y="2188369"/>
                </a:lnTo>
                <a:lnTo>
                  <a:pt x="744897" y="2182416"/>
                </a:lnTo>
                <a:lnTo>
                  <a:pt x="738544" y="2176463"/>
                </a:lnTo>
                <a:lnTo>
                  <a:pt x="732191" y="2170907"/>
                </a:lnTo>
                <a:lnTo>
                  <a:pt x="725441" y="2165351"/>
                </a:lnTo>
                <a:lnTo>
                  <a:pt x="719088" y="2159794"/>
                </a:lnTo>
                <a:lnTo>
                  <a:pt x="711940" y="2155032"/>
                </a:lnTo>
                <a:lnTo>
                  <a:pt x="704396" y="2149873"/>
                </a:lnTo>
                <a:lnTo>
                  <a:pt x="697249" y="2145507"/>
                </a:lnTo>
                <a:lnTo>
                  <a:pt x="689705" y="2141141"/>
                </a:lnTo>
                <a:lnTo>
                  <a:pt x="678984" y="2135585"/>
                </a:lnTo>
                <a:lnTo>
                  <a:pt x="668660" y="2130029"/>
                </a:lnTo>
                <a:lnTo>
                  <a:pt x="648807" y="2118519"/>
                </a:lnTo>
                <a:lnTo>
                  <a:pt x="630145" y="2106216"/>
                </a:lnTo>
                <a:lnTo>
                  <a:pt x="611482" y="2093119"/>
                </a:lnTo>
                <a:lnTo>
                  <a:pt x="593217" y="2080022"/>
                </a:lnTo>
                <a:lnTo>
                  <a:pt x="576144" y="2065735"/>
                </a:lnTo>
                <a:lnTo>
                  <a:pt x="559070" y="2051447"/>
                </a:lnTo>
                <a:lnTo>
                  <a:pt x="543187" y="2035969"/>
                </a:lnTo>
                <a:lnTo>
                  <a:pt x="526907" y="2020491"/>
                </a:lnTo>
                <a:lnTo>
                  <a:pt x="511422" y="2004616"/>
                </a:lnTo>
                <a:lnTo>
                  <a:pt x="496333" y="1988344"/>
                </a:lnTo>
                <a:lnTo>
                  <a:pt x="481245" y="1971676"/>
                </a:lnTo>
                <a:lnTo>
                  <a:pt x="466951" y="1954610"/>
                </a:lnTo>
                <a:lnTo>
                  <a:pt x="452259" y="1937147"/>
                </a:lnTo>
                <a:lnTo>
                  <a:pt x="424067" y="1902222"/>
                </a:lnTo>
                <a:lnTo>
                  <a:pt x="418111" y="1894285"/>
                </a:lnTo>
                <a:lnTo>
                  <a:pt x="412552" y="1886744"/>
                </a:lnTo>
                <a:lnTo>
                  <a:pt x="401435" y="1870472"/>
                </a:lnTo>
                <a:lnTo>
                  <a:pt x="391508" y="1853804"/>
                </a:lnTo>
                <a:lnTo>
                  <a:pt x="381978" y="1837532"/>
                </a:lnTo>
                <a:lnTo>
                  <a:pt x="372846" y="1820069"/>
                </a:lnTo>
                <a:lnTo>
                  <a:pt x="364110" y="1803401"/>
                </a:lnTo>
                <a:lnTo>
                  <a:pt x="356169" y="1785541"/>
                </a:lnTo>
                <a:lnTo>
                  <a:pt x="348228" y="1768079"/>
                </a:lnTo>
                <a:lnTo>
                  <a:pt x="332345" y="1733551"/>
                </a:lnTo>
                <a:lnTo>
                  <a:pt x="324404" y="1716485"/>
                </a:lnTo>
                <a:lnTo>
                  <a:pt x="316065" y="1699022"/>
                </a:lnTo>
                <a:lnTo>
                  <a:pt x="307727" y="1682354"/>
                </a:lnTo>
                <a:lnTo>
                  <a:pt x="298991" y="1666082"/>
                </a:lnTo>
                <a:lnTo>
                  <a:pt x="289462" y="1649413"/>
                </a:lnTo>
                <a:lnTo>
                  <a:pt x="279535" y="1633935"/>
                </a:lnTo>
                <a:lnTo>
                  <a:pt x="275962" y="1624410"/>
                </a:lnTo>
                <a:lnTo>
                  <a:pt x="271594" y="1614885"/>
                </a:lnTo>
                <a:lnTo>
                  <a:pt x="266829" y="1605360"/>
                </a:lnTo>
                <a:lnTo>
                  <a:pt x="261667" y="1595835"/>
                </a:lnTo>
                <a:lnTo>
                  <a:pt x="256505" y="1586310"/>
                </a:lnTo>
                <a:lnTo>
                  <a:pt x="250946" y="1577182"/>
                </a:lnTo>
                <a:lnTo>
                  <a:pt x="239431" y="1558132"/>
                </a:lnTo>
                <a:lnTo>
                  <a:pt x="227122" y="1539479"/>
                </a:lnTo>
                <a:lnTo>
                  <a:pt x="214813" y="1521619"/>
                </a:lnTo>
                <a:lnTo>
                  <a:pt x="190592" y="1486694"/>
                </a:lnTo>
                <a:lnTo>
                  <a:pt x="185827" y="1479154"/>
                </a:lnTo>
                <a:lnTo>
                  <a:pt x="181063" y="1470422"/>
                </a:lnTo>
                <a:lnTo>
                  <a:pt x="170342" y="1450579"/>
                </a:lnTo>
                <a:lnTo>
                  <a:pt x="164783" y="1441054"/>
                </a:lnTo>
                <a:lnTo>
                  <a:pt x="159224" y="1431132"/>
                </a:lnTo>
                <a:lnTo>
                  <a:pt x="156444" y="1427163"/>
                </a:lnTo>
                <a:lnTo>
                  <a:pt x="153268" y="1423194"/>
                </a:lnTo>
                <a:lnTo>
                  <a:pt x="149694" y="1419622"/>
                </a:lnTo>
                <a:lnTo>
                  <a:pt x="146518" y="1416447"/>
                </a:lnTo>
                <a:lnTo>
                  <a:pt x="143738" y="1413272"/>
                </a:lnTo>
                <a:lnTo>
                  <a:pt x="140959" y="1409304"/>
                </a:lnTo>
                <a:lnTo>
                  <a:pt x="138576" y="1404541"/>
                </a:lnTo>
                <a:lnTo>
                  <a:pt x="136591" y="1398985"/>
                </a:lnTo>
                <a:lnTo>
                  <a:pt x="134209" y="1393429"/>
                </a:lnTo>
                <a:lnTo>
                  <a:pt x="132620" y="1387475"/>
                </a:lnTo>
                <a:lnTo>
                  <a:pt x="129047" y="1373982"/>
                </a:lnTo>
                <a:lnTo>
                  <a:pt x="125870" y="1360488"/>
                </a:lnTo>
                <a:lnTo>
                  <a:pt x="122694" y="1346994"/>
                </a:lnTo>
                <a:lnTo>
                  <a:pt x="120311" y="1335485"/>
                </a:lnTo>
                <a:lnTo>
                  <a:pt x="117532" y="1325563"/>
                </a:lnTo>
                <a:lnTo>
                  <a:pt x="109194" y="1300560"/>
                </a:lnTo>
                <a:lnTo>
                  <a:pt x="100458" y="1276350"/>
                </a:lnTo>
                <a:lnTo>
                  <a:pt x="95296" y="1264047"/>
                </a:lnTo>
                <a:lnTo>
                  <a:pt x="90531" y="1252538"/>
                </a:lnTo>
                <a:lnTo>
                  <a:pt x="85767" y="1241425"/>
                </a:lnTo>
                <a:lnTo>
                  <a:pt x="80208" y="1229916"/>
                </a:lnTo>
                <a:lnTo>
                  <a:pt x="77031" y="1223566"/>
                </a:lnTo>
                <a:lnTo>
                  <a:pt x="73458" y="1217216"/>
                </a:lnTo>
                <a:lnTo>
                  <a:pt x="65119" y="1203722"/>
                </a:lnTo>
                <a:lnTo>
                  <a:pt x="55987" y="1190625"/>
                </a:lnTo>
                <a:lnTo>
                  <a:pt x="46457" y="1177132"/>
                </a:lnTo>
                <a:lnTo>
                  <a:pt x="26207" y="1150938"/>
                </a:lnTo>
                <a:lnTo>
                  <a:pt x="6353" y="1125538"/>
                </a:lnTo>
                <a:lnTo>
                  <a:pt x="3574" y="1121172"/>
                </a:lnTo>
                <a:lnTo>
                  <a:pt x="1589" y="1116410"/>
                </a:lnTo>
                <a:lnTo>
                  <a:pt x="397" y="1111250"/>
                </a:lnTo>
                <a:lnTo>
                  <a:pt x="0" y="1106091"/>
                </a:lnTo>
                <a:lnTo>
                  <a:pt x="0" y="1100535"/>
                </a:lnTo>
                <a:lnTo>
                  <a:pt x="794" y="1094582"/>
                </a:lnTo>
                <a:lnTo>
                  <a:pt x="1986" y="1088629"/>
                </a:lnTo>
                <a:lnTo>
                  <a:pt x="3574" y="1083072"/>
                </a:lnTo>
                <a:lnTo>
                  <a:pt x="5559" y="1077516"/>
                </a:lnTo>
                <a:lnTo>
                  <a:pt x="8339" y="1071960"/>
                </a:lnTo>
                <a:lnTo>
                  <a:pt x="11118" y="1066404"/>
                </a:lnTo>
                <a:lnTo>
                  <a:pt x="14295" y="1061641"/>
                </a:lnTo>
                <a:lnTo>
                  <a:pt x="17868" y="1056879"/>
                </a:lnTo>
                <a:lnTo>
                  <a:pt x="21045" y="1052910"/>
                </a:lnTo>
                <a:lnTo>
                  <a:pt x="24618" y="1048941"/>
                </a:lnTo>
                <a:lnTo>
                  <a:pt x="28192" y="1045766"/>
                </a:lnTo>
                <a:lnTo>
                  <a:pt x="33751" y="1041400"/>
                </a:lnTo>
                <a:lnTo>
                  <a:pt x="39310" y="1037432"/>
                </a:lnTo>
                <a:lnTo>
                  <a:pt x="45663" y="1034257"/>
                </a:lnTo>
                <a:lnTo>
                  <a:pt x="52016" y="1031479"/>
                </a:lnTo>
                <a:lnTo>
                  <a:pt x="58369" y="1029097"/>
                </a:lnTo>
                <a:lnTo>
                  <a:pt x="64722" y="1027113"/>
                </a:lnTo>
                <a:lnTo>
                  <a:pt x="71869" y="1025922"/>
                </a:lnTo>
                <a:lnTo>
                  <a:pt x="78619" y="1024732"/>
                </a:lnTo>
                <a:lnTo>
                  <a:pt x="85767" y="1023938"/>
                </a:lnTo>
                <a:lnTo>
                  <a:pt x="92517" y="1023541"/>
                </a:lnTo>
                <a:lnTo>
                  <a:pt x="100061" y="1023938"/>
                </a:lnTo>
                <a:lnTo>
                  <a:pt x="107208" y="1024335"/>
                </a:lnTo>
                <a:lnTo>
                  <a:pt x="114355" y="1024732"/>
                </a:lnTo>
                <a:lnTo>
                  <a:pt x="121503" y="1025922"/>
                </a:lnTo>
                <a:lnTo>
                  <a:pt x="129047" y="1027510"/>
                </a:lnTo>
                <a:lnTo>
                  <a:pt x="136194" y="1029097"/>
                </a:lnTo>
                <a:lnTo>
                  <a:pt x="143341" y="1031082"/>
                </a:lnTo>
                <a:lnTo>
                  <a:pt x="150488" y="1033066"/>
                </a:lnTo>
                <a:lnTo>
                  <a:pt x="157636" y="1035844"/>
                </a:lnTo>
                <a:lnTo>
                  <a:pt x="164783" y="1038622"/>
                </a:lnTo>
                <a:lnTo>
                  <a:pt x="171533" y="1041400"/>
                </a:lnTo>
                <a:lnTo>
                  <a:pt x="177886" y="1044972"/>
                </a:lnTo>
                <a:lnTo>
                  <a:pt x="185033" y="1048544"/>
                </a:lnTo>
                <a:lnTo>
                  <a:pt x="191386" y="1052116"/>
                </a:lnTo>
                <a:lnTo>
                  <a:pt x="197739" y="1055688"/>
                </a:lnTo>
                <a:lnTo>
                  <a:pt x="203695" y="1059657"/>
                </a:lnTo>
                <a:lnTo>
                  <a:pt x="209651" y="1064022"/>
                </a:lnTo>
                <a:lnTo>
                  <a:pt x="215210" y="1067991"/>
                </a:lnTo>
                <a:lnTo>
                  <a:pt x="220769" y="1072754"/>
                </a:lnTo>
                <a:lnTo>
                  <a:pt x="225534" y="1077516"/>
                </a:lnTo>
                <a:lnTo>
                  <a:pt x="230299" y="1081882"/>
                </a:lnTo>
                <a:lnTo>
                  <a:pt x="235064" y="1086644"/>
                </a:lnTo>
                <a:lnTo>
                  <a:pt x="239828" y="1092200"/>
                </a:lnTo>
                <a:lnTo>
                  <a:pt x="244593" y="1097757"/>
                </a:lnTo>
                <a:lnTo>
                  <a:pt x="252932" y="1109663"/>
                </a:lnTo>
                <a:lnTo>
                  <a:pt x="260873" y="1121966"/>
                </a:lnTo>
                <a:lnTo>
                  <a:pt x="268814" y="1135063"/>
                </a:lnTo>
                <a:lnTo>
                  <a:pt x="283903" y="1160463"/>
                </a:lnTo>
                <a:lnTo>
                  <a:pt x="291447" y="1173163"/>
                </a:lnTo>
                <a:lnTo>
                  <a:pt x="299388" y="1185069"/>
                </a:lnTo>
                <a:lnTo>
                  <a:pt x="306139" y="1195785"/>
                </a:lnTo>
                <a:lnTo>
                  <a:pt x="312889" y="1206897"/>
                </a:lnTo>
                <a:lnTo>
                  <a:pt x="327580" y="1230710"/>
                </a:lnTo>
                <a:lnTo>
                  <a:pt x="342272" y="1255713"/>
                </a:lnTo>
                <a:lnTo>
                  <a:pt x="357757" y="1281113"/>
                </a:lnTo>
                <a:lnTo>
                  <a:pt x="365699" y="1293416"/>
                </a:lnTo>
                <a:lnTo>
                  <a:pt x="373640" y="1305719"/>
                </a:lnTo>
                <a:lnTo>
                  <a:pt x="382375" y="1317229"/>
                </a:lnTo>
                <a:lnTo>
                  <a:pt x="390714" y="1328738"/>
                </a:lnTo>
                <a:lnTo>
                  <a:pt x="399846" y="1339454"/>
                </a:lnTo>
                <a:lnTo>
                  <a:pt x="409376" y="1348979"/>
                </a:lnTo>
                <a:lnTo>
                  <a:pt x="418905" y="1358504"/>
                </a:lnTo>
                <a:lnTo>
                  <a:pt x="423670" y="1362472"/>
                </a:lnTo>
                <a:lnTo>
                  <a:pt x="428832" y="1366441"/>
                </a:lnTo>
                <a:lnTo>
                  <a:pt x="437171" y="1372791"/>
                </a:lnTo>
                <a:lnTo>
                  <a:pt x="445112" y="1378744"/>
                </a:lnTo>
                <a:lnTo>
                  <a:pt x="453450" y="1383904"/>
                </a:lnTo>
                <a:lnTo>
                  <a:pt x="462186" y="1388666"/>
                </a:lnTo>
                <a:lnTo>
                  <a:pt x="470921" y="1392635"/>
                </a:lnTo>
                <a:lnTo>
                  <a:pt x="479260" y="1396207"/>
                </a:lnTo>
                <a:lnTo>
                  <a:pt x="488789" y="1399382"/>
                </a:lnTo>
                <a:lnTo>
                  <a:pt x="497525" y="1402160"/>
                </a:lnTo>
                <a:lnTo>
                  <a:pt x="506657" y="1404144"/>
                </a:lnTo>
                <a:lnTo>
                  <a:pt x="516187" y="1405732"/>
                </a:lnTo>
                <a:lnTo>
                  <a:pt x="525716" y="1407319"/>
                </a:lnTo>
                <a:lnTo>
                  <a:pt x="535246" y="1408113"/>
                </a:lnTo>
                <a:lnTo>
                  <a:pt x="545172" y="1408113"/>
                </a:lnTo>
                <a:lnTo>
                  <a:pt x="555099" y="1407716"/>
                </a:lnTo>
                <a:lnTo>
                  <a:pt x="565423" y="1406922"/>
                </a:lnTo>
                <a:lnTo>
                  <a:pt x="575746" y="1404938"/>
                </a:lnTo>
                <a:lnTo>
                  <a:pt x="578923" y="1404541"/>
                </a:lnTo>
                <a:lnTo>
                  <a:pt x="582497" y="1402954"/>
                </a:lnTo>
                <a:lnTo>
                  <a:pt x="586467" y="1401366"/>
                </a:lnTo>
                <a:lnTo>
                  <a:pt x="590041" y="1398985"/>
                </a:lnTo>
                <a:lnTo>
                  <a:pt x="594012" y="1395810"/>
                </a:lnTo>
                <a:lnTo>
                  <a:pt x="597585" y="1392635"/>
                </a:lnTo>
                <a:lnTo>
                  <a:pt x="601556" y="1389460"/>
                </a:lnTo>
                <a:lnTo>
                  <a:pt x="604335" y="1385491"/>
                </a:lnTo>
                <a:lnTo>
                  <a:pt x="609894" y="1379141"/>
                </a:lnTo>
                <a:lnTo>
                  <a:pt x="614659" y="1372394"/>
                </a:lnTo>
                <a:lnTo>
                  <a:pt x="619424" y="1365647"/>
                </a:lnTo>
                <a:lnTo>
                  <a:pt x="623394" y="1358900"/>
                </a:lnTo>
                <a:lnTo>
                  <a:pt x="627762" y="1352154"/>
                </a:lnTo>
                <a:lnTo>
                  <a:pt x="631336" y="1344613"/>
                </a:lnTo>
                <a:lnTo>
                  <a:pt x="634512" y="1337469"/>
                </a:lnTo>
                <a:lnTo>
                  <a:pt x="637292" y="1330325"/>
                </a:lnTo>
                <a:lnTo>
                  <a:pt x="640071" y="1323182"/>
                </a:lnTo>
                <a:lnTo>
                  <a:pt x="642057" y="1315244"/>
                </a:lnTo>
                <a:lnTo>
                  <a:pt x="644042" y="1307704"/>
                </a:lnTo>
                <a:lnTo>
                  <a:pt x="645233" y="1299766"/>
                </a:lnTo>
                <a:lnTo>
                  <a:pt x="646424" y="1291829"/>
                </a:lnTo>
                <a:lnTo>
                  <a:pt x="647218" y="1283891"/>
                </a:lnTo>
                <a:lnTo>
                  <a:pt x="647616" y="1275557"/>
                </a:lnTo>
                <a:lnTo>
                  <a:pt x="648013" y="1267619"/>
                </a:lnTo>
                <a:lnTo>
                  <a:pt x="647616" y="1259682"/>
                </a:lnTo>
                <a:lnTo>
                  <a:pt x="647218" y="1252538"/>
                </a:lnTo>
                <a:lnTo>
                  <a:pt x="646424" y="1245394"/>
                </a:lnTo>
                <a:lnTo>
                  <a:pt x="645233" y="1237457"/>
                </a:lnTo>
                <a:lnTo>
                  <a:pt x="466951" y="280988"/>
                </a:lnTo>
                <a:lnTo>
                  <a:pt x="465362" y="271463"/>
                </a:lnTo>
                <a:lnTo>
                  <a:pt x="464568" y="263128"/>
                </a:lnTo>
                <a:lnTo>
                  <a:pt x="464568" y="254397"/>
                </a:lnTo>
                <a:lnTo>
                  <a:pt x="464965" y="246857"/>
                </a:lnTo>
                <a:lnTo>
                  <a:pt x="465759" y="239316"/>
                </a:lnTo>
                <a:lnTo>
                  <a:pt x="467348" y="232569"/>
                </a:lnTo>
                <a:lnTo>
                  <a:pt x="468936" y="225822"/>
                </a:lnTo>
                <a:lnTo>
                  <a:pt x="471318" y="219869"/>
                </a:lnTo>
                <a:lnTo>
                  <a:pt x="473701" y="214313"/>
                </a:lnTo>
                <a:lnTo>
                  <a:pt x="476480" y="209153"/>
                </a:lnTo>
                <a:lnTo>
                  <a:pt x="479657" y="204391"/>
                </a:lnTo>
                <a:lnTo>
                  <a:pt x="482833" y="199628"/>
                </a:lnTo>
                <a:lnTo>
                  <a:pt x="486407" y="195263"/>
                </a:lnTo>
                <a:lnTo>
                  <a:pt x="490775" y="191691"/>
                </a:lnTo>
                <a:lnTo>
                  <a:pt x="494348" y="188119"/>
                </a:lnTo>
                <a:lnTo>
                  <a:pt x="498319" y="184944"/>
                </a:lnTo>
                <a:lnTo>
                  <a:pt x="502289" y="182166"/>
                </a:lnTo>
                <a:lnTo>
                  <a:pt x="506657" y="179785"/>
                </a:lnTo>
                <a:lnTo>
                  <a:pt x="514201" y="175419"/>
                </a:lnTo>
                <a:lnTo>
                  <a:pt x="522143" y="171450"/>
                </a:lnTo>
                <a:lnTo>
                  <a:pt x="528893" y="169069"/>
                </a:lnTo>
                <a:lnTo>
                  <a:pt x="534849" y="167482"/>
                </a:lnTo>
                <a:lnTo>
                  <a:pt x="539614" y="166291"/>
                </a:lnTo>
                <a:lnTo>
                  <a:pt x="543981" y="165497"/>
                </a:lnTo>
                <a:lnTo>
                  <a:pt x="552320" y="163910"/>
                </a:lnTo>
                <a:lnTo>
                  <a:pt x="561055" y="162719"/>
                </a:lnTo>
                <a:lnTo>
                  <a:pt x="569393" y="162322"/>
                </a:lnTo>
                <a:lnTo>
                  <a:pt x="577732" y="161925"/>
                </a:lnTo>
                <a:close/>
                <a:moveTo>
                  <a:pt x="576263" y="0"/>
                </a:moveTo>
                <a:lnTo>
                  <a:pt x="594539" y="397"/>
                </a:lnTo>
                <a:lnTo>
                  <a:pt x="612419" y="1589"/>
                </a:lnTo>
                <a:lnTo>
                  <a:pt x="630298" y="3973"/>
                </a:lnTo>
                <a:lnTo>
                  <a:pt x="647780" y="7151"/>
                </a:lnTo>
                <a:lnTo>
                  <a:pt x="664864" y="10727"/>
                </a:lnTo>
                <a:lnTo>
                  <a:pt x="681551" y="15098"/>
                </a:lnTo>
                <a:lnTo>
                  <a:pt x="697841" y="20263"/>
                </a:lnTo>
                <a:lnTo>
                  <a:pt x="714131" y="26620"/>
                </a:lnTo>
                <a:lnTo>
                  <a:pt x="729626" y="33374"/>
                </a:lnTo>
                <a:lnTo>
                  <a:pt x="745122" y="41321"/>
                </a:lnTo>
                <a:lnTo>
                  <a:pt x="759822" y="50062"/>
                </a:lnTo>
                <a:lnTo>
                  <a:pt x="774920" y="59200"/>
                </a:lnTo>
                <a:lnTo>
                  <a:pt x="788826" y="69530"/>
                </a:lnTo>
                <a:lnTo>
                  <a:pt x="803130" y="80655"/>
                </a:lnTo>
                <a:lnTo>
                  <a:pt x="816638" y="92575"/>
                </a:lnTo>
                <a:lnTo>
                  <a:pt x="830147" y="105289"/>
                </a:lnTo>
                <a:lnTo>
                  <a:pt x="842464" y="118798"/>
                </a:lnTo>
                <a:lnTo>
                  <a:pt x="854780" y="132307"/>
                </a:lnTo>
                <a:lnTo>
                  <a:pt x="865508" y="146610"/>
                </a:lnTo>
                <a:lnTo>
                  <a:pt x="876235" y="160516"/>
                </a:lnTo>
                <a:lnTo>
                  <a:pt x="885374" y="175615"/>
                </a:lnTo>
                <a:lnTo>
                  <a:pt x="894115" y="190315"/>
                </a:lnTo>
                <a:lnTo>
                  <a:pt x="901664" y="205811"/>
                </a:lnTo>
                <a:lnTo>
                  <a:pt x="908815" y="221306"/>
                </a:lnTo>
                <a:lnTo>
                  <a:pt x="915172" y="237596"/>
                </a:lnTo>
                <a:lnTo>
                  <a:pt x="920337" y="253886"/>
                </a:lnTo>
                <a:lnTo>
                  <a:pt x="924708" y="270574"/>
                </a:lnTo>
                <a:lnTo>
                  <a:pt x="928284" y="287658"/>
                </a:lnTo>
                <a:lnTo>
                  <a:pt x="931462" y="304743"/>
                </a:lnTo>
                <a:lnTo>
                  <a:pt x="933449" y="322622"/>
                </a:lnTo>
                <a:lnTo>
                  <a:pt x="934641" y="340502"/>
                </a:lnTo>
                <a:lnTo>
                  <a:pt x="935038" y="359175"/>
                </a:lnTo>
                <a:lnTo>
                  <a:pt x="934641" y="377452"/>
                </a:lnTo>
                <a:lnTo>
                  <a:pt x="933449" y="395331"/>
                </a:lnTo>
                <a:lnTo>
                  <a:pt x="931462" y="413211"/>
                </a:lnTo>
                <a:lnTo>
                  <a:pt x="928284" y="430693"/>
                </a:lnTo>
                <a:lnTo>
                  <a:pt x="924708" y="447777"/>
                </a:lnTo>
                <a:lnTo>
                  <a:pt x="920337" y="464465"/>
                </a:lnTo>
                <a:lnTo>
                  <a:pt x="915172" y="480755"/>
                </a:lnTo>
                <a:lnTo>
                  <a:pt x="908815" y="496647"/>
                </a:lnTo>
                <a:lnTo>
                  <a:pt x="901664" y="512540"/>
                </a:lnTo>
                <a:lnTo>
                  <a:pt x="894115" y="527638"/>
                </a:lnTo>
                <a:lnTo>
                  <a:pt x="885374" y="543134"/>
                </a:lnTo>
                <a:lnTo>
                  <a:pt x="876235" y="557437"/>
                </a:lnTo>
                <a:lnTo>
                  <a:pt x="865508" y="572138"/>
                </a:lnTo>
                <a:lnTo>
                  <a:pt x="854780" y="585647"/>
                </a:lnTo>
                <a:lnTo>
                  <a:pt x="842464" y="599553"/>
                </a:lnTo>
                <a:lnTo>
                  <a:pt x="830147" y="612664"/>
                </a:lnTo>
                <a:lnTo>
                  <a:pt x="830147" y="613061"/>
                </a:lnTo>
                <a:lnTo>
                  <a:pt x="822201" y="620611"/>
                </a:lnTo>
                <a:lnTo>
                  <a:pt x="813857" y="628160"/>
                </a:lnTo>
                <a:lnTo>
                  <a:pt x="805911" y="634914"/>
                </a:lnTo>
                <a:lnTo>
                  <a:pt x="797964" y="641668"/>
                </a:lnTo>
                <a:lnTo>
                  <a:pt x="791607" y="619419"/>
                </a:lnTo>
                <a:lnTo>
                  <a:pt x="785250" y="597963"/>
                </a:lnTo>
                <a:lnTo>
                  <a:pt x="778496" y="576111"/>
                </a:lnTo>
                <a:lnTo>
                  <a:pt x="771344" y="553861"/>
                </a:lnTo>
                <a:lnTo>
                  <a:pt x="780880" y="543928"/>
                </a:lnTo>
                <a:lnTo>
                  <a:pt x="790018" y="533201"/>
                </a:lnTo>
                <a:lnTo>
                  <a:pt x="798759" y="522473"/>
                </a:lnTo>
                <a:lnTo>
                  <a:pt x="806705" y="511745"/>
                </a:lnTo>
                <a:lnTo>
                  <a:pt x="813857" y="500223"/>
                </a:lnTo>
                <a:lnTo>
                  <a:pt x="820611" y="488701"/>
                </a:lnTo>
                <a:lnTo>
                  <a:pt x="826571" y="476782"/>
                </a:lnTo>
                <a:lnTo>
                  <a:pt x="831736" y="464862"/>
                </a:lnTo>
                <a:lnTo>
                  <a:pt x="836504" y="452545"/>
                </a:lnTo>
                <a:lnTo>
                  <a:pt x="840477" y="439831"/>
                </a:lnTo>
                <a:lnTo>
                  <a:pt x="844053" y="427117"/>
                </a:lnTo>
                <a:lnTo>
                  <a:pt x="846834" y="414005"/>
                </a:lnTo>
                <a:lnTo>
                  <a:pt x="849218" y="400894"/>
                </a:lnTo>
                <a:lnTo>
                  <a:pt x="850807" y="386988"/>
                </a:lnTo>
                <a:lnTo>
                  <a:pt x="851602" y="373479"/>
                </a:lnTo>
                <a:lnTo>
                  <a:pt x="851999" y="359175"/>
                </a:lnTo>
                <a:lnTo>
                  <a:pt x="851602" y="344872"/>
                </a:lnTo>
                <a:lnTo>
                  <a:pt x="850807" y="330966"/>
                </a:lnTo>
                <a:lnTo>
                  <a:pt x="849218" y="317457"/>
                </a:lnTo>
                <a:lnTo>
                  <a:pt x="846834" y="303948"/>
                </a:lnTo>
                <a:lnTo>
                  <a:pt x="844053" y="291234"/>
                </a:lnTo>
                <a:lnTo>
                  <a:pt x="840477" y="278123"/>
                </a:lnTo>
                <a:lnTo>
                  <a:pt x="836504" y="265806"/>
                </a:lnTo>
                <a:lnTo>
                  <a:pt x="831736" y="253092"/>
                </a:lnTo>
                <a:lnTo>
                  <a:pt x="826571" y="241172"/>
                </a:lnTo>
                <a:lnTo>
                  <a:pt x="820611" y="229253"/>
                </a:lnTo>
                <a:lnTo>
                  <a:pt x="813460" y="217730"/>
                </a:lnTo>
                <a:lnTo>
                  <a:pt x="806308" y="206605"/>
                </a:lnTo>
                <a:lnTo>
                  <a:pt x="798759" y="195481"/>
                </a:lnTo>
                <a:lnTo>
                  <a:pt x="789621" y="185150"/>
                </a:lnTo>
                <a:lnTo>
                  <a:pt x="780880" y="174820"/>
                </a:lnTo>
                <a:lnTo>
                  <a:pt x="770947" y="164092"/>
                </a:lnTo>
                <a:lnTo>
                  <a:pt x="760617" y="154556"/>
                </a:lnTo>
                <a:lnTo>
                  <a:pt x="750287" y="145021"/>
                </a:lnTo>
                <a:lnTo>
                  <a:pt x="739559" y="136677"/>
                </a:lnTo>
                <a:lnTo>
                  <a:pt x="728434" y="129128"/>
                </a:lnTo>
                <a:lnTo>
                  <a:pt x="717310" y="121976"/>
                </a:lnTo>
                <a:lnTo>
                  <a:pt x="705788" y="114825"/>
                </a:lnTo>
                <a:lnTo>
                  <a:pt x="693868" y="108865"/>
                </a:lnTo>
                <a:lnTo>
                  <a:pt x="682346" y="103700"/>
                </a:lnTo>
                <a:lnTo>
                  <a:pt x="669632" y="98932"/>
                </a:lnTo>
                <a:lnTo>
                  <a:pt x="657315" y="94959"/>
                </a:lnTo>
                <a:lnTo>
                  <a:pt x="644204" y="91383"/>
                </a:lnTo>
                <a:lnTo>
                  <a:pt x="631490" y="88204"/>
                </a:lnTo>
                <a:lnTo>
                  <a:pt x="617584" y="86218"/>
                </a:lnTo>
                <a:lnTo>
                  <a:pt x="604472" y="84628"/>
                </a:lnTo>
                <a:lnTo>
                  <a:pt x="590169" y="83436"/>
                </a:lnTo>
                <a:lnTo>
                  <a:pt x="576263" y="83436"/>
                </a:lnTo>
                <a:lnTo>
                  <a:pt x="561960" y="83436"/>
                </a:lnTo>
                <a:lnTo>
                  <a:pt x="548451" y="84628"/>
                </a:lnTo>
                <a:lnTo>
                  <a:pt x="534545" y="86218"/>
                </a:lnTo>
                <a:lnTo>
                  <a:pt x="521434" y="88204"/>
                </a:lnTo>
                <a:lnTo>
                  <a:pt x="507925" y="91383"/>
                </a:lnTo>
                <a:lnTo>
                  <a:pt x="495211" y="94959"/>
                </a:lnTo>
                <a:lnTo>
                  <a:pt x="482497" y="98932"/>
                </a:lnTo>
                <a:lnTo>
                  <a:pt x="470578" y="103700"/>
                </a:lnTo>
                <a:lnTo>
                  <a:pt x="458658" y="108865"/>
                </a:lnTo>
                <a:lnTo>
                  <a:pt x="446341" y="114825"/>
                </a:lnTo>
                <a:lnTo>
                  <a:pt x="435217" y="121976"/>
                </a:lnTo>
                <a:lnTo>
                  <a:pt x="423694" y="129128"/>
                </a:lnTo>
                <a:lnTo>
                  <a:pt x="412967" y="136677"/>
                </a:lnTo>
                <a:lnTo>
                  <a:pt x="401842" y="145021"/>
                </a:lnTo>
                <a:lnTo>
                  <a:pt x="391512" y="154556"/>
                </a:lnTo>
                <a:lnTo>
                  <a:pt x="381579" y="164092"/>
                </a:lnTo>
                <a:lnTo>
                  <a:pt x="381182" y="164092"/>
                </a:lnTo>
                <a:lnTo>
                  <a:pt x="371249" y="174820"/>
                </a:lnTo>
                <a:lnTo>
                  <a:pt x="362111" y="185150"/>
                </a:lnTo>
                <a:lnTo>
                  <a:pt x="353767" y="195481"/>
                </a:lnTo>
                <a:lnTo>
                  <a:pt x="345821" y="207003"/>
                </a:lnTo>
                <a:lnTo>
                  <a:pt x="338669" y="218128"/>
                </a:lnTo>
                <a:lnTo>
                  <a:pt x="331915" y="229253"/>
                </a:lnTo>
                <a:lnTo>
                  <a:pt x="325955" y="241172"/>
                </a:lnTo>
                <a:lnTo>
                  <a:pt x="320790" y="253092"/>
                </a:lnTo>
                <a:lnTo>
                  <a:pt x="315625" y="265806"/>
                </a:lnTo>
                <a:lnTo>
                  <a:pt x="311652" y="278123"/>
                </a:lnTo>
                <a:lnTo>
                  <a:pt x="308473" y="291234"/>
                </a:lnTo>
                <a:lnTo>
                  <a:pt x="305692" y="303948"/>
                </a:lnTo>
                <a:lnTo>
                  <a:pt x="303308" y="317457"/>
                </a:lnTo>
                <a:lnTo>
                  <a:pt x="301719" y="330966"/>
                </a:lnTo>
                <a:lnTo>
                  <a:pt x="300924" y="345269"/>
                </a:lnTo>
                <a:lnTo>
                  <a:pt x="300527" y="359175"/>
                </a:lnTo>
                <a:lnTo>
                  <a:pt x="300924" y="373479"/>
                </a:lnTo>
                <a:lnTo>
                  <a:pt x="301719" y="386988"/>
                </a:lnTo>
                <a:lnTo>
                  <a:pt x="303308" y="400894"/>
                </a:lnTo>
                <a:lnTo>
                  <a:pt x="305692" y="414005"/>
                </a:lnTo>
                <a:lnTo>
                  <a:pt x="308473" y="427514"/>
                </a:lnTo>
                <a:lnTo>
                  <a:pt x="311652" y="440228"/>
                </a:lnTo>
                <a:lnTo>
                  <a:pt x="315625" y="452545"/>
                </a:lnTo>
                <a:lnTo>
                  <a:pt x="320790" y="464862"/>
                </a:lnTo>
                <a:lnTo>
                  <a:pt x="325955" y="476782"/>
                </a:lnTo>
                <a:lnTo>
                  <a:pt x="331915" y="489098"/>
                </a:lnTo>
                <a:lnTo>
                  <a:pt x="338669" y="500223"/>
                </a:lnTo>
                <a:lnTo>
                  <a:pt x="345821" y="511745"/>
                </a:lnTo>
                <a:lnTo>
                  <a:pt x="353767" y="522870"/>
                </a:lnTo>
                <a:lnTo>
                  <a:pt x="362111" y="533201"/>
                </a:lnTo>
                <a:lnTo>
                  <a:pt x="371249" y="543928"/>
                </a:lnTo>
                <a:lnTo>
                  <a:pt x="381182" y="554258"/>
                </a:lnTo>
                <a:lnTo>
                  <a:pt x="387539" y="560218"/>
                </a:lnTo>
                <a:lnTo>
                  <a:pt x="393896" y="566575"/>
                </a:lnTo>
                <a:lnTo>
                  <a:pt x="400650" y="572138"/>
                </a:lnTo>
                <a:lnTo>
                  <a:pt x="407405" y="577700"/>
                </a:lnTo>
                <a:lnTo>
                  <a:pt x="414159" y="582468"/>
                </a:lnTo>
                <a:lnTo>
                  <a:pt x="420913" y="587633"/>
                </a:lnTo>
                <a:lnTo>
                  <a:pt x="428065" y="592401"/>
                </a:lnTo>
                <a:lnTo>
                  <a:pt x="435614" y="597169"/>
                </a:lnTo>
                <a:lnTo>
                  <a:pt x="442368" y="601142"/>
                </a:lnTo>
                <a:lnTo>
                  <a:pt x="449917" y="605115"/>
                </a:lnTo>
                <a:lnTo>
                  <a:pt x="457069" y="608691"/>
                </a:lnTo>
                <a:lnTo>
                  <a:pt x="465015" y="612267"/>
                </a:lnTo>
                <a:lnTo>
                  <a:pt x="472564" y="615445"/>
                </a:lnTo>
                <a:lnTo>
                  <a:pt x="480113" y="618227"/>
                </a:lnTo>
                <a:lnTo>
                  <a:pt x="488457" y="621008"/>
                </a:lnTo>
                <a:lnTo>
                  <a:pt x="496403" y="623789"/>
                </a:lnTo>
                <a:lnTo>
                  <a:pt x="498787" y="634914"/>
                </a:lnTo>
                <a:lnTo>
                  <a:pt x="501171" y="645642"/>
                </a:lnTo>
                <a:lnTo>
                  <a:pt x="505541" y="667891"/>
                </a:lnTo>
                <a:lnTo>
                  <a:pt x="508720" y="690141"/>
                </a:lnTo>
                <a:lnTo>
                  <a:pt x="511501" y="712788"/>
                </a:lnTo>
                <a:lnTo>
                  <a:pt x="498390" y="710404"/>
                </a:lnTo>
                <a:lnTo>
                  <a:pt x="484881" y="707226"/>
                </a:lnTo>
                <a:lnTo>
                  <a:pt x="472167" y="703253"/>
                </a:lnTo>
                <a:lnTo>
                  <a:pt x="459453" y="699279"/>
                </a:lnTo>
                <a:lnTo>
                  <a:pt x="446739" y="694909"/>
                </a:lnTo>
                <a:lnTo>
                  <a:pt x="434819" y="690141"/>
                </a:lnTo>
                <a:lnTo>
                  <a:pt x="422503" y="684579"/>
                </a:lnTo>
                <a:lnTo>
                  <a:pt x="410583" y="678619"/>
                </a:lnTo>
                <a:lnTo>
                  <a:pt x="398664" y="671864"/>
                </a:lnTo>
                <a:lnTo>
                  <a:pt x="387142" y="665110"/>
                </a:lnTo>
                <a:lnTo>
                  <a:pt x="376017" y="657561"/>
                </a:lnTo>
                <a:lnTo>
                  <a:pt x="364892" y="649615"/>
                </a:lnTo>
                <a:lnTo>
                  <a:pt x="354164" y="641271"/>
                </a:lnTo>
                <a:lnTo>
                  <a:pt x="343040" y="632133"/>
                </a:lnTo>
                <a:lnTo>
                  <a:pt x="332709" y="622994"/>
                </a:lnTo>
                <a:lnTo>
                  <a:pt x="322379" y="612664"/>
                </a:lnTo>
                <a:lnTo>
                  <a:pt x="309665" y="599553"/>
                </a:lnTo>
                <a:lnTo>
                  <a:pt x="297746" y="585647"/>
                </a:lnTo>
                <a:lnTo>
                  <a:pt x="286621" y="572138"/>
                </a:lnTo>
                <a:lnTo>
                  <a:pt x="276291" y="557437"/>
                </a:lnTo>
                <a:lnTo>
                  <a:pt x="267153" y="543134"/>
                </a:lnTo>
                <a:lnTo>
                  <a:pt x="258412" y="527638"/>
                </a:lnTo>
                <a:lnTo>
                  <a:pt x="250465" y="512540"/>
                </a:lnTo>
                <a:lnTo>
                  <a:pt x="243711" y="496647"/>
                </a:lnTo>
                <a:lnTo>
                  <a:pt x="237751" y="480755"/>
                </a:lnTo>
                <a:lnTo>
                  <a:pt x="231792" y="464465"/>
                </a:lnTo>
                <a:lnTo>
                  <a:pt x="227421" y="447777"/>
                </a:lnTo>
                <a:lnTo>
                  <a:pt x="223845" y="430693"/>
                </a:lnTo>
                <a:lnTo>
                  <a:pt x="221064" y="413211"/>
                </a:lnTo>
                <a:lnTo>
                  <a:pt x="219078" y="395331"/>
                </a:lnTo>
                <a:lnTo>
                  <a:pt x="217886" y="377452"/>
                </a:lnTo>
                <a:lnTo>
                  <a:pt x="217488" y="359175"/>
                </a:lnTo>
                <a:lnTo>
                  <a:pt x="217886" y="340502"/>
                </a:lnTo>
                <a:lnTo>
                  <a:pt x="219078" y="322622"/>
                </a:lnTo>
                <a:lnTo>
                  <a:pt x="221064" y="304743"/>
                </a:lnTo>
                <a:lnTo>
                  <a:pt x="223845" y="287658"/>
                </a:lnTo>
                <a:lnTo>
                  <a:pt x="227421" y="270574"/>
                </a:lnTo>
                <a:lnTo>
                  <a:pt x="231792" y="253886"/>
                </a:lnTo>
                <a:lnTo>
                  <a:pt x="237751" y="237596"/>
                </a:lnTo>
                <a:lnTo>
                  <a:pt x="243711" y="221306"/>
                </a:lnTo>
                <a:lnTo>
                  <a:pt x="250465" y="205811"/>
                </a:lnTo>
                <a:lnTo>
                  <a:pt x="258412" y="190315"/>
                </a:lnTo>
                <a:lnTo>
                  <a:pt x="267153" y="175615"/>
                </a:lnTo>
                <a:lnTo>
                  <a:pt x="276291" y="160516"/>
                </a:lnTo>
                <a:lnTo>
                  <a:pt x="286621" y="146610"/>
                </a:lnTo>
                <a:lnTo>
                  <a:pt x="297746" y="132307"/>
                </a:lnTo>
                <a:lnTo>
                  <a:pt x="309665" y="118798"/>
                </a:lnTo>
                <a:lnTo>
                  <a:pt x="322379" y="105289"/>
                </a:lnTo>
                <a:lnTo>
                  <a:pt x="335491" y="92575"/>
                </a:lnTo>
                <a:lnTo>
                  <a:pt x="349397" y="80655"/>
                </a:lnTo>
                <a:lnTo>
                  <a:pt x="363303" y="69530"/>
                </a:lnTo>
                <a:lnTo>
                  <a:pt x="378003" y="59200"/>
                </a:lnTo>
                <a:lnTo>
                  <a:pt x="392307" y="50062"/>
                </a:lnTo>
                <a:lnTo>
                  <a:pt x="407405" y="41321"/>
                </a:lnTo>
                <a:lnTo>
                  <a:pt x="422900" y="33374"/>
                </a:lnTo>
                <a:lnTo>
                  <a:pt x="438395" y="26620"/>
                </a:lnTo>
                <a:lnTo>
                  <a:pt x="454288" y="20263"/>
                </a:lnTo>
                <a:lnTo>
                  <a:pt x="470975" y="15098"/>
                </a:lnTo>
                <a:lnTo>
                  <a:pt x="487662" y="10727"/>
                </a:lnTo>
                <a:lnTo>
                  <a:pt x="504747" y="7151"/>
                </a:lnTo>
                <a:lnTo>
                  <a:pt x="522228" y="3973"/>
                </a:lnTo>
                <a:lnTo>
                  <a:pt x="539710" y="1589"/>
                </a:lnTo>
                <a:lnTo>
                  <a:pt x="557589" y="397"/>
                </a:lnTo>
                <a:lnTo>
                  <a:pt x="576263" y="0"/>
                </a:lnTo>
                <a:close/>
              </a:path>
            </a:pathLst>
          </a:custGeom>
          <a:solidFill>
            <a:srgbClr val="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 name="灯片编号占位符 3"/>
          <p:cNvSpPr>
            <a:spLocks noGrp="1"/>
          </p:cNvSpPr>
          <p:nvPr>
            <p:ph type="sldNum" sz="quarter" idx="13"/>
          </p:nvPr>
        </p:nvSpPr>
        <p:spPr/>
        <p:txBody>
          <a:bodyPr/>
          <a:lstStyle/>
          <a:p>
            <a:fld id="{B38E2B37-E96B-4849-B006-9B228B0EB70F}" type="slidenum">
              <a:rPr lang="zh-CN" altLang="en-US" smtClean="0"/>
              <a:pPr/>
              <a:t>10</a:t>
            </a:fld>
            <a:endParaRPr lang="zh-CN" altLang="en-US" dirty="0"/>
          </a:p>
        </p:txBody>
      </p:sp>
    </p:spTree>
    <p:extLst>
      <p:ext uri="{BB962C8B-B14F-4D97-AF65-F5344CB8AC3E}">
        <p14:creationId xmlns:p14="http://schemas.microsoft.com/office/powerpoint/2010/main" val="3516930867"/>
      </p:ext>
    </p:extLst>
  </p:cSld>
  <p:clrMapOvr>
    <a:masterClrMapping/>
  </p:clrMapOvr>
  <mc:AlternateContent xmlns:mc="http://schemas.openxmlformats.org/markup-compatibility/2006" xmlns:p14="http://schemas.microsoft.com/office/powerpoint/2010/main">
    <mc:Choice Requires="p14">
      <p:transition spd="slow" p14:dur="2000" advTm="18602"/>
    </mc:Choice>
    <mc:Fallback xmlns="">
      <p:transition spd="slow" advTm="1860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1"/>
          </p:nvPr>
        </p:nvSpPr>
        <p:spPr>
          <a:xfrm>
            <a:off x="4915406" y="3890952"/>
            <a:ext cx="2340139" cy="496824"/>
          </a:xfrm>
        </p:spPr>
        <p:txBody>
          <a:bodyPr/>
          <a:lstStyle/>
          <a:p>
            <a:r>
              <a:rPr lang="en-US" altLang="zh-CN" dirty="0"/>
              <a:t>PART  THREE</a:t>
            </a:r>
            <a:endParaRPr lang="zh-CN" altLang="en-US" dirty="0"/>
          </a:p>
        </p:txBody>
      </p:sp>
      <p:sp>
        <p:nvSpPr>
          <p:cNvPr id="4" name="文本占位符 3"/>
          <p:cNvSpPr>
            <a:spLocks noGrp="1"/>
          </p:cNvSpPr>
          <p:nvPr>
            <p:ph type="body" sz="quarter" idx="12"/>
          </p:nvPr>
        </p:nvSpPr>
        <p:spPr>
          <a:xfrm>
            <a:off x="2893932" y="4588360"/>
            <a:ext cx="6480720" cy="496824"/>
          </a:xfrm>
        </p:spPr>
        <p:txBody>
          <a:bodyPr/>
          <a:lstStyle/>
          <a:p>
            <a:r>
              <a:rPr lang="en-US" altLang="zh-CN" dirty="0" err="1"/>
              <a:t>Trainingset</a:t>
            </a:r>
            <a:r>
              <a:rPr lang="en-US" altLang="zh-CN" dirty="0"/>
              <a:t> Construction</a:t>
            </a:r>
            <a:endParaRPr lang="zh-CN" altLang="en-US" dirty="0"/>
          </a:p>
        </p:txBody>
      </p:sp>
    </p:spTree>
    <p:extLst>
      <p:ext uri="{BB962C8B-B14F-4D97-AF65-F5344CB8AC3E}">
        <p14:creationId xmlns:p14="http://schemas.microsoft.com/office/powerpoint/2010/main" val="1536787167"/>
      </p:ext>
    </p:extLst>
  </p:cSld>
  <p:clrMapOvr>
    <a:masterClrMapping/>
  </p:clrMapOvr>
  <mc:AlternateContent xmlns:mc="http://schemas.openxmlformats.org/markup-compatibility/2006" xmlns:p14="http://schemas.microsoft.com/office/powerpoint/2010/main">
    <mc:Choice Requires="p14">
      <p:transition spd="slow" p14:dur="2000" advTm="4562"/>
    </mc:Choice>
    <mc:Fallback xmlns="">
      <p:transition spd="slow" advTm="4562"/>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35359" y="278936"/>
            <a:ext cx="976649" cy="1008063"/>
          </a:xfrm>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592" y="332656"/>
            <a:ext cx="7682744" cy="496824"/>
          </a:xfrm>
        </p:spPr>
        <p:txBody>
          <a:bodyPr/>
          <a:lstStyle/>
          <a:p>
            <a:r>
              <a:rPr lang="en-US" altLang="zh-CN" dirty="0"/>
              <a:t>Photometry Quality Selection</a:t>
            </a:r>
            <a:endParaRPr lang="zh-CN" altLang="en-US" dirty="0"/>
          </a:p>
        </p:txBody>
      </p:sp>
      <p:sp>
        <p:nvSpPr>
          <p:cNvPr id="5" name="灯片编号占位符 4"/>
          <p:cNvSpPr>
            <a:spLocks noGrp="1"/>
          </p:cNvSpPr>
          <p:nvPr>
            <p:ph type="sldNum" sz="quarter" idx="13"/>
          </p:nvPr>
        </p:nvSpPr>
        <p:spPr/>
        <p:txBody>
          <a:bodyPr/>
          <a:lstStyle/>
          <a:p>
            <a:fld id="{B38E2B37-E96B-4849-B006-9B228B0EB70F}" type="slidenum">
              <a:rPr lang="zh-CN" altLang="en-US" smtClean="0"/>
              <a:pPr/>
              <a:t>12</a:t>
            </a:fld>
            <a:endParaRPr lang="zh-CN" altLang="en-US" dirty="0"/>
          </a:p>
        </p:txBody>
      </p:sp>
      <p:graphicFrame>
        <p:nvGraphicFramePr>
          <p:cNvPr id="4" name="表格 3">
            <a:extLst>
              <a:ext uri="{FF2B5EF4-FFF2-40B4-BE49-F238E27FC236}">
                <a16:creationId xmlns:a16="http://schemas.microsoft.com/office/drawing/2014/main" id="{4E186AE2-54AB-314D-5B01-E4B673B5AB80}"/>
              </a:ext>
            </a:extLst>
          </p:cNvPr>
          <p:cNvGraphicFramePr>
            <a:graphicFrameLocks noGrp="1"/>
          </p:cNvGraphicFramePr>
          <p:nvPr>
            <p:extLst>
              <p:ext uri="{D42A27DB-BD31-4B8C-83A1-F6EECF244321}">
                <p14:modId xmlns:p14="http://schemas.microsoft.com/office/powerpoint/2010/main" val="2842925748"/>
              </p:ext>
            </p:extLst>
          </p:nvPr>
        </p:nvGraphicFramePr>
        <p:xfrm>
          <a:off x="191344" y="1737739"/>
          <a:ext cx="5707911" cy="5003629"/>
        </p:xfrm>
        <a:graphic>
          <a:graphicData uri="http://schemas.openxmlformats.org/drawingml/2006/table">
            <a:tbl>
              <a:tblPr firstRow="1" firstCol="1" bandRow="1">
                <a:tableStyleId>{5C22544A-7EE6-4342-B048-85BDC9FD1C3A}</a:tableStyleId>
              </a:tblPr>
              <a:tblGrid>
                <a:gridCol w="2780777">
                  <a:extLst>
                    <a:ext uri="{9D8B030D-6E8A-4147-A177-3AD203B41FA5}">
                      <a16:colId xmlns:a16="http://schemas.microsoft.com/office/drawing/2014/main" val="2157512090"/>
                    </a:ext>
                  </a:extLst>
                </a:gridCol>
                <a:gridCol w="2927134">
                  <a:extLst>
                    <a:ext uri="{9D8B030D-6E8A-4147-A177-3AD203B41FA5}">
                      <a16:colId xmlns:a16="http://schemas.microsoft.com/office/drawing/2014/main" val="2644641826"/>
                    </a:ext>
                  </a:extLst>
                </a:gridCol>
              </a:tblGrid>
              <a:tr h="646117">
                <a:tc>
                  <a:txBody>
                    <a:bodyPr/>
                    <a:lstStyle/>
                    <a:p>
                      <a:pPr algn="ctr">
                        <a:lnSpc>
                          <a:spcPct val="150000"/>
                        </a:lnSpc>
                      </a:pPr>
                      <a:r>
                        <a:rPr lang="en-US" altLang="zh-CN" sz="1800" kern="100" dirty="0">
                          <a:effectLst/>
                          <a:latin typeface="Times New Roman" panose="02020603050405020304" pitchFamily="18" charset="0"/>
                          <a:ea typeface="+mn-ea"/>
                          <a:cs typeface="Times New Roman" panose="02020603050405020304" pitchFamily="18" charset="0"/>
                        </a:rPr>
                        <a:t>Criteria</a:t>
                      </a:r>
                      <a:endParaRPr lang="zh-CN" sz="1800" kern="100" dirty="0">
                        <a:effectLst/>
                        <a:latin typeface="Times New Roman" panose="02020603050405020304" pitchFamily="18" charset="0"/>
                        <a:ea typeface="+mn-ea"/>
                        <a:cs typeface="Times New Roman" panose="02020603050405020304" pitchFamily="18" charset="0"/>
                      </a:endParaRPr>
                    </a:p>
                  </a:txBody>
                  <a:tcPr marL="68400" marR="68580" marT="0" marB="0" anchor="ctr"/>
                </a:tc>
                <a:tc>
                  <a:txBody>
                    <a:bodyPr/>
                    <a:lstStyle/>
                    <a:p>
                      <a:pPr algn="ctr">
                        <a:lnSpc>
                          <a:spcPct val="150000"/>
                        </a:lnSpc>
                      </a:pPr>
                      <a:r>
                        <a:rPr lang="en-US" altLang="zh-CN" sz="1800" kern="100" dirty="0">
                          <a:effectLst/>
                          <a:latin typeface="Times New Roman" panose="02020603050405020304" pitchFamily="18" charset="0"/>
                          <a:ea typeface="+mn-ea"/>
                          <a:cs typeface="Times New Roman" panose="02020603050405020304" pitchFamily="18" charset="0"/>
                        </a:rPr>
                        <a:t>Meaning</a:t>
                      </a:r>
                      <a:endParaRPr lang="zh-CN" sz="1800" kern="100" dirty="0">
                        <a:effectLst/>
                        <a:latin typeface="Times New Roman" panose="02020603050405020304" pitchFamily="18" charset="0"/>
                        <a:ea typeface="+mn-ea"/>
                        <a:cs typeface="Times New Roman" panose="02020603050405020304" pitchFamily="18" charset="0"/>
                      </a:endParaRPr>
                    </a:p>
                  </a:txBody>
                  <a:tcPr marL="68400" marR="68580" marT="0" marB="0" anchor="ctr"/>
                </a:tc>
                <a:extLst>
                  <a:ext uri="{0D108BD9-81ED-4DB2-BD59-A6C34878D82A}">
                    <a16:rowId xmlns:a16="http://schemas.microsoft.com/office/drawing/2014/main" val="2733794634"/>
                  </a:ext>
                </a:extLst>
              </a:tr>
              <a:tr h="871528">
                <a:tc>
                  <a:txBody>
                    <a:bodyPr/>
                    <a:lstStyle/>
                    <a:p>
                      <a:pPr algn="ctr">
                        <a:lnSpc>
                          <a:spcPct val="150000"/>
                        </a:lnSpc>
                      </a:pPr>
                      <a:r>
                        <a:rPr lang="en-US" sz="1400" kern="100" dirty="0">
                          <a:effectLst/>
                          <a:latin typeface="Times New Roman" panose="02020603050405020304" pitchFamily="18" charset="0"/>
                          <a:ea typeface="+mn-ea"/>
                          <a:cs typeface="Times New Roman" panose="02020603050405020304" pitchFamily="18" charset="0"/>
                        </a:rPr>
                        <a:t>snrW1pm &gt; 5 </a:t>
                      </a:r>
                    </a:p>
                    <a:p>
                      <a:pPr algn="ctr">
                        <a:lnSpc>
                          <a:spcPct val="150000"/>
                        </a:lnSpc>
                      </a:pPr>
                      <a:r>
                        <a:rPr lang="en-US" altLang="zh-CN" sz="1400" kern="100" dirty="0">
                          <a:effectLst/>
                          <a:latin typeface="Times New Roman" panose="02020603050405020304" pitchFamily="18" charset="0"/>
                          <a:ea typeface="+mn-ea"/>
                          <a:cs typeface="Times New Roman" panose="02020603050405020304" pitchFamily="18" charset="0"/>
                        </a:rPr>
                        <a:t>&amp;</a:t>
                      </a:r>
                      <a:r>
                        <a:rPr lang="en-US" sz="1400" kern="100" dirty="0">
                          <a:effectLst/>
                          <a:latin typeface="Times New Roman" panose="02020603050405020304" pitchFamily="18" charset="0"/>
                          <a:ea typeface="+mn-ea"/>
                          <a:cs typeface="Times New Roman" panose="02020603050405020304" pitchFamily="18" charset="0"/>
                        </a:rPr>
                        <a:t> snrW2pm &gt; 3</a:t>
                      </a:r>
                      <a:endParaRPr lang="zh-CN" sz="1400" kern="100" dirty="0">
                        <a:effectLst/>
                        <a:latin typeface="Times New Roman" panose="02020603050405020304" pitchFamily="18" charset="0"/>
                        <a:ea typeface="+mn-ea"/>
                        <a:cs typeface="Times New Roman" panose="02020603050405020304" pitchFamily="18" charset="0"/>
                      </a:endParaRPr>
                    </a:p>
                  </a:txBody>
                  <a:tcPr marL="68400" marR="68580" marT="0" marB="0" anchor="ctr"/>
                </a:tc>
                <a:tc>
                  <a:txBody>
                    <a:bodyPr/>
                    <a:lstStyle/>
                    <a:p>
                      <a:pPr algn="ctr">
                        <a:lnSpc>
                          <a:spcPct val="150000"/>
                        </a:lnSpc>
                      </a:pPr>
                      <a:r>
                        <a:rPr lang="en-US" altLang="zh-CN" sz="1400" kern="100" dirty="0">
                          <a:effectLst/>
                          <a:latin typeface="Times New Roman" panose="02020603050405020304" pitchFamily="18" charset="0"/>
                          <a:ea typeface="+mn-ea"/>
                          <a:cs typeface="Times New Roman" panose="02020603050405020304" pitchFamily="18" charset="0"/>
                        </a:rPr>
                        <a:t>Limiting W1 band SNRs</a:t>
                      </a:r>
                    </a:p>
                  </a:txBody>
                  <a:tcPr marL="68400" marR="68580" marT="0" marB="0" anchor="ctr"/>
                </a:tc>
                <a:extLst>
                  <a:ext uri="{0D108BD9-81ED-4DB2-BD59-A6C34878D82A}">
                    <a16:rowId xmlns:a16="http://schemas.microsoft.com/office/drawing/2014/main" val="2413357186"/>
                  </a:ext>
                </a:extLst>
              </a:tr>
              <a:tr h="871528">
                <a:tc>
                  <a:txBody>
                    <a:bodyPr/>
                    <a:lstStyle/>
                    <a:p>
                      <a:pPr algn="ctr">
                        <a:lnSpc>
                          <a:spcPct val="150000"/>
                        </a:lnSpc>
                      </a:pPr>
                      <a:r>
                        <a:rPr lang="en-US" sz="1400" kern="100" dirty="0">
                          <a:effectLst/>
                          <a:latin typeface="Times New Roman" panose="02020603050405020304" pitchFamily="18" charset="0"/>
                          <a:ea typeface="+mn-ea"/>
                          <a:cs typeface="Times New Roman" panose="02020603050405020304" pitchFamily="18" charset="0"/>
                        </a:rPr>
                        <a:t>W1mproPM &gt; 8 </a:t>
                      </a:r>
                    </a:p>
                    <a:p>
                      <a:pPr algn="ctr">
                        <a:lnSpc>
                          <a:spcPct val="150000"/>
                        </a:lnSpc>
                      </a:pPr>
                      <a:r>
                        <a:rPr lang="en-US" sz="1400" kern="100" dirty="0">
                          <a:effectLst/>
                          <a:latin typeface="Times New Roman" panose="02020603050405020304" pitchFamily="18" charset="0"/>
                          <a:ea typeface="+mn-ea"/>
                          <a:cs typeface="Times New Roman" panose="02020603050405020304" pitchFamily="18" charset="0"/>
                        </a:rPr>
                        <a:t>&amp; W2mproPM &gt; 7</a:t>
                      </a:r>
                      <a:endParaRPr lang="zh-CN" sz="1400" kern="100" dirty="0">
                        <a:effectLst/>
                        <a:latin typeface="Times New Roman" panose="02020603050405020304" pitchFamily="18" charset="0"/>
                        <a:ea typeface="+mn-ea"/>
                        <a:cs typeface="Times New Roman" panose="02020603050405020304" pitchFamily="18" charset="0"/>
                      </a:endParaRPr>
                    </a:p>
                  </a:txBody>
                  <a:tcPr marL="68400" marR="68580" marT="0" marB="0" anchor="ctr"/>
                </a:tc>
                <a:tc>
                  <a:txBody>
                    <a:bodyPr/>
                    <a:lstStyle/>
                    <a:p>
                      <a:pPr algn="ctr">
                        <a:lnSpc>
                          <a:spcPct val="150000"/>
                        </a:lnSpc>
                      </a:pPr>
                      <a:r>
                        <a:rPr lang="en-US" altLang="zh-CN" sz="1400" kern="100" dirty="0">
                          <a:effectLst/>
                          <a:latin typeface="Times New Roman" panose="02020603050405020304" pitchFamily="18" charset="0"/>
                          <a:ea typeface="+mn-ea"/>
                          <a:cs typeface="Times New Roman" panose="02020603050405020304" pitchFamily="18" charset="0"/>
                        </a:rPr>
                        <a:t>Limiting W1 band magnitudes</a:t>
                      </a:r>
                    </a:p>
                  </a:txBody>
                  <a:tcPr marL="68400" marR="68580" marT="0" marB="0" anchor="ctr"/>
                </a:tc>
                <a:extLst>
                  <a:ext uri="{0D108BD9-81ED-4DB2-BD59-A6C34878D82A}">
                    <a16:rowId xmlns:a16="http://schemas.microsoft.com/office/drawing/2014/main" val="143564797"/>
                  </a:ext>
                </a:extLst>
              </a:tr>
              <a:tr h="871528">
                <a:tc>
                  <a:txBody>
                    <a:bodyPr/>
                    <a:lstStyle/>
                    <a:p>
                      <a:pPr algn="ctr">
                        <a:lnSpc>
                          <a:spcPct val="150000"/>
                        </a:lnSpc>
                      </a:pPr>
                      <a:r>
                        <a:rPr lang="en-US" sz="1400" kern="100" dirty="0" err="1">
                          <a:effectLst/>
                          <a:latin typeface="Times New Roman" panose="02020603050405020304" pitchFamily="18" charset="0"/>
                          <a:ea typeface="+mn-ea"/>
                          <a:cs typeface="Times New Roman" panose="02020603050405020304" pitchFamily="18" charset="0"/>
                        </a:rPr>
                        <a:t>imag</a:t>
                      </a:r>
                      <a:r>
                        <a:rPr lang="en-US" sz="1400" kern="100" dirty="0">
                          <a:effectLst/>
                          <a:latin typeface="Times New Roman" panose="02020603050405020304" pitchFamily="18" charset="0"/>
                          <a:ea typeface="+mn-ea"/>
                          <a:cs typeface="Times New Roman" panose="02020603050405020304" pitchFamily="18" charset="0"/>
                        </a:rPr>
                        <a:t>&gt;14 &amp; </a:t>
                      </a:r>
                      <a:r>
                        <a:rPr lang="en-US" sz="1400" kern="100" dirty="0" err="1">
                          <a:effectLst/>
                          <a:latin typeface="Times New Roman" panose="02020603050405020304" pitchFamily="18" charset="0"/>
                          <a:ea typeface="+mn-ea"/>
                          <a:cs typeface="Times New Roman" panose="02020603050405020304" pitchFamily="18" charset="0"/>
                        </a:rPr>
                        <a:t>ymag</a:t>
                      </a:r>
                      <a:r>
                        <a:rPr lang="en-US" sz="1400" kern="100" dirty="0">
                          <a:effectLst/>
                          <a:latin typeface="Times New Roman" panose="02020603050405020304" pitchFamily="18" charset="0"/>
                          <a:ea typeface="+mn-ea"/>
                          <a:cs typeface="Times New Roman" panose="02020603050405020304" pitchFamily="18" charset="0"/>
                        </a:rPr>
                        <a:t>&gt;0 &amp; </a:t>
                      </a:r>
                      <a:r>
                        <a:rPr lang="en-US" sz="1400" kern="100" dirty="0" err="1">
                          <a:effectLst/>
                          <a:latin typeface="Times New Roman" panose="02020603050405020304" pitchFamily="18" charset="0"/>
                          <a:ea typeface="+mn-ea"/>
                          <a:cs typeface="Times New Roman" panose="02020603050405020304" pitchFamily="18" charset="0"/>
                        </a:rPr>
                        <a:t>zmag</a:t>
                      </a:r>
                      <a:r>
                        <a:rPr lang="en-US" sz="1400" kern="100" dirty="0">
                          <a:effectLst/>
                          <a:latin typeface="Times New Roman" panose="02020603050405020304" pitchFamily="18" charset="0"/>
                          <a:ea typeface="+mn-ea"/>
                          <a:cs typeface="Times New Roman" panose="02020603050405020304" pitchFamily="18" charset="0"/>
                        </a:rPr>
                        <a:t>&gt;0</a:t>
                      </a:r>
                      <a:endParaRPr lang="zh-CN" sz="1400" kern="100" dirty="0">
                        <a:effectLst/>
                        <a:latin typeface="Times New Roman" panose="02020603050405020304" pitchFamily="18" charset="0"/>
                        <a:ea typeface="+mn-ea"/>
                        <a:cs typeface="Times New Roman" panose="02020603050405020304" pitchFamily="18" charset="0"/>
                      </a:endParaRPr>
                    </a:p>
                  </a:txBody>
                  <a:tcPr marL="68400" marR="68580" marT="0" marB="0" anchor="ctr"/>
                </a:tc>
                <a:tc>
                  <a:txBody>
                    <a:bodyPr/>
                    <a:lstStyle/>
                    <a:p>
                      <a:pPr algn="ctr">
                        <a:lnSpc>
                          <a:spcPct val="150000"/>
                        </a:lnSpc>
                      </a:pPr>
                      <a:r>
                        <a:rPr lang="en-US" altLang="zh-CN" sz="1400" kern="100" dirty="0">
                          <a:effectLst/>
                          <a:latin typeface="Times New Roman" panose="02020603050405020304" pitchFamily="18" charset="0"/>
                          <a:ea typeface="+mn-ea"/>
                          <a:cs typeface="Times New Roman" panose="02020603050405020304" pitchFamily="18" charset="0"/>
                        </a:rPr>
                        <a:t>Limiting </a:t>
                      </a:r>
                      <a:r>
                        <a:rPr lang="en-US" altLang="zh-CN" sz="1400" kern="100" dirty="0" err="1">
                          <a:effectLst/>
                          <a:latin typeface="Times New Roman" panose="02020603050405020304" pitchFamily="18" charset="0"/>
                          <a:ea typeface="+mn-ea"/>
                          <a:cs typeface="Times New Roman" panose="02020603050405020304" pitchFamily="18" charset="0"/>
                        </a:rPr>
                        <a:t>i,z,y</a:t>
                      </a:r>
                      <a:r>
                        <a:rPr lang="en-US" altLang="zh-CN" sz="1400" kern="100" dirty="0">
                          <a:effectLst/>
                          <a:latin typeface="Times New Roman" panose="02020603050405020304" pitchFamily="18" charset="0"/>
                          <a:ea typeface="+mn-ea"/>
                          <a:cs typeface="Times New Roman" panose="02020603050405020304" pitchFamily="18" charset="0"/>
                        </a:rPr>
                        <a:t> magnitudes</a:t>
                      </a:r>
                      <a:endParaRPr lang="zh-CN" sz="1400" kern="100" dirty="0">
                        <a:effectLst/>
                        <a:latin typeface="Times New Roman" panose="02020603050405020304" pitchFamily="18" charset="0"/>
                        <a:ea typeface="+mn-ea"/>
                        <a:cs typeface="Times New Roman" panose="02020603050405020304" pitchFamily="18" charset="0"/>
                      </a:endParaRPr>
                    </a:p>
                  </a:txBody>
                  <a:tcPr marL="68400" marR="68580" marT="0" marB="0" anchor="ctr"/>
                </a:tc>
                <a:extLst>
                  <a:ext uri="{0D108BD9-81ED-4DB2-BD59-A6C34878D82A}">
                    <a16:rowId xmlns:a16="http://schemas.microsoft.com/office/drawing/2014/main" val="1993783549"/>
                  </a:ext>
                </a:extLst>
              </a:tr>
              <a:tr h="871528">
                <a:tc>
                  <a:txBody>
                    <a:bodyPr/>
                    <a:lstStyle/>
                    <a:p>
                      <a:pPr algn="ctr">
                        <a:lnSpc>
                          <a:spcPct val="150000"/>
                        </a:lnSpc>
                      </a:pPr>
                      <a:r>
                        <a:rPr lang="en-US" sz="1400" kern="100">
                          <a:effectLst/>
                          <a:latin typeface="Times New Roman" panose="02020603050405020304" pitchFamily="18" charset="0"/>
                          <a:ea typeface="+mn-ea"/>
                          <a:cs typeface="Times New Roman" panose="02020603050405020304" pitchFamily="18" charset="0"/>
                        </a:rPr>
                        <a:t>j_1AperMag3Err &lt; 0.2171</a:t>
                      </a:r>
                      <a:endParaRPr lang="zh-CN" sz="1400" kern="100">
                        <a:effectLst/>
                        <a:latin typeface="Times New Roman" panose="02020603050405020304" pitchFamily="18" charset="0"/>
                        <a:ea typeface="+mn-ea"/>
                        <a:cs typeface="Times New Roman" panose="02020603050405020304" pitchFamily="18" charset="0"/>
                      </a:endParaRPr>
                    </a:p>
                  </a:txBody>
                  <a:tcPr marL="68400" marR="68580" marT="0" marB="0" anchor="ctr"/>
                </a:tc>
                <a:tc>
                  <a:txBody>
                    <a:bodyPr/>
                    <a:lstStyle/>
                    <a:p>
                      <a:pPr algn="ctr">
                        <a:lnSpc>
                          <a:spcPct val="150000"/>
                        </a:lnSpc>
                      </a:pPr>
                      <a:r>
                        <a:rPr lang="en-US" altLang="zh-CN" sz="1400" kern="100" dirty="0">
                          <a:effectLst/>
                          <a:latin typeface="Times New Roman" panose="02020603050405020304" pitchFamily="18" charset="0"/>
                          <a:ea typeface="+mn-ea"/>
                          <a:cs typeface="Times New Roman" panose="02020603050405020304" pitchFamily="18" charset="0"/>
                        </a:rPr>
                        <a:t>Limiting J band SNRs</a:t>
                      </a:r>
                      <a:endParaRPr lang="zh-CN" sz="1400" kern="100" dirty="0">
                        <a:effectLst/>
                        <a:latin typeface="Times New Roman" panose="02020603050405020304" pitchFamily="18" charset="0"/>
                        <a:ea typeface="+mn-ea"/>
                        <a:cs typeface="Times New Roman" panose="02020603050405020304" pitchFamily="18" charset="0"/>
                      </a:endParaRPr>
                    </a:p>
                  </a:txBody>
                  <a:tcPr marL="68400" marR="68580" marT="0" marB="0" anchor="ctr"/>
                </a:tc>
                <a:extLst>
                  <a:ext uri="{0D108BD9-81ED-4DB2-BD59-A6C34878D82A}">
                    <a16:rowId xmlns:a16="http://schemas.microsoft.com/office/drawing/2014/main" val="2690260128"/>
                  </a:ext>
                </a:extLst>
              </a:tr>
              <a:tr h="871400">
                <a:tc>
                  <a:txBody>
                    <a:bodyPr/>
                    <a:lstStyle/>
                    <a:p>
                      <a:pPr algn="ctr">
                        <a:lnSpc>
                          <a:spcPct val="150000"/>
                        </a:lnSpc>
                      </a:pPr>
                      <a:r>
                        <a:rPr lang="en-US" sz="1400" kern="100">
                          <a:effectLst/>
                          <a:latin typeface="Times New Roman" panose="02020603050405020304" pitchFamily="18" charset="0"/>
                          <a:ea typeface="+mn-ea"/>
                          <a:cs typeface="Times New Roman" panose="02020603050405020304" pitchFamily="18" charset="0"/>
                        </a:rPr>
                        <a:t>e_imag &lt; 0.2171</a:t>
                      </a:r>
                      <a:endParaRPr lang="zh-CN" sz="1400" kern="100">
                        <a:effectLst/>
                        <a:latin typeface="Times New Roman" panose="02020603050405020304" pitchFamily="18" charset="0"/>
                        <a:ea typeface="+mn-ea"/>
                        <a:cs typeface="Times New Roman" panose="02020603050405020304" pitchFamily="18" charset="0"/>
                      </a:endParaRPr>
                    </a:p>
                  </a:txBody>
                  <a:tcPr marL="68400" marR="68580" marT="0" marB="0" anchor="ctr"/>
                </a:tc>
                <a:tc>
                  <a:txBody>
                    <a:bodyPr/>
                    <a:lstStyle/>
                    <a:p>
                      <a:pPr algn="ctr">
                        <a:lnSpc>
                          <a:spcPct val="150000"/>
                        </a:lnSpc>
                      </a:pPr>
                      <a:r>
                        <a:rPr lang="en-US" altLang="zh-CN" sz="1400" kern="100" dirty="0">
                          <a:effectLst/>
                          <a:latin typeface="Times New Roman" panose="02020603050405020304" pitchFamily="18" charset="0"/>
                          <a:ea typeface="+mn-ea"/>
                          <a:cs typeface="Times New Roman" panose="02020603050405020304" pitchFamily="18" charset="0"/>
                        </a:rPr>
                        <a:t>Limiting </a:t>
                      </a:r>
                      <a:r>
                        <a:rPr lang="en-US" altLang="zh-CN" sz="1400" kern="100" dirty="0" err="1">
                          <a:effectLst/>
                          <a:latin typeface="Times New Roman" panose="02020603050405020304" pitchFamily="18" charset="0"/>
                          <a:ea typeface="+mn-ea"/>
                          <a:cs typeface="Times New Roman" panose="02020603050405020304" pitchFamily="18" charset="0"/>
                        </a:rPr>
                        <a:t>i</a:t>
                      </a:r>
                      <a:r>
                        <a:rPr lang="en-US" altLang="zh-CN" sz="1400" kern="100" dirty="0">
                          <a:effectLst/>
                          <a:latin typeface="Times New Roman" panose="02020603050405020304" pitchFamily="18" charset="0"/>
                          <a:ea typeface="+mn-ea"/>
                          <a:cs typeface="Times New Roman" panose="02020603050405020304" pitchFamily="18" charset="0"/>
                        </a:rPr>
                        <a:t> band SNRs</a:t>
                      </a:r>
                      <a:endParaRPr lang="zh-CN" sz="1400" kern="100" dirty="0">
                        <a:effectLst/>
                        <a:latin typeface="Times New Roman" panose="02020603050405020304" pitchFamily="18" charset="0"/>
                        <a:ea typeface="+mn-ea"/>
                        <a:cs typeface="Times New Roman" panose="02020603050405020304" pitchFamily="18" charset="0"/>
                      </a:endParaRPr>
                    </a:p>
                  </a:txBody>
                  <a:tcPr marL="68400" marR="68580" marT="0" marB="0" anchor="ctr"/>
                </a:tc>
                <a:extLst>
                  <a:ext uri="{0D108BD9-81ED-4DB2-BD59-A6C34878D82A}">
                    <a16:rowId xmlns:a16="http://schemas.microsoft.com/office/drawing/2014/main" val="2097784226"/>
                  </a:ext>
                </a:extLst>
              </a:tr>
            </a:tbl>
          </a:graphicData>
        </a:graphic>
      </p:graphicFrame>
      <p:sp>
        <p:nvSpPr>
          <p:cNvPr id="6" name="文本框 5">
            <a:extLst>
              <a:ext uri="{FF2B5EF4-FFF2-40B4-BE49-F238E27FC236}">
                <a16:creationId xmlns:a16="http://schemas.microsoft.com/office/drawing/2014/main" id="{D73C7BE4-A2B6-852E-BC95-F460241EAFFC}"/>
              </a:ext>
            </a:extLst>
          </p:cNvPr>
          <p:cNvSpPr txBox="1"/>
          <p:nvPr/>
        </p:nvSpPr>
        <p:spPr>
          <a:xfrm>
            <a:off x="1312009" y="1196752"/>
            <a:ext cx="3466590" cy="461665"/>
          </a:xfrm>
          <a:prstGeom prst="rect">
            <a:avLst/>
          </a:prstGeom>
          <a:noFill/>
        </p:spPr>
        <p:txBody>
          <a:bodyPr wrap="none" rtlCol="0">
            <a:spAutoFit/>
          </a:bodyPr>
          <a:lstStyle/>
          <a:p>
            <a:pPr algn="ctr"/>
            <a:r>
              <a:rPr kumimoji="1" lang="en-US" altLang="zh-CN" sz="2400" dirty="0">
                <a:latin typeface="Chalkboard SE" panose="03050602040202020205" pitchFamily="66" charset="0"/>
                <a:cs typeface="Times New Roman" panose="02020603050405020304" pitchFamily="18" charset="0"/>
              </a:rPr>
              <a:t>Criteria for Training</a:t>
            </a:r>
            <a:r>
              <a:rPr kumimoji="1" lang="zh-CN" altLang="en-US" sz="2400" dirty="0">
                <a:latin typeface="Chalkboard SE" panose="03050602040202020205" pitchFamily="66" charset="0"/>
                <a:cs typeface="Times New Roman" panose="02020603050405020304" pitchFamily="18" charset="0"/>
              </a:rPr>
              <a:t> </a:t>
            </a:r>
            <a:r>
              <a:rPr kumimoji="1" lang="en-US" altLang="zh-CN" sz="2400" dirty="0">
                <a:latin typeface="Chalkboard SE" panose="03050602040202020205" pitchFamily="66" charset="0"/>
                <a:cs typeface="Times New Roman" panose="02020603050405020304" pitchFamily="18" charset="0"/>
              </a:rPr>
              <a:t>set</a:t>
            </a:r>
            <a:endParaRPr kumimoji="1" lang="zh-CN" altLang="en-US" sz="2400" dirty="0">
              <a:latin typeface="Chalkboard SE" panose="03050602040202020205" pitchFamily="66"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7BC24E70-E0D6-B636-C162-5574B46CC122}"/>
              </a:ext>
            </a:extLst>
          </p:cNvPr>
          <p:cNvGraphicFramePr>
            <a:graphicFrameLocks noGrp="1"/>
          </p:cNvGraphicFramePr>
          <p:nvPr>
            <p:extLst>
              <p:ext uri="{D42A27DB-BD31-4B8C-83A1-F6EECF244321}">
                <p14:modId xmlns:p14="http://schemas.microsoft.com/office/powerpoint/2010/main" val="374492205"/>
              </p:ext>
            </p:extLst>
          </p:nvPr>
        </p:nvGraphicFramePr>
        <p:xfrm>
          <a:off x="6096000" y="1684707"/>
          <a:ext cx="5957385" cy="5128669"/>
        </p:xfrm>
        <a:graphic>
          <a:graphicData uri="http://schemas.openxmlformats.org/drawingml/2006/table">
            <a:tbl>
              <a:tblPr firstRow="1" firstCol="1" bandRow="1">
                <a:tableStyleId>{5C22544A-7EE6-4342-B048-85BDC9FD1C3A}</a:tableStyleId>
              </a:tblPr>
              <a:tblGrid>
                <a:gridCol w="3000712">
                  <a:extLst>
                    <a:ext uri="{9D8B030D-6E8A-4147-A177-3AD203B41FA5}">
                      <a16:colId xmlns:a16="http://schemas.microsoft.com/office/drawing/2014/main" val="4011214257"/>
                    </a:ext>
                  </a:extLst>
                </a:gridCol>
                <a:gridCol w="2956673">
                  <a:extLst>
                    <a:ext uri="{9D8B030D-6E8A-4147-A177-3AD203B41FA5}">
                      <a16:colId xmlns:a16="http://schemas.microsoft.com/office/drawing/2014/main" val="1839103389"/>
                    </a:ext>
                  </a:extLst>
                </a:gridCol>
              </a:tblGrid>
              <a:tr h="569950">
                <a:tc>
                  <a:txBody>
                    <a:bodyPr/>
                    <a:lstStyle/>
                    <a:p>
                      <a:pPr algn="ctr"/>
                      <a:r>
                        <a:rPr lang="en-US" altLang="zh-CN" sz="1800" kern="100" dirty="0">
                          <a:effectLst/>
                          <a:latin typeface="Times New Roman" panose="02020603050405020304" pitchFamily="18" charset="0"/>
                          <a:cs typeface="Times New Roman" panose="02020603050405020304" pitchFamily="18" charset="0"/>
                        </a:rPr>
                        <a:t>Criteria</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800" kern="100" dirty="0">
                          <a:effectLst/>
                          <a:latin typeface="Times New Roman" panose="02020603050405020304" pitchFamily="18" charset="0"/>
                          <a:cs typeface="Times New Roman" panose="02020603050405020304" pitchFamily="18" charset="0"/>
                        </a:rPr>
                        <a:t>Meaning</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53398052"/>
                  </a:ext>
                </a:extLst>
              </a:tr>
              <a:tr h="526380">
                <a:tc>
                  <a:txBody>
                    <a:bodyPr/>
                    <a:lstStyle/>
                    <a:p>
                      <a:pPr algn="ctr"/>
                      <a:r>
                        <a:rPr lang="en-US" sz="1400" kern="100" dirty="0">
                          <a:effectLst/>
                          <a:latin typeface="Times New Roman" panose="02020603050405020304" pitchFamily="18" charset="0"/>
                          <a:cs typeface="Times New Roman" panose="02020603050405020304" pitchFamily="18" charset="0"/>
                        </a:rPr>
                        <a:t>snrW1pm &gt; 5 &amp; snrW2pm &gt; 3</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altLang="zh-CN" sz="1400" kern="100" dirty="0">
                          <a:effectLst/>
                          <a:latin typeface="Times New Roman" panose="02020603050405020304" pitchFamily="18" charset="0"/>
                          <a:ea typeface="+mn-ea"/>
                          <a:cs typeface="Times New Roman" panose="02020603050405020304" pitchFamily="18" charset="0"/>
                        </a:rPr>
                        <a:t>Limiting W1 SNRs</a:t>
                      </a:r>
                    </a:p>
                  </a:txBody>
                  <a:tcPr marL="68580" marR="68580" marT="0" marB="0" anchor="ctr"/>
                </a:tc>
                <a:extLst>
                  <a:ext uri="{0D108BD9-81ED-4DB2-BD59-A6C34878D82A}">
                    <a16:rowId xmlns:a16="http://schemas.microsoft.com/office/drawing/2014/main" val="3069229166"/>
                  </a:ext>
                </a:extLst>
              </a:tr>
              <a:tr h="483986">
                <a:tc>
                  <a:txBody>
                    <a:bodyPr/>
                    <a:lstStyle/>
                    <a:p>
                      <a:pPr algn="ctr"/>
                      <a:r>
                        <a:rPr lang="en-US" sz="1400" kern="100" dirty="0">
                          <a:effectLst/>
                          <a:latin typeface="Times New Roman" panose="02020603050405020304" pitchFamily="18" charset="0"/>
                          <a:cs typeface="Times New Roman" panose="02020603050405020304" pitchFamily="18" charset="0"/>
                        </a:rPr>
                        <a:t>W1mproPM &gt; 8 &amp; W2mproPM &gt; 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altLang="zh-CN" sz="1400" kern="100" dirty="0">
                          <a:effectLst/>
                          <a:latin typeface="Times New Roman" panose="02020603050405020304" pitchFamily="18" charset="0"/>
                          <a:ea typeface="+mn-ea"/>
                          <a:cs typeface="Times New Roman" panose="02020603050405020304" pitchFamily="18" charset="0"/>
                        </a:rPr>
                        <a:t>Limiting W1 magnitudes</a:t>
                      </a:r>
                    </a:p>
                  </a:txBody>
                  <a:tcPr marL="68580" marR="68580" marT="0" marB="0" anchor="ctr"/>
                </a:tc>
                <a:extLst>
                  <a:ext uri="{0D108BD9-81ED-4DB2-BD59-A6C34878D82A}">
                    <a16:rowId xmlns:a16="http://schemas.microsoft.com/office/drawing/2014/main" val="3787930121"/>
                  </a:ext>
                </a:extLst>
              </a:tr>
              <a:tr h="489874">
                <a:tc>
                  <a:txBody>
                    <a:bodyPr/>
                    <a:lstStyle/>
                    <a:p>
                      <a:pPr algn="ctr"/>
                      <a:r>
                        <a:rPr lang="en-US" sz="1400" kern="100" dirty="0" err="1">
                          <a:effectLst/>
                          <a:latin typeface="Times New Roman" panose="02020603050405020304" pitchFamily="18" charset="0"/>
                          <a:cs typeface="Times New Roman" panose="02020603050405020304" pitchFamily="18" charset="0"/>
                        </a:rPr>
                        <a:t>imag</a:t>
                      </a:r>
                      <a:r>
                        <a:rPr lang="en-US" sz="1400" kern="100" dirty="0">
                          <a:effectLst/>
                          <a:latin typeface="Times New Roman" panose="02020603050405020304" pitchFamily="18" charset="0"/>
                          <a:cs typeface="Times New Roman" panose="02020603050405020304" pitchFamily="18" charset="0"/>
                        </a:rPr>
                        <a:t>&gt;14 &amp; </a:t>
                      </a:r>
                      <a:r>
                        <a:rPr lang="en-US" sz="1400" kern="100" dirty="0" err="1">
                          <a:effectLst/>
                          <a:latin typeface="Times New Roman" panose="02020603050405020304" pitchFamily="18" charset="0"/>
                          <a:cs typeface="Times New Roman" panose="02020603050405020304" pitchFamily="18" charset="0"/>
                        </a:rPr>
                        <a:t>ymag</a:t>
                      </a:r>
                      <a:r>
                        <a:rPr lang="en-US" sz="1400" kern="100" dirty="0">
                          <a:effectLst/>
                          <a:latin typeface="Times New Roman" panose="02020603050405020304" pitchFamily="18" charset="0"/>
                          <a:cs typeface="Times New Roman" panose="02020603050405020304" pitchFamily="18" charset="0"/>
                        </a:rPr>
                        <a:t>&gt;0 &amp; </a:t>
                      </a:r>
                      <a:r>
                        <a:rPr lang="en-US" sz="1400" kern="100" dirty="0" err="1">
                          <a:effectLst/>
                          <a:latin typeface="Times New Roman" panose="02020603050405020304" pitchFamily="18" charset="0"/>
                          <a:cs typeface="Times New Roman" panose="02020603050405020304" pitchFamily="18" charset="0"/>
                        </a:rPr>
                        <a:t>zmag</a:t>
                      </a:r>
                      <a:r>
                        <a:rPr lang="en-US" sz="1400" kern="100" dirty="0">
                          <a:effectLst/>
                          <a:latin typeface="Times New Roman" panose="02020603050405020304" pitchFamily="18" charset="0"/>
                          <a:cs typeface="Times New Roman" panose="02020603050405020304" pitchFamily="18" charset="0"/>
                        </a:rPr>
                        <a:t>&gt;0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altLang="zh-CN" sz="1400" kern="100" dirty="0">
                          <a:effectLst/>
                          <a:latin typeface="Times New Roman" panose="02020603050405020304" pitchFamily="18" charset="0"/>
                          <a:ea typeface="+mn-ea"/>
                          <a:cs typeface="Times New Roman" panose="02020603050405020304" pitchFamily="18" charset="0"/>
                        </a:rPr>
                        <a:t>Limiting </a:t>
                      </a:r>
                      <a:r>
                        <a:rPr lang="en-US" altLang="zh-CN" sz="1400" kern="100" dirty="0" err="1">
                          <a:effectLst/>
                          <a:latin typeface="Times New Roman" panose="02020603050405020304" pitchFamily="18" charset="0"/>
                          <a:ea typeface="+mn-ea"/>
                          <a:cs typeface="Times New Roman" panose="02020603050405020304" pitchFamily="18" charset="0"/>
                        </a:rPr>
                        <a:t>i,z,y</a:t>
                      </a:r>
                      <a:r>
                        <a:rPr lang="en-US" altLang="zh-CN" sz="1400" kern="100" dirty="0">
                          <a:effectLst/>
                          <a:latin typeface="Times New Roman" panose="02020603050405020304" pitchFamily="18" charset="0"/>
                          <a:ea typeface="+mn-ea"/>
                          <a:cs typeface="Times New Roman" panose="02020603050405020304" pitchFamily="18" charset="0"/>
                        </a:rPr>
                        <a:t> magnitudes</a:t>
                      </a:r>
                      <a:endParaRPr lang="zh-CN" altLang="zh-CN" sz="1400" kern="100" dirty="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698433307"/>
                  </a:ext>
                </a:extLst>
              </a:tr>
              <a:tr h="890254">
                <a:tc>
                  <a:txBody>
                    <a:bodyPr/>
                    <a:lstStyle/>
                    <a:p>
                      <a:pPr algn="ctr"/>
                      <a:r>
                        <a:rPr lang="en-US" sz="1400" kern="100" dirty="0">
                          <a:effectLst/>
                          <a:latin typeface="Times New Roman" panose="02020603050405020304" pitchFamily="18" charset="0"/>
                          <a:cs typeface="Times New Roman" panose="02020603050405020304" pitchFamily="18" charset="0"/>
                        </a:rPr>
                        <a:t>j_1AperMag3Err &lt; 0.2171 </a:t>
                      </a:r>
                      <a:endParaRPr lang="zh-CN" sz="1400" kern="100" dirty="0">
                        <a:effectLst/>
                        <a:latin typeface="Times New Roman" panose="02020603050405020304" pitchFamily="18" charset="0"/>
                        <a:cs typeface="Times New Roman" panose="02020603050405020304" pitchFamily="18" charset="0"/>
                      </a:endParaRPr>
                    </a:p>
                    <a:p>
                      <a:pPr algn="ctr"/>
                      <a:r>
                        <a:rPr lang="en-US" sz="1400" kern="100" dirty="0">
                          <a:effectLst/>
                          <a:latin typeface="Times New Roman" panose="02020603050405020304" pitchFamily="18" charset="0"/>
                          <a:cs typeface="Times New Roman" panose="02020603050405020304" pitchFamily="18" charset="0"/>
                        </a:rPr>
                        <a:t>&amp; hAperMag3Err &lt; 0.2171 </a:t>
                      </a:r>
                      <a:endParaRPr lang="zh-CN" sz="1400" kern="100" dirty="0">
                        <a:effectLst/>
                        <a:latin typeface="Times New Roman" panose="02020603050405020304" pitchFamily="18" charset="0"/>
                        <a:cs typeface="Times New Roman" panose="02020603050405020304" pitchFamily="18" charset="0"/>
                      </a:endParaRPr>
                    </a:p>
                    <a:p>
                      <a:pPr algn="ctr"/>
                      <a:r>
                        <a:rPr lang="en-US" sz="1400" kern="100" dirty="0">
                          <a:effectLst/>
                          <a:latin typeface="Times New Roman" panose="02020603050405020304" pitchFamily="18" charset="0"/>
                          <a:cs typeface="Times New Roman" panose="02020603050405020304" pitchFamily="18" charset="0"/>
                        </a:rPr>
                        <a:t>&amp; kAperMag3Err &lt; 0.2171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altLang="zh-CN" sz="1400" kern="100" dirty="0">
                          <a:effectLst/>
                          <a:latin typeface="Times New Roman" panose="02020603050405020304" pitchFamily="18" charset="0"/>
                          <a:ea typeface="+mn-ea"/>
                          <a:cs typeface="Times New Roman" panose="02020603050405020304" pitchFamily="18" charset="0"/>
                        </a:rPr>
                        <a:t>Limiting J band SNRs</a:t>
                      </a:r>
                      <a:endParaRPr lang="zh-CN" altLang="zh-CN" sz="1400" kern="100" dirty="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091813628"/>
                  </a:ext>
                </a:extLst>
              </a:tr>
              <a:tr h="890254">
                <a:tc>
                  <a:txBody>
                    <a:bodyPr/>
                    <a:lstStyle/>
                    <a:p>
                      <a:pPr algn="ctr"/>
                      <a:r>
                        <a:rPr lang="en-US" sz="1400" kern="100">
                          <a:effectLst/>
                          <a:latin typeface="Times New Roman" panose="02020603050405020304" pitchFamily="18" charset="0"/>
                          <a:cs typeface="Times New Roman" panose="02020603050405020304" pitchFamily="18" charset="0"/>
                        </a:rPr>
                        <a:t>e_imag &lt; 0.2171 </a:t>
                      </a:r>
                      <a:endParaRPr lang="zh-CN" sz="1400" kern="100">
                        <a:effectLst/>
                        <a:latin typeface="Times New Roman" panose="02020603050405020304" pitchFamily="18" charset="0"/>
                        <a:cs typeface="Times New Roman" panose="02020603050405020304" pitchFamily="18" charset="0"/>
                      </a:endParaRPr>
                    </a:p>
                    <a:p>
                      <a:pPr algn="ctr"/>
                      <a:r>
                        <a:rPr lang="en-US" sz="1400" kern="100">
                          <a:effectLst/>
                          <a:latin typeface="Times New Roman" panose="02020603050405020304" pitchFamily="18" charset="0"/>
                          <a:cs typeface="Times New Roman" panose="02020603050405020304" pitchFamily="18" charset="0"/>
                        </a:rPr>
                        <a:t>&amp; e_zmag &lt; 0.2171 </a:t>
                      </a:r>
                      <a:endParaRPr lang="zh-CN" sz="1400" kern="100">
                        <a:effectLst/>
                        <a:latin typeface="Times New Roman" panose="02020603050405020304" pitchFamily="18" charset="0"/>
                        <a:cs typeface="Times New Roman" panose="02020603050405020304" pitchFamily="18" charset="0"/>
                      </a:endParaRPr>
                    </a:p>
                    <a:p>
                      <a:pPr algn="ctr"/>
                      <a:r>
                        <a:rPr lang="en-US" sz="1400" kern="100">
                          <a:effectLst/>
                          <a:latin typeface="Times New Roman" panose="02020603050405020304" pitchFamily="18" charset="0"/>
                          <a:cs typeface="Times New Roman" panose="02020603050405020304" pitchFamily="18" charset="0"/>
                        </a:rPr>
                        <a:t>&amp; e_ymag &lt; 0.2171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altLang="zh-CN" sz="1400" kern="100" dirty="0">
                          <a:effectLst/>
                          <a:latin typeface="Times New Roman" panose="02020603050405020304" pitchFamily="18" charset="0"/>
                          <a:ea typeface="+mn-ea"/>
                          <a:cs typeface="Times New Roman" panose="02020603050405020304" pitchFamily="18" charset="0"/>
                        </a:rPr>
                        <a:t>Limiting </a:t>
                      </a:r>
                      <a:r>
                        <a:rPr lang="en-US" altLang="zh-CN" sz="1400" kern="100" dirty="0" err="1">
                          <a:effectLst/>
                          <a:latin typeface="Times New Roman" panose="02020603050405020304" pitchFamily="18" charset="0"/>
                          <a:ea typeface="+mn-ea"/>
                          <a:cs typeface="Times New Roman" panose="02020603050405020304" pitchFamily="18" charset="0"/>
                        </a:rPr>
                        <a:t>i,z,y</a:t>
                      </a:r>
                      <a:r>
                        <a:rPr lang="en-US" altLang="zh-CN" sz="1400" kern="100" dirty="0">
                          <a:effectLst/>
                          <a:latin typeface="Times New Roman" panose="02020603050405020304" pitchFamily="18" charset="0"/>
                          <a:ea typeface="+mn-ea"/>
                          <a:cs typeface="Times New Roman" panose="02020603050405020304" pitchFamily="18" charset="0"/>
                        </a:rPr>
                        <a:t> magnitudes</a:t>
                      </a:r>
                      <a:endParaRPr lang="zh-CN" altLang="zh-CN" sz="1400" kern="100" dirty="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13628503"/>
                  </a:ext>
                </a:extLst>
              </a:tr>
              <a:tr h="684469">
                <a:tc>
                  <a:txBody>
                    <a:bodyPr/>
                    <a:lstStyle/>
                    <a:p>
                      <a:pPr algn="ctr"/>
                      <a:r>
                        <a:rPr lang="en-US" sz="1400" kern="100">
                          <a:effectLst/>
                          <a:latin typeface="Times New Roman" panose="02020603050405020304" pitchFamily="18" charset="0"/>
                          <a:cs typeface="Times New Roman" panose="02020603050405020304" pitchFamily="18" charset="0"/>
                        </a:rPr>
                        <a:t>gps_mergedclass != 0 </a:t>
                      </a:r>
                      <a:endParaRPr lang="zh-CN" sz="1400" kern="100">
                        <a:effectLst/>
                        <a:latin typeface="Times New Roman" panose="02020603050405020304" pitchFamily="18" charset="0"/>
                        <a:cs typeface="Times New Roman" panose="02020603050405020304" pitchFamily="18" charset="0"/>
                      </a:endParaRPr>
                    </a:p>
                    <a:p>
                      <a:pPr algn="ctr"/>
                      <a:r>
                        <a:rPr lang="en-US" sz="1400" kern="100">
                          <a:effectLst/>
                          <a:latin typeface="Times New Roman" panose="02020603050405020304" pitchFamily="18" charset="0"/>
                          <a:cs typeface="Times New Roman" panose="02020603050405020304" pitchFamily="18" charset="0"/>
                        </a:rPr>
                        <a:t>&amp; gps_mergedclass != 9</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400" kern="100" dirty="0">
                          <a:effectLst/>
                          <a:latin typeface="Times New Roman" panose="02020603050405020304" pitchFamily="18" charset="0"/>
                          <a:cs typeface="Times New Roman" panose="02020603050405020304" pitchFamily="18" charset="0"/>
                        </a:rPr>
                        <a:t>Limiting GPS detection classes</a:t>
                      </a:r>
                    </a:p>
                    <a:p>
                      <a:pPr algn="ctr"/>
                      <a:r>
                        <a:rPr lang="en-US" sz="1400" kern="100" dirty="0">
                          <a:effectLst/>
                          <a:latin typeface="Times New Roman" panose="02020603050405020304" pitchFamily="18" charset="0"/>
                          <a:cs typeface="Times New Roman" panose="02020603050405020304" pitchFamily="18" charset="0"/>
                        </a:rPr>
                        <a:t>Not 0 (Noise) </a:t>
                      </a:r>
                      <a:r>
                        <a:rPr lang="en-US" altLang="zh-CN" sz="1400" kern="100" dirty="0">
                          <a:effectLst/>
                          <a:latin typeface="Times New Roman" panose="02020603050405020304" pitchFamily="18" charset="0"/>
                          <a:cs typeface="Times New Roman" panose="02020603050405020304" pitchFamily="18" charset="0"/>
                        </a:rPr>
                        <a:t>or </a:t>
                      </a:r>
                      <a:r>
                        <a:rPr lang="en-US" sz="1400" kern="100" dirty="0">
                          <a:effectLst/>
                          <a:latin typeface="Times New Roman" panose="02020603050405020304" pitchFamily="18" charset="0"/>
                          <a:cs typeface="Times New Roman" panose="02020603050405020304" pitchFamily="18" charset="0"/>
                        </a:rPr>
                        <a:t>9 (Saturation)</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43636687"/>
                  </a:ext>
                </a:extLst>
              </a:tr>
              <a:tr h="593502">
                <a:tc>
                  <a:txBody>
                    <a:bodyPr/>
                    <a:lstStyle/>
                    <a:p>
                      <a:pPr algn="ctr"/>
                      <a:r>
                        <a:rPr lang="en-US" sz="1400" kern="100">
                          <a:effectLst/>
                          <a:latin typeface="Times New Roman" panose="02020603050405020304" pitchFamily="18" charset="0"/>
                          <a:cs typeface="Times New Roman" panose="02020603050405020304" pitchFamily="18" charset="0"/>
                        </a:rPr>
                        <a:t>cat_nb == 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400" kern="100" dirty="0">
                          <a:effectLst/>
                          <a:latin typeface="Times New Roman" panose="02020603050405020304" pitchFamily="18" charset="0"/>
                          <a:cs typeface="Times New Roman" panose="02020603050405020304" pitchFamily="18" charset="0"/>
                        </a:rPr>
                        <a:t>Limiting number of blends for a point source in CatWISE2020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65618911"/>
                  </a:ext>
                </a:extLst>
              </a:tr>
            </a:tbl>
          </a:graphicData>
        </a:graphic>
      </p:graphicFrame>
      <p:sp>
        <p:nvSpPr>
          <p:cNvPr id="8" name="Rectangle 1">
            <a:extLst>
              <a:ext uri="{FF2B5EF4-FFF2-40B4-BE49-F238E27FC236}">
                <a16:creationId xmlns:a16="http://schemas.microsoft.com/office/drawing/2014/main" id="{3444282E-59A0-6D3C-D74E-121EFC18016F}"/>
              </a:ext>
            </a:extLst>
          </p:cNvPr>
          <p:cNvSpPr>
            <a:spLocks noChangeArrowheads="1"/>
          </p:cNvSpPr>
          <p:nvPr/>
        </p:nvSpPr>
        <p:spPr bwMode="auto">
          <a:xfrm>
            <a:off x="3622675" y="26431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24C24DAC-3BB3-6B4B-A078-4F820A377BD9}"/>
              </a:ext>
            </a:extLst>
          </p:cNvPr>
          <p:cNvSpPr txBox="1"/>
          <p:nvPr/>
        </p:nvSpPr>
        <p:spPr>
          <a:xfrm>
            <a:off x="7413403" y="1196752"/>
            <a:ext cx="3362011" cy="461665"/>
          </a:xfrm>
          <a:prstGeom prst="rect">
            <a:avLst/>
          </a:prstGeom>
          <a:noFill/>
        </p:spPr>
        <p:txBody>
          <a:bodyPr wrap="none" rtlCol="0">
            <a:spAutoFit/>
          </a:bodyPr>
          <a:lstStyle/>
          <a:p>
            <a:pPr algn="ctr"/>
            <a:r>
              <a:rPr kumimoji="1" lang="en-US" altLang="zh-CN" sz="2400" dirty="0">
                <a:latin typeface="Chalkboard SE" panose="03050602040202020205" pitchFamily="66" charset="0"/>
                <a:cs typeface="Times New Roman" panose="02020603050405020304" pitchFamily="18" charset="0"/>
              </a:rPr>
              <a:t>Criteria for Testing</a:t>
            </a:r>
            <a:r>
              <a:rPr kumimoji="1" lang="zh-CN" altLang="en-US" sz="2400" dirty="0">
                <a:latin typeface="Chalkboard SE" panose="03050602040202020205" pitchFamily="66" charset="0"/>
                <a:cs typeface="Times New Roman" panose="02020603050405020304" pitchFamily="18" charset="0"/>
              </a:rPr>
              <a:t> </a:t>
            </a:r>
            <a:r>
              <a:rPr kumimoji="1" lang="en-US" altLang="zh-CN" sz="2400" dirty="0">
                <a:latin typeface="Chalkboard SE" panose="03050602040202020205" pitchFamily="66" charset="0"/>
                <a:cs typeface="Times New Roman" panose="02020603050405020304" pitchFamily="18" charset="0"/>
              </a:rPr>
              <a:t>set</a:t>
            </a:r>
            <a:endParaRPr kumimoji="1" lang="zh-CN" altLang="en-US" sz="2400" dirty="0">
              <a:latin typeface="Chalkboard SE" panose="03050602040202020205" pitchFamily="66" charset="0"/>
              <a:cs typeface="Times New Roman" panose="02020603050405020304" pitchFamily="18" charset="0"/>
            </a:endParaRPr>
          </a:p>
        </p:txBody>
      </p:sp>
    </p:spTree>
    <p:extLst>
      <p:ext uri="{BB962C8B-B14F-4D97-AF65-F5344CB8AC3E}">
        <p14:creationId xmlns:p14="http://schemas.microsoft.com/office/powerpoint/2010/main" val="1206302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35360" y="278936"/>
            <a:ext cx="883528" cy="1008063"/>
          </a:xfrm>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592" y="348250"/>
            <a:ext cx="7116176" cy="496824"/>
          </a:xfrm>
        </p:spPr>
        <p:txBody>
          <a:bodyPr/>
          <a:lstStyle/>
          <a:p>
            <a:r>
              <a:rPr lang="en-US" altLang="zh-CN" dirty="0"/>
              <a:t>GPQ and Galaxy Samples</a:t>
            </a:r>
            <a:endParaRPr lang="zh-CN" altLang="en-US" dirty="0"/>
          </a:p>
        </p:txBody>
      </p:sp>
      <p:sp>
        <p:nvSpPr>
          <p:cNvPr id="5" name="灯片编号占位符 4"/>
          <p:cNvSpPr>
            <a:spLocks noGrp="1"/>
          </p:cNvSpPr>
          <p:nvPr>
            <p:ph type="sldNum" sz="quarter" idx="13"/>
          </p:nvPr>
        </p:nvSpPr>
        <p:spPr/>
        <p:txBody>
          <a:bodyPr/>
          <a:lstStyle/>
          <a:p>
            <a:fld id="{B38E2B37-E96B-4849-B006-9B228B0EB70F}" type="slidenum">
              <a:rPr lang="zh-CN" altLang="en-US" smtClean="0"/>
              <a:pPr/>
              <a:t>13</a:t>
            </a:fld>
            <a:endParaRPr lang="zh-CN" altLang="en-US" dirty="0"/>
          </a:p>
        </p:txBody>
      </p:sp>
      <p:graphicFrame>
        <p:nvGraphicFramePr>
          <p:cNvPr id="8" name="表格 8">
            <a:extLst>
              <a:ext uri="{FF2B5EF4-FFF2-40B4-BE49-F238E27FC236}">
                <a16:creationId xmlns:a16="http://schemas.microsoft.com/office/drawing/2014/main" id="{7D309C21-0E6C-979B-960D-65FB8F1DA505}"/>
              </a:ext>
            </a:extLst>
          </p:cNvPr>
          <p:cNvGraphicFramePr>
            <a:graphicFrameLocks noGrp="1"/>
          </p:cNvGraphicFramePr>
          <p:nvPr>
            <p:extLst>
              <p:ext uri="{D42A27DB-BD31-4B8C-83A1-F6EECF244321}">
                <p14:modId xmlns:p14="http://schemas.microsoft.com/office/powerpoint/2010/main" val="556912516"/>
              </p:ext>
            </p:extLst>
          </p:nvPr>
        </p:nvGraphicFramePr>
        <p:xfrm>
          <a:off x="131952" y="1989160"/>
          <a:ext cx="7116176" cy="4000438"/>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298335791"/>
                    </a:ext>
                  </a:extLst>
                </a:gridCol>
                <a:gridCol w="2592288">
                  <a:extLst>
                    <a:ext uri="{9D8B030D-6E8A-4147-A177-3AD203B41FA5}">
                      <a16:colId xmlns:a16="http://schemas.microsoft.com/office/drawing/2014/main" val="1070687650"/>
                    </a:ext>
                  </a:extLst>
                </a:gridCol>
                <a:gridCol w="2507664">
                  <a:extLst>
                    <a:ext uri="{9D8B030D-6E8A-4147-A177-3AD203B41FA5}">
                      <a16:colId xmlns:a16="http://schemas.microsoft.com/office/drawing/2014/main" val="3150587591"/>
                    </a:ext>
                  </a:extLst>
                </a:gridCol>
              </a:tblGrid>
              <a:tr h="975862">
                <a:tc>
                  <a:txBody>
                    <a:bodyPr/>
                    <a:lstStyle/>
                    <a:p>
                      <a:pPr algn="ctr"/>
                      <a:endParaRPr lang="zh-CN" altLang="en-US" sz="1800" dirty="0"/>
                    </a:p>
                  </a:txBody>
                  <a:tcPr anchor="ctr"/>
                </a:tc>
                <a:tc>
                  <a:txBody>
                    <a:bodyPr/>
                    <a:lstStyle/>
                    <a:p>
                      <a:pPr algn="ctr"/>
                      <a:r>
                        <a:rPr lang="en-US" altLang="zh-CN" sz="1800" dirty="0"/>
                        <a:t>Dataset</a:t>
                      </a:r>
                      <a:endParaRPr lang="zh-CN" altLang="en-US" sz="1800" dirty="0"/>
                    </a:p>
                  </a:txBody>
                  <a:tcPr anchor="ctr"/>
                </a:tc>
                <a:tc>
                  <a:txBody>
                    <a:bodyPr/>
                    <a:lstStyle/>
                    <a:p>
                      <a:pPr algn="ctr"/>
                      <a:r>
                        <a:rPr lang="en-US" altLang="zh-CN" sz="1800" dirty="0"/>
                        <a:t>Reference</a:t>
                      </a:r>
                      <a:endParaRPr lang="zh-CN" altLang="en-US" sz="1800" dirty="0"/>
                    </a:p>
                  </a:txBody>
                  <a:tcPr anchor="ctr"/>
                </a:tc>
                <a:extLst>
                  <a:ext uri="{0D108BD9-81ED-4DB2-BD59-A6C34878D82A}">
                    <a16:rowId xmlns:a16="http://schemas.microsoft.com/office/drawing/2014/main" val="2422515139"/>
                  </a:ext>
                </a:extLst>
              </a:tr>
              <a:tr h="975862">
                <a:tc rowSpan="2">
                  <a:txBody>
                    <a:bodyPr/>
                    <a:lstStyle/>
                    <a:p>
                      <a:pPr algn="ctr"/>
                      <a:r>
                        <a:rPr lang="en-US" altLang="zh-CN" sz="1800" dirty="0">
                          <a:latin typeface="Times New Roman" panose="02020603050405020304" pitchFamily="18" charset="0"/>
                          <a:cs typeface="Times New Roman" panose="02020603050405020304" pitchFamily="18" charset="0"/>
                        </a:rPr>
                        <a:t>High-b QSO Samples</a:t>
                      </a:r>
                    </a:p>
                  </a:txBody>
                  <a:tcPr anchor="ctr">
                    <a:solidFill>
                      <a:schemeClr val="accent3">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SDSS_DR16Q_propclean</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3">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 altLang="zh-CN" sz="1800" dirty="0">
                          <a:latin typeface="Times New Roman" panose="02020603050405020304" pitchFamily="18" charset="0"/>
                          <a:cs typeface="Times New Roman" panose="02020603050405020304" pitchFamily="18" charset="0"/>
                        </a:rPr>
                        <a:t>Wu &amp; Shen (2022)</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3">
                        <a:lumMod val="20000"/>
                        <a:lumOff val="80000"/>
                      </a:schemeClr>
                    </a:solidFill>
                  </a:tcPr>
                </a:tc>
                <a:extLst>
                  <a:ext uri="{0D108BD9-81ED-4DB2-BD59-A6C34878D82A}">
                    <a16:rowId xmlns:a16="http://schemas.microsoft.com/office/drawing/2014/main" val="3166588139"/>
                  </a:ext>
                </a:extLst>
              </a:tr>
              <a:tr h="975862">
                <a:tc vMerge="1">
                  <a:txBody>
                    <a:bodyPr/>
                    <a:lstStyle/>
                    <a:p>
                      <a:pPr algn="ctr"/>
                      <a:endParaRPr lang="zh-CN" altLang="en-US" sz="2000" dirty="0"/>
                    </a:p>
                  </a:txBody>
                  <a:tcPr/>
                </a:tc>
                <a:tc>
                  <a:txBody>
                    <a:bodyPr/>
                    <a:lstStyle/>
                    <a:p>
                      <a:pPr algn="ctr"/>
                      <a:r>
                        <a:rPr lang="en-US" altLang="zh-CN" sz="1800" dirty="0">
                          <a:latin typeface="Times New Roman" panose="02020603050405020304" pitchFamily="18" charset="0"/>
                          <a:cs typeface="Times New Roman" panose="02020603050405020304" pitchFamily="18" charset="0"/>
                        </a:rPr>
                        <a:t>GaiaDR3_QSOC</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3">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 altLang="zh-CN" sz="1800" dirty="0">
                          <a:latin typeface="Times New Roman" panose="02020603050405020304" pitchFamily="18" charset="0"/>
                          <a:cs typeface="Times New Roman" panose="02020603050405020304" pitchFamily="18" charset="0"/>
                        </a:rPr>
                        <a:t> Fu et al. to be submitted </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3">
                        <a:lumMod val="20000"/>
                        <a:lumOff val="80000"/>
                      </a:schemeClr>
                    </a:solidFill>
                  </a:tcPr>
                </a:tc>
                <a:extLst>
                  <a:ext uri="{0D108BD9-81ED-4DB2-BD59-A6C34878D82A}">
                    <a16:rowId xmlns:a16="http://schemas.microsoft.com/office/drawing/2014/main" val="2212532939"/>
                  </a:ext>
                </a:extLst>
              </a:tr>
              <a:tr h="1072852">
                <a:tc>
                  <a:txBody>
                    <a:bodyPr/>
                    <a:lstStyle/>
                    <a:p>
                      <a:pPr algn="ctr"/>
                      <a:r>
                        <a:rPr lang="en-US" altLang="zh-CN" sz="1800" dirty="0">
                          <a:latin typeface="Times New Roman" panose="02020603050405020304" pitchFamily="18" charset="0"/>
                          <a:cs typeface="Times New Roman" panose="02020603050405020304" pitchFamily="18" charset="0"/>
                        </a:rPr>
                        <a:t>High-b Galaxy Samples</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3">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SDSS_DR17_Gal</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3">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 altLang="zh-CN" sz="1800" dirty="0" err="1">
                          <a:latin typeface="Times New Roman" panose="02020603050405020304" pitchFamily="18" charset="0"/>
                          <a:cs typeface="Times New Roman" panose="02020603050405020304" pitchFamily="18" charset="0"/>
                        </a:rPr>
                        <a:t>Abdurro’uf</a:t>
                      </a:r>
                      <a:r>
                        <a:rPr lang="en" altLang="zh-CN" sz="1800" dirty="0">
                          <a:latin typeface="Times New Roman" panose="02020603050405020304" pitchFamily="18" charset="0"/>
                          <a:cs typeface="Times New Roman" panose="02020603050405020304" pitchFamily="18" charset="0"/>
                        </a:rPr>
                        <a:t> et al. 2022 </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3">
                        <a:lumMod val="20000"/>
                        <a:lumOff val="80000"/>
                      </a:schemeClr>
                    </a:solidFill>
                  </a:tcPr>
                </a:tc>
                <a:extLst>
                  <a:ext uri="{0D108BD9-81ED-4DB2-BD59-A6C34878D82A}">
                    <a16:rowId xmlns:a16="http://schemas.microsoft.com/office/drawing/2014/main" val="1117800038"/>
                  </a:ext>
                </a:extLst>
              </a:tr>
            </a:tbl>
          </a:graphicData>
        </a:graphic>
      </p:graphicFrame>
      <p:sp>
        <p:nvSpPr>
          <p:cNvPr id="4" name="文本框 3">
            <a:extLst>
              <a:ext uri="{FF2B5EF4-FFF2-40B4-BE49-F238E27FC236}">
                <a16:creationId xmlns:a16="http://schemas.microsoft.com/office/drawing/2014/main" id="{CF8D3424-8054-9707-1B1F-6FBD95A0D67D}"/>
              </a:ext>
            </a:extLst>
          </p:cNvPr>
          <p:cNvSpPr txBox="1"/>
          <p:nvPr/>
        </p:nvSpPr>
        <p:spPr>
          <a:xfrm>
            <a:off x="7427217" y="3379814"/>
            <a:ext cx="2967479" cy="1289007"/>
          </a:xfrm>
          <a:prstGeom prst="rect">
            <a:avLst/>
          </a:prstGeom>
          <a:noFill/>
        </p:spPr>
        <p:txBody>
          <a:bodyPr wrap="none" rtlCol="0">
            <a:spAutoFit/>
          </a:bodyPr>
          <a:lstStyle/>
          <a:p>
            <a:pPr algn="ctr">
              <a:lnSpc>
                <a:spcPct val="150000"/>
              </a:lnSpc>
            </a:pPr>
            <a:r>
              <a:rPr kumimoji="1" lang="en-US" altLang="zh-CN" dirty="0">
                <a:latin typeface="Times New Roman" panose="02020603050405020304" pitchFamily="18" charset="0"/>
                <a:cs typeface="Times New Roman" panose="02020603050405020304" pitchFamily="18" charset="0"/>
              </a:rPr>
              <a:t>Photometry Quality Selection</a:t>
            </a:r>
          </a:p>
          <a:p>
            <a:pPr algn="ctr">
              <a:lnSpc>
                <a:spcPct val="150000"/>
              </a:lnSpc>
            </a:pPr>
            <a:r>
              <a:rPr kumimoji="1" lang="en-US" altLang="zh-CN" dirty="0">
                <a:latin typeface="Times New Roman" panose="02020603050405020304" pitchFamily="18" charset="0"/>
                <a:cs typeface="Times New Roman" panose="02020603050405020304" pitchFamily="18" charset="0"/>
              </a:rPr>
              <a:t>Limiting Magnitude Selection</a:t>
            </a:r>
          </a:p>
          <a:p>
            <a:pPr algn="ctr">
              <a:lnSpc>
                <a:spcPct val="150000"/>
              </a:lnSpc>
            </a:pPr>
            <a:r>
              <a:rPr kumimoji="1" lang="en-US" altLang="zh-CN" dirty="0">
                <a:latin typeface="Times New Roman" panose="02020603050405020304" pitchFamily="18" charset="0"/>
                <a:cs typeface="Times New Roman" panose="02020603050405020304" pitchFamily="18" charset="0"/>
              </a:rPr>
              <a:t>PS1 Footprint Selection</a:t>
            </a:r>
            <a:endParaRPr kumimoji="1" lang="zh-CN" altLang="en-US" dirty="0">
              <a:latin typeface="Times New Roman" panose="02020603050405020304" pitchFamily="18" charset="0"/>
              <a:cs typeface="Times New Roman" panose="02020603050405020304" pitchFamily="18" charset="0"/>
            </a:endParaRPr>
          </a:p>
        </p:txBody>
      </p:sp>
      <p:sp>
        <p:nvSpPr>
          <p:cNvPr id="6" name="右箭头 5">
            <a:extLst>
              <a:ext uri="{FF2B5EF4-FFF2-40B4-BE49-F238E27FC236}">
                <a16:creationId xmlns:a16="http://schemas.microsoft.com/office/drawing/2014/main" id="{E9A0E82F-4927-1242-167E-559A3A67B7BB}"/>
              </a:ext>
            </a:extLst>
          </p:cNvPr>
          <p:cNvSpPr/>
          <p:nvPr/>
        </p:nvSpPr>
        <p:spPr>
          <a:xfrm>
            <a:off x="7536160" y="4668821"/>
            <a:ext cx="2520280" cy="3443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FEC41C1A-D03B-E49C-24E5-6DAA616DBCCE}"/>
              </a:ext>
            </a:extLst>
          </p:cNvPr>
          <p:cNvSpPr txBox="1"/>
          <p:nvPr/>
        </p:nvSpPr>
        <p:spPr>
          <a:xfrm>
            <a:off x="10429928" y="4487055"/>
            <a:ext cx="1495923" cy="707886"/>
          </a:xfrm>
          <a:prstGeom prst="rect">
            <a:avLst/>
          </a:prstGeom>
          <a:noFill/>
        </p:spPr>
        <p:txBody>
          <a:bodyPr wrap="none" rtlCol="0">
            <a:spAutoFit/>
          </a:bodyPr>
          <a:lstStyle/>
          <a:p>
            <a:pPr algn="ctr"/>
            <a:r>
              <a:rPr kumimoji="1" lang="en-US" altLang="zh-CN" sz="2000" dirty="0" err="1">
                <a:cs typeface="Times New Roman" panose="02020603050405020304" pitchFamily="18" charset="0"/>
              </a:rPr>
              <a:t>GoodQSO</a:t>
            </a:r>
            <a:endParaRPr kumimoji="1" lang="en-US" altLang="zh-CN" sz="2000" dirty="0">
              <a:cs typeface="Times New Roman" panose="02020603050405020304" pitchFamily="18" charset="0"/>
            </a:endParaRPr>
          </a:p>
          <a:p>
            <a:pPr algn="ctr"/>
            <a:r>
              <a:rPr kumimoji="1" lang="en-US" altLang="zh-CN" sz="2000" dirty="0" err="1">
                <a:cs typeface="Times New Roman" panose="02020603050405020304" pitchFamily="18" charset="0"/>
              </a:rPr>
              <a:t>GoodGal</a:t>
            </a:r>
            <a:endParaRPr kumimoji="1" lang="zh-CN" altLang="en-US" sz="2000" dirty="0">
              <a:cs typeface="Times New Roman" panose="02020603050405020304" pitchFamily="18" charset="0"/>
            </a:endParaRPr>
          </a:p>
        </p:txBody>
      </p:sp>
    </p:spTree>
    <p:extLst>
      <p:ext uri="{BB962C8B-B14F-4D97-AF65-F5344CB8AC3E}">
        <p14:creationId xmlns:p14="http://schemas.microsoft.com/office/powerpoint/2010/main" val="3424662042"/>
      </p:ext>
    </p:extLst>
  </p:cSld>
  <p:clrMapOvr>
    <a:masterClrMapping/>
  </p:clrMapOvr>
  <mc:AlternateContent xmlns:mc="http://schemas.openxmlformats.org/markup-compatibility/2006" xmlns:p14="http://schemas.microsoft.com/office/powerpoint/2010/main">
    <mc:Choice Requires="p14">
      <p:transition spd="slow" p14:dur="2000" advTm="13980"/>
    </mc:Choice>
    <mc:Fallback xmlns="">
      <p:transition spd="slow" advTm="1398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3352" y="278936"/>
            <a:ext cx="977648" cy="1008063"/>
          </a:xfrm>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592" y="348250"/>
            <a:ext cx="8546840" cy="496824"/>
          </a:xfrm>
        </p:spPr>
        <p:txBody>
          <a:bodyPr/>
          <a:lstStyle/>
          <a:p>
            <a:r>
              <a:rPr lang="en-US" altLang="zh-CN" dirty="0"/>
              <a:t>Sampling without Replacement</a:t>
            </a:r>
            <a:endParaRPr lang="zh-CN" altLang="en-US" dirty="0"/>
          </a:p>
        </p:txBody>
      </p:sp>
      <p:sp>
        <p:nvSpPr>
          <p:cNvPr id="5" name="灯片编号占位符 4"/>
          <p:cNvSpPr>
            <a:spLocks noGrp="1"/>
          </p:cNvSpPr>
          <p:nvPr>
            <p:ph type="sldNum" sz="quarter" idx="13"/>
          </p:nvPr>
        </p:nvSpPr>
        <p:spPr/>
        <p:txBody>
          <a:bodyPr/>
          <a:lstStyle/>
          <a:p>
            <a:fld id="{B38E2B37-E96B-4849-B006-9B228B0EB70F}" type="slidenum">
              <a:rPr lang="zh-CN" altLang="en-US" smtClean="0"/>
              <a:pPr/>
              <a:t>14</a:t>
            </a:fld>
            <a:endParaRPr lang="zh-CN" altLang="en-US" dirty="0"/>
          </a:p>
        </p:txBody>
      </p:sp>
      <p:pic>
        <p:nvPicPr>
          <p:cNvPr id="11" name="图片 10">
            <a:extLst>
              <a:ext uri="{FF2B5EF4-FFF2-40B4-BE49-F238E27FC236}">
                <a16:creationId xmlns:a16="http://schemas.microsoft.com/office/drawing/2014/main" id="{85B07269-BCA6-8894-8372-15A149A60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1" y="1151409"/>
            <a:ext cx="4266269" cy="5687619"/>
          </a:xfrm>
          <a:prstGeom prst="rect">
            <a:avLst/>
          </a:prstGeom>
        </p:spPr>
      </p:pic>
      <p:sp>
        <p:nvSpPr>
          <p:cNvPr id="12" name="右箭头 11">
            <a:extLst>
              <a:ext uri="{FF2B5EF4-FFF2-40B4-BE49-F238E27FC236}">
                <a16:creationId xmlns:a16="http://schemas.microsoft.com/office/drawing/2014/main" id="{16724C5D-CC89-C08C-91B0-4E80F2761219}"/>
              </a:ext>
            </a:extLst>
          </p:cNvPr>
          <p:cNvSpPr/>
          <p:nvPr/>
        </p:nvSpPr>
        <p:spPr>
          <a:xfrm>
            <a:off x="4468954" y="3712529"/>
            <a:ext cx="546926" cy="28268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dirty="0"/>
          </a:p>
        </p:txBody>
      </p:sp>
      <p:pic>
        <p:nvPicPr>
          <p:cNvPr id="14" name="图片 13">
            <a:extLst>
              <a:ext uri="{FF2B5EF4-FFF2-40B4-BE49-F238E27FC236}">
                <a16:creationId xmlns:a16="http://schemas.microsoft.com/office/drawing/2014/main" id="{C6E50C0C-05AC-F5B9-363C-4E96F3368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2461" y="1151408"/>
            <a:ext cx="3501376" cy="5687619"/>
          </a:xfrm>
          <a:prstGeom prst="rect">
            <a:avLst/>
          </a:prstGeom>
        </p:spPr>
      </p:pic>
      <p:sp>
        <p:nvSpPr>
          <p:cNvPr id="15" name="文本框 14">
            <a:extLst>
              <a:ext uri="{FF2B5EF4-FFF2-40B4-BE49-F238E27FC236}">
                <a16:creationId xmlns:a16="http://schemas.microsoft.com/office/drawing/2014/main" id="{66917977-3071-0CCF-176C-99DDD6CE0276}"/>
              </a:ext>
            </a:extLst>
          </p:cNvPr>
          <p:cNvSpPr txBox="1"/>
          <p:nvPr/>
        </p:nvSpPr>
        <p:spPr>
          <a:xfrm>
            <a:off x="9010418" y="3253708"/>
            <a:ext cx="2951834" cy="1200329"/>
          </a:xfrm>
          <a:prstGeom prst="rect">
            <a:avLst/>
          </a:prstGeom>
          <a:noFill/>
        </p:spPr>
        <p:txBody>
          <a:bodyPr wrap="none" rtlCol="0">
            <a:spAutoFit/>
          </a:bodyPr>
          <a:lstStyle/>
          <a:p>
            <a:pPr algn="ctr"/>
            <a:r>
              <a:rPr kumimoji="1" lang="en-US" altLang="zh-CN" sz="2400" dirty="0">
                <a:latin typeface="Chalkboard SE" panose="03050602040202020205" pitchFamily="66" charset="0"/>
                <a:cs typeface="Times New Roman" panose="02020603050405020304" pitchFamily="18" charset="0"/>
              </a:rPr>
              <a:t>10 rounds:</a:t>
            </a:r>
          </a:p>
          <a:p>
            <a:pPr algn="ctr"/>
            <a:r>
              <a:rPr kumimoji="1" lang="en-US" altLang="zh-CN" sz="2400" dirty="0">
                <a:latin typeface="Chalkboard SE" panose="03050602040202020205" pitchFamily="66" charset="0"/>
                <a:cs typeface="Times New Roman" panose="02020603050405020304" pitchFamily="18" charset="0"/>
              </a:rPr>
              <a:t>Total Selection Rate</a:t>
            </a:r>
          </a:p>
          <a:p>
            <a:pPr algn="ctr"/>
            <a:r>
              <a:rPr kumimoji="1" lang="en-US" altLang="zh-CN" sz="2400" dirty="0">
                <a:latin typeface="Chalkboard SE" panose="03050602040202020205" pitchFamily="66" charset="0"/>
                <a:cs typeface="Times New Roman" panose="02020603050405020304" pitchFamily="18" charset="0"/>
              </a:rPr>
              <a:t>&lt;50% </a:t>
            </a:r>
            <a:r>
              <a:rPr kumimoji="1" lang="en-US" altLang="zh-CN" sz="2400" dirty="0">
                <a:latin typeface="Chalkboard SE" panose="03050602040202020205" pitchFamily="66" charset="0"/>
                <a:cs typeface="Times New Roman" panose="02020603050405020304" pitchFamily="18" charset="0"/>
                <a:sym typeface="Wingdings" pitchFamily="2" charset="2"/>
              </a:rPr>
              <a:t> ~90%</a:t>
            </a:r>
            <a:endParaRPr kumimoji="1" lang="en-US" altLang="zh-CN" sz="2400" dirty="0">
              <a:latin typeface="Chalkboard SE" panose="03050602040202020205" pitchFamily="66" charset="0"/>
              <a:cs typeface="Times New Roman" panose="02020603050405020304" pitchFamily="18" charset="0"/>
            </a:endParaRPr>
          </a:p>
        </p:txBody>
      </p:sp>
    </p:spTree>
    <p:extLst>
      <p:ext uri="{BB962C8B-B14F-4D97-AF65-F5344CB8AC3E}">
        <p14:creationId xmlns:p14="http://schemas.microsoft.com/office/powerpoint/2010/main" val="538632384"/>
      </p:ext>
    </p:extLst>
  </p:cSld>
  <p:clrMapOvr>
    <a:masterClrMapping/>
  </p:clrMapOvr>
  <mc:AlternateContent xmlns:mc="http://schemas.openxmlformats.org/markup-compatibility/2006" xmlns:p14="http://schemas.microsoft.com/office/powerpoint/2010/main">
    <mc:Choice Requires="p14">
      <p:transition spd="slow" p14:dur="2000" advTm="18359"/>
    </mc:Choice>
    <mc:Fallback xmlns="">
      <p:transition spd="slow" advTm="1835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3352" y="278936"/>
            <a:ext cx="977648" cy="1008063"/>
          </a:xfrm>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592" y="348250"/>
            <a:ext cx="8546840" cy="496824"/>
          </a:xfrm>
        </p:spPr>
        <p:txBody>
          <a:bodyPr/>
          <a:lstStyle/>
          <a:p>
            <a:r>
              <a:rPr lang="en-US" altLang="zh-CN" dirty="0"/>
              <a:t>Sampling with Replacement</a:t>
            </a:r>
            <a:endParaRPr lang="zh-CN" altLang="en-US" dirty="0"/>
          </a:p>
        </p:txBody>
      </p:sp>
      <p:sp>
        <p:nvSpPr>
          <p:cNvPr id="5" name="灯片编号占位符 4"/>
          <p:cNvSpPr>
            <a:spLocks noGrp="1"/>
          </p:cNvSpPr>
          <p:nvPr>
            <p:ph type="sldNum" sz="quarter" idx="13"/>
          </p:nvPr>
        </p:nvSpPr>
        <p:spPr/>
        <p:txBody>
          <a:bodyPr/>
          <a:lstStyle/>
          <a:p>
            <a:fld id="{B38E2B37-E96B-4849-B006-9B228B0EB70F}" type="slidenum">
              <a:rPr lang="zh-CN" altLang="en-US" smtClean="0"/>
              <a:pPr/>
              <a:t>15</a:t>
            </a:fld>
            <a:endParaRPr lang="zh-CN" altLang="en-US" dirty="0"/>
          </a:p>
        </p:txBody>
      </p:sp>
      <p:pic>
        <p:nvPicPr>
          <p:cNvPr id="11" name="图片 10">
            <a:extLst>
              <a:ext uri="{FF2B5EF4-FFF2-40B4-BE49-F238E27FC236}">
                <a16:creationId xmlns:a16="http://schemas.microsoft.com/office/drawing/2014/main" id="{85B07269-BCA6-8894-8372-15A149A60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1" y="1151409"/>
            <a:ext cx="4266269" cy="5687619"/>
          </a:xfrm>
          <a:prstGeom prst="rect">
            <a:avLst/>
          </a:prstGeom>
        </p:spPr>
      </p:pic>
      <p:sp>
        <p:nvSpPr>
          <p:cNvPr id="12" name="右箭头 11">
            <a:extLst>
              <a:ext uri="{FF2B5EF4-FFF2-40B4-BE49-F238E27FC236}">
                <a16:creationId xmlns:a16="http://schemas.microsoft.com/office/drawing/2014/main" id="{16724C5D-CC89-C08C-91B0-4E80F2761219}"/>
              </a:ext>
            </a:extLst>
          </p:cNvPr>
          <p:cNvSpPr/>
          <p:nvPr/>
        </p:nvSpPr>
        <p:spPr>
          <a:xfrm>
            <a:off x="4468954" y="3712529"/>
            <a:ext cx="546926" cy="28268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dirty="0"/>
          </a:p>
        </p:txBody>
      </p:sp>
      <p:pic>
        <p:nvPicPr>
          <p:cNvPr id="6" name="图片 5">
            <a:extLst>
              <a:ext uri="{FF2B5EF4-FFF2-40B4-BE49-F238E27FC236}">
                <a16:creationId xmlns:a16="http://schemas.microsoft.com/office/drawing/2014/main" id="{F571A01B-A40E-E91A-172F-B12156BB4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7394" y="1157476"/>
            <a:ext cx="3384376" cy="5700524"/>
          </a:xfrm>
          <a:prstGeom prst="rect">
            <a:avLst/>
          </a:prstGeom>
        </p:spPr>
      </p:pic>
      <p:sp>
        <p:nvSpPr>
          <p:cNvPr id="4" name="文本框 3">
            <a:extLst>
              <a:ext uri="{FF2B5EF4-FFF2-40B4-BE49-F238E27FC236}">
                <a16:creationId xmlns:a16="http://schemas.microsoft.com/office/drawing/2014/main" id="{A7D4493E-E738-BA65-2131-E491E0117DAF}"/>
              </a:ext>
            </a:extLst>
          </p:cNvPr>
          <p:cNvSpPr txBox="1"/>
          <p:nvPr/>
        </p:nvSpPr>
        <p:spPr>
          <a:xfrm>
            <a:off x="9010418" y="3253708"/>
            <a:ext cx="2951834" cy="1200329"/>
          </a:xfrm>
          <a:prstGeom prst="rect">
            <a:avLst/>
          </a:prstGeom>
          <a:noFill/>
        </p:spPr>
        <p:txBody>
          <a:bodyPr wrap="none" rtlCol="0">
            <a:spAutoFit/>
          </a:bodyPr>
          <a:lstStyle/>
          <a:p>
            <a:pPr algn="ctr"/>
            <a:r>
              <a:rPr kumimoji="1" lang="en-US" altLang="zh-CN" sz="2400" dirty="0">
                <a:latin typeface="Chalkboard SE" panose="03050602040202020205" pitchFamily="66" charset="0"/>
                <a:cs typeface="Times New Roman" panose="02020603050405020304" pitchFamily="18" charset="0"/>
              </a:rPr>
              <a:t>10 rounds:</a:t>
            </a:r>
          </a:p>
          <a:p>
            <a:pPr algn="ctr"/>
            <a:r>
              <a:rPr kumimoji="1" lang="en-US" altLang="zh-CN" sz="2400" dirty="0">
                <a:latin typeface="Chalkboard SE" panose="03050602040202020205" pitchFamily="66" charset="0"/>
                <a:cs typeface="Times New Roman" panose="02020603050405020304" pitchFamily="18" charset="0"/>
              </a:rPr>
              <a:t>Total Selection Rate</a:t>
            </a:r>
          </a:p>
          <a:p>
            <a:pPr algn="ctr"/>
            <a:r>
              <a:rPr kumimoji="1" lang="en-US" altLang="zh-CN" sz="2400" dirty="0">
                <a:latin typeface="Chalkboard SE" panose="03050602040202020205" pitchFamily="66" charset="0"/>
                <a:cs typeface="Times New Roman" panose="02020603050405020304" pitchFamily="18" charset="0"/>
              </a:rPr>
              <a:t>&lt;50% </a:t>
            </a:r>
            <a:r>
              <a:rPr kumimoji="1" lang="en-US" altLang="zh-CN" sz="2400" dirty="0">
                <a:latin typeface="Chalkboard SE" panose="03050602040202020205" pitchFamily="66" charset="0"/>
                <a:cs typeface="Times New Roman" panose="02020603050405020304" pitchFamily="18" charset="0"/>
                <a:sym typeface="Wingdings" pitchFamily="2" charset="2"/>
              </a:rPr>
              <a:t> &gt;95%</a:t>
            </a:r>
            <a:endParaRPr kumimoji="1" lang="en-US" altLang="zh-CN" sz="2400" dirty="0">
              <a:latin typeface="Chalkboard SE" panose="03050602040202020205" pitchFamily="66" charset="0"/>
              <a:cs typeface="Times New Roman" panose="02020603050405020304" pitchFamily="18" charset="0"/>
            </a:endParaRPr>
          </a:p>
        </p:txBody>
      </p:sp>
    </p:spTree>
    <p:extLst>
      <p:ext uri="{BB962C8B-B14F-4D97-AF65-F5344CB8AC3E}">
        <p14:creationId xmlns:p14="http://schemas.microsoft.com/office/powerpoint/2010/main" val="279146857"/>
      </p:ext>
    </p:extLst>
  </p:cSld>
  <p:clrMapOvr>
    <a:masterClrMapping/>
  </p:clrMapOvr>
  <mc:AlternateContent xmlns:mc="http://schemas.openxmlformats.org/markup-compatibility/2006" xmlns:p14="http://schemas.microsoft.com/office/powerpoint/2010/main">
    <mc:Choice Requires="p14">
      <p:transition spd="slow" p14:dur="2000" advTm="20102"/>
    </mc:Choice>
    <mc:Fallback xmlns="">
      <p:transition spd="slow" advTm="2010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3352" y="278936"/>
            <a:ext cx="977648" cy="1008063"/>
          </a:xfrm>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592" y="348250"/>
            <a:ext cx="7322704" cy="496824"/>
          </a:xfrm>
        </p:spPr>
        <p:txBody>
          <a:bodyPr/>
          <a:lstStyle/>
          <a:p>
            <a:r>
              <a:rPr lang="en-US" altLang="zh-CN" dirty="0"/>
              <a:t>Comparison</a:t>
            </a:r>
            <a:endParaRPr lang="zh-CN" altLang="en-US" dirty="0"/>
          </a:p>
        </p:txBody>
      </p:sp>
      <p:sp>
        <p:nvSpPr>
          <p:cNvPr id="5" name="灯片编号占位符 4"/>
          <p:cNvSpPr>
            <a:spLocks noGrp="1"/>
          </p:cNvSpPr>
          <p:nvPr>
            <p:ph type="sldNum" sz="quarter" idx="13"/>
          </p:nvPr>
        </p:nvSpPr>
        <p:spPr/>
        <p:txBody>
          <a:bodyPr/>
          <a:lstStyle/>
          <a:p>
            <a:fld id="{B38E2B37-E96B-4849-B006-9B228B0EB70F}" type="slidenum">
              <a:rPr lang="zh-CN" altLang="en-US" smtClean="0"/>
              <a:pPr/>
              <a:t>16</a:t>
            </a:fld>
            <a:endParaRPr lang="zh-CN" altLang="en-US" dirty="0"/>
          </a:p>
        </p:txBody>
      </p:sp>
      <p:graphicFrame>
        <p:nvGraphicFramePr>
          <p:cNvPr id="4" name="表格 5">
            <a:extLst>
              <a:ext uri="{FF2B5EF4-FFF2-40B4-BE49-F238E27FC236}">
                <a16:creationId xmlns:a16="http://schemas.microsoft.com/office/drawing/2014/main" id="{1C0D0E43-9EC1-0321-B130-586B13784A91}"/>
              </a:ext>
            </a:extLst>
          </p:cNvPr>
          <p:cNvGraphicFramePr>
            <a:graphicFrameLocks noGrp="1"/>
          </p:cNvGraphicFramePr>
          <p:nvPr>
            <p:extLst>
              <p:ext uri="{D42A27DB-BD31-4B8C-83A1-F6EECF244321}">
                <p14:modId xmlns:p14="http://schemas.microsoft.com/office/powerpoint/2010/main" val="462261887"/>
              </p:ext>
            </p:extLst>
          </p:nvPr>
        </p:nvGraphicFramePr>
        <p:xfrm>
          <a:off x="119336" y="1560087"/>
          <a:ext cx="8087599" cy="4949663"/>
        </p:xfrm>
        <a:graphic>
          <a:graphicData uri="http://schemas.openxmlformats.org/drawingml/2006/table">
            <a:tbl>
              <a:tblPr firstRow="1" bandRow="1">
                <a:tableStyleId>{5C22544A-7EE6-4342-B048-85BDC9FD1C3A}</a:tableStyleId>
              </a:tblPr>
              <a:tblGrid>
                <a:gridCol w="2232247">
                  <a:extLst>
                    <a:ext uri="{9D8B030D-6E8A-4147-A177-3AD203B41FA5}">
                      <a16:colId xmlns:a16="http://schemas.microsoft.com/office/drawing/2014/main" val="3975341900"/>
                    </a:ext>
                  </a:extLst>
                </a:gridCol>
                <a:gridCol w="2664296">
                  <a:extLst>
                    <a:ext uri="{9D8B030D-6E8A-4147-A177-3AD203B41FA5}">
                      <a16:colId xmlns:a16="http://schemas.microsoft.com/office/drawing/2014/main" val="2012008614"/>
                    </a:ext>
                  </a:extLst>
                </a:gridCol>
                <a:gridCol w="3191056">
                  <a:extLst>
                    <a:ext uri="{9D8B030D-6E8A-4147-A177-3AD203B41FA5}">
                      <a16:colId xmlns:a16="http://schemas.microsoft.com/office/drawing/2014/main" val="2339355988"/>
                    </a:ext>
                  </a:extLst>
                </a:gridCol>
              </a:tblGrid>
              <a:tr h="771541">
                <a:tc>
                  <a:txBody>
                    <a:bodyPr/>
                    <a:lstStyle/>
                    <a:p>
                      <a:pPr algn="ctr"/>
                      <a:endParaRPr lang="zh-CN" altLang="en-US" sz="2000" dirty="0">
                        <a:latin typeface="Times New Roman" panose="02020603050405020304" pitchFamily="18" charset="0"/>
                        <a:cs typeface="Times New Roman" panose="02020603050405020304" pitchFamily="18" charset="0"/>
                      </a:endParaRPr>
                    </a:p>
                  </a:txBody>
                  <a:tcPr marL="90000" anchor="ctr"/>
                </a:tc>
                <a:tc>
                  <a:txBody>
                    <a:bodyPr/>
                    <a:lstStyle/>
                    <a:p>
                      <a:pPr algn="ctr"/>
                      <a:r>
                        <a:rPr lang="en-US" altLang="zh-CN" sz="2400" dirty="0">
                          <a:latin typeface="Times New Roman" panose="02020603050405020304" pitchFamily="18" charset="0"/>
                          <a:cs typeface="Times New Roman" panose="02020603050405020304" pitchFamily="18" charset="0"/>
                        </a:rPr>
                        <a:t>Theory</a:t>
                      </a:r>
                      <a:endParaRPr lang="zh-CN" altLang="en-US" sz="2400" dirty="0">
                        <a:latin typeface="Times New Roman" panose="02020603050405020304" pitchFamily="18" charset="0"/>
                        <a:cs typeface="Times New Roman" panose="02020603050405020304" pitchFamily="18" charset="0"/>
                      </a:endParaRPr>
                    </a:p>
                  </a:txBody>
                  <a:tcPr marL="90000" anchor="ctr"/>
                </a:tc>
                <a:tc>
                  <a:txBody>
                    <a:bodyPr/>
                    <a:lstStyle/>
                    <a:p>
                      <a:pPr algn="ctr"/>
                      <a:r>
                        <a:rPr lang="en-US" altLang="zh-CN" sz="2400" dirty="0">
                          <a:latin typeface="Times New Roman" panose="02020603050405020304" pitchFamily="18" charset="0"/>
                          <a:cs typeface="Times New Roman" panose="02020603050405020304" pitchFamily="18" charset="0"/>
                        </a:rPr>
                        <a:t>Practice</a:t>
                      </a:r>
                      <a:endParaRPr lang="zh-CN" altLang="en-US" sz="24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4262220056"/>
                  </a:ext>
                </a:extLst>
              </a:tr>
              <a:tr h="2073479">
                <a:tc>
                  <a:txBody>
                    <a:bodyPr/>
                    <a:lstStyle/>
                    <a:p>
                      <a:pPr algn="ctr"/>
                      <a:r>
                        <a:rPr lang="en-US" altLang="zh-CN" sz="2000" dirty="0">
                          <a:latin typeface="Times New Roman" panose="02020603050405020304" pitchFamily="18" charset="0"/>
                          <a:cs typeface="Times New Roman" panose="02020603050405020304" pitchFamily="18" charset="0"/>
                        </a:rPr>
                        <a:t>Sampling without Replacement</a:t>
                      </a:r>
                      <a:endParaRPr lang="zh-CN" altLang="en-US" sz="2000" dirty="0">
                        <a:latin typeface="Times New Roman" panose="02020603050405020304" pitchFamily="18" charset="0"/>
                        <a:cs typeface="Times New Roman" panose="02020603050405020304" pitchFamily="18" charset="0"/>
                      </a:endParaRPr>
                    </a:p>
                  </a:txBody>
                  <a:tcPr marL="90000" anchor="ctr"/>
                </a:tc>
                <a:tc>
                  <a:txBody>
                    <a:bodyPr/>
                    <a:lstStyle/>
                    <a:p>
                      <a:pPr algn="ctr"/>
                      <a:r>
                        <a:rPr lang="en-US" altLang="zh-CN" sz="1800" dirty="0">
                          <a:latin typeface="Times New Roman" panose="02020603050405020304" pitchFamily="18" charset="0"/>
                          <a:cs typeface="Times New Roman" panose="02020603050405020304" pitchFamily="18" charset="0"/>
                        </a:rPr>
                        <a:t>Different from that of Statistics: Not random</a:t>
                      </a:r>
                      <a:endParaRPr lang="zh-CN" altLang="en-US" sz="1800" dirty="0">
                        <a:latin typeface="Times New Roman" panose="02020603050405020304" pitchFamily="18" charset="0"/>
                        <a:cs typeface="Times New Roman" panose="02020603050405020304" pitchFamily="18" charset="0"/>
                      </a:endParaRPr>
                    </a:p>
                  </a:txBody>
                  <a:tcPr marL="90000" anchor="ctr"/>
                </a:tc>
                <a:tc>
                  <a:txBody>
                    <a:bodyPr/>
                    <a:lstStyle/>
                    <a:p>
                      <a:pPr algn="ctr"/>
                      <a:r>
                        <a:rPr lang="en-US" altLang="zh-CN" sz="1800" dirty="0">
                          <a:latin typeface="Times New Roman" panose="02020603050405020304" pitchFamily="18" charset="0"/>
                          <a:cs typeface="Times New Roman" panose="02020603050405020304" pitchFamily="18" charset="0"/>
                        </a:rPr>
                        <a:t>Quality of Dataset decreasing</a:t>
                      </a:r>
                    </a:p>
                    <a:p>
                      <a:pPr algn="ctr"/>
                      <a:r>
                        <a:rPr lang="en-US" altLang="zh-CN" sz="1800" dirty="0">
                          <a:latin typeface="Times New Roman" panose="02020603050405020304" pitchFamily="18" charset="0"/>
                          <a:cs typeface="Times New Roman" panose="02020603050405020304" pitchFamily="18" charset="0"/>
                        </a:rPr>
                        <a:t>Selection rate decreasing</a:t>
                      </a:r>
                    </a:p>
                    <a:p>
                      <a:pPr algn="ctr"/>
                      <a:endParaRPr lang="en-US" altLang="zh-CN" sz="1800" dirty="0">
                        <a:latin typeface="Times New Roman" panose="02020603050405020304" pitchFamily="18" charset="0"/>
                        <a:cs typeface="Times New Roman" panose="02020603050405020304" pitchFamily="18" charset="0"/>
                      </a:endParaRPr>
                    </a:p>
                    <a:p>
                      <a:pPr algn="ctr"/>
                      <a:r>
                        <a:rPr lang="en-US" altLang="zh-CN" sz="1800" dirty="0" err="1">
                          <a:latin typeface="Times New Roman" panose="02020603050405020304" pitchFamily="18" charset="0"/>
                          <a:cs typeface="Times New Roman" panose="02020603050405020304" pitchFamily="18" charset="0"/>
                        </a:rPr>
                        <a:t>GoodQSO</a:t>
                      </a:r>
                      <a:r>
                        <a:rPr lang="en-US" altLang="zh-CN" sz="1800" dirty="0">
                          <a:latin typeface="Times New Roman" panose="02020603050405020304" pitchFamily="18" charset="0"/>
                          <a:cs typeface="Times New Roman" panose="02020603050405020304" pitchFamily="18" charset="0"/>
                        </a:rPr>
                        <a:t> total selection rate:</a:t>
                      </a:r>
                    </a:p>
                    <a:p>
                      <a:pPr algn="ctr"/>
                      <a:r>
                        <a:rPr lang="en-US" altLang="zh-CN" sz="1800" dirty="0">
                          <a:latin typeface="Times New Roman" panose="02020603050405020304" pitchFamily="18" charset="0"/>
                          <a:cs typeface="Times New Roman" panose="02020603050405020304" pitchFamily="18" charset="0"/>
                        </a:rPr>
                        <a:t>10 rounds </a:t>
                      </a:r>
                      <a:r>
                        <a:rPr lang="en-US" altLang="zh-CN" sz="1800" dirty="0">
                          <a:latin typeface="Times New Roman" panose="02020603050405020304" pitchFamily="18" charset="0"/>
                          <a:cs typeface="Times New Roman" panose="02020603050405020304" pitchFamily="18" charset="0"/>
                          <a:sym typeface="Wingdings" pitchFamily="2" charset="2"/>
                        </a:rPr>
                        <a:t> 91.92%</a:t>
                      </a:r>
                      <a:endParaRPr lang="en-US" altLang="zh-CN" sz="18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3899424599"/>
                  </a:ext>
                </a:extLst>
              </a:tr>
              <a:tr h="2104643">
                <a:tc>
                  <a:txBody>
                    <a:bodyPr/>
                    <a:lstStyle/>
                    <a:p>
                      <a:pPr algn="ctr"/>
                      <a:r>
                        <a:rPr lang="en-US" altLang="zh-CN" sz="2000" dirty="0">
                          <a:latin typeface="Times New Roman" panose="02020603050405020304" pitchFamily="18" charset="0"/>
                          <a:cs typeface="Times New Roman" panose="02020603050405020304" pitchFamily="18" charset="0"/>
                        </a:rPr>
                        <a:t>Sampling with Replacement</a:t>
                      </a:r>
                      <a:endParaRPr lang="zh-CN" altLang="en-US" sz="2000" dirty="0">
                        <a:latin typeface="Times New Roman" panose="02020603050405020304" pitchFamily="18" charset="0"/>
                        <a:cs typeface="Times New Roman" panose="02020603050405020304" pitchFamily="18" charset="0"/>
                      </a:endParaRPr>
                    </a:p>
                  </a:txBody>
                  <a:tcPr marL="90000" anchor="ctr"/>
                </a:tc>
                <a:tc>
                  <a:txBody>
                    <a:bodyPr/>
                    <a:lstStyle/>
                    <a:p>
                      <a:pPr algn="ctr"/>
                      <a:r>
                        <a:rPr lang="en-US" altLang="zh-CN" sz="1800" dirty="0">
                          <a:latin typeface="Times New Roman" panose="02020603050405020304" pitchFamily="18" charset="0"/>
                          <a:cs typeface="Times New Roman" panose="02020603050405020304" pitchFamily="18" charset="0"/>
                        </a:rPr>
                        <a:t>Same as Bootstrapping</a:t>
                      </a:r>
                      <a:endParaRPr lang="zh-CN" altLang="en-US" sz="1800" dirty="0">
                        <a:latin typeface="Times New Roman" panose="02020603050405020304" pitchFamily="18" charset="0"/>
                        <a:cs typeface="Times New Roman" panose="02020603050405020304" pitchFamily="18" charset="0"/>
                      </a:endParaRPr>
                    </a:p>
                  </a:txBody>
                  <a:tcPr marL="90000" anchor="ctr"/>
                </a:tc>
                <a:tc>
                  <a:txBody>
                    <a:bodyPr/>
                    <a:lstStyle/>
                    <a:p>
                      <a:pPr algn="ctr"/>
                      <a:r>
                        <a:rPr lang="en-US" altLang="zh-CN" sz="1800" dirty="0">
                          <a:latin typeface="Times New Roman" panose="02020603050405020304" pitchFamily="18" charset="0"/>
                          <a:cs typeface="Times New Roman" panose="02020603050405020304" pitchFamily="18" charset="0"/>
                        </a:rPr>
                        <a:t>Selection rate only depending on random seeds</a:t>
                      </a:r>
                    </a:p>
                    <a:p>
                      <a:pPr algn="ctr"/>
                      <a:endParaRPr lang="en-US" altLang="zh-CN" sz="2000" dirty="0">
                        <a:latin typeface="Times New Roman" panose="02020603050405020304" pitchFamily="18" charset="0"/>
                        <a:cs typeface="Times New Roman" panose="02020603050405020304" pitchFamily="18" charset="0"/>
                      </a:endParaRPr>
                    </a:p>
                    <a:p>
                      <a:pPr algn="ctr"/>
                      <a:r>
                        <a:rPr lang="en-US" altLang="zh-CN" sz="2000" dirty="0" err="1">
                          <a:latin typeface="Times New Roman" panose="02020603050405020304" pitchFamily="18" charset="0"/>
                          <a:cs typeface="Times New Roman" panose="02020603050405020304" pitchFamily="18" charset="0"/>
                        </a:rPr>
                        <a:t>GoodQSO</a:t>
                      </a:r>
                      <a:r>
                        <a:rPr lang="en-US" altLang="zh-CN" sz="2000" dirty="0">
                          <a:latin typeface="Times New Roman" panose="02020603050405020304" pitchFamily="18" charset="0"/>
                          <a:cs typeface="Times New Roman" panose="02020603050405020304" pitchFamily="18" charset="0"/>
                        </a:rPr>
                        <a:t> total selection rate:</a:t>
                      </a:r>
                    </a:p>
                    <a:p>
                      <a:pPr algn="ctr"/>
                      <a:r>
                        <a:rPr lang="en-US" altLang="zh-CN" sz="2000" dirty="0">
                          <a:latin typeface="Times New Roman" panose="02020603050405020304" pitchFamily="18" charset="0"/>
                          <a:cs typeface="Times New Roman" panose="02020603050405020304" pitchFamily="18" charset="0"/>
                        </a:rPr>
                        <a:t>10 </a:t>
                      </a:r>
                      <a:r>
                        <a:rPr lang="en-US" altLang="zh-CN" sz="2000" dirty="0" err="1">
                          <a:latin typeface="Times New Roman" panose="02020603050405020304" pitchFamily="18" charset="0"/>
                          <a:cs typeface="Times New Roman" panose="02020603050405020304" pitchFamily="18" charset="0"/>
                        </a:rPr>
                        <a:t>ronds</a:t>
                      </a:r>
                      <a:r>
                        <a:rPr lang="en-US" altLang="zh-CN"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sym typeface="Wingdings" pitchFamily="2" charset="2"/>
                        </a:rPr>
                        <a:t> 95.07%</a:t>
                      </a:r>
                      <a:endParaRPr lang="zh-CN" altLang="en-US" sz="20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827682029"/>
                  </a:ext>
                </a:extLst>
              </a:tr>
            </a:tbl>
          </a:graphicData>
        </a:graphic>
      </p:graphicFrame>
      <p:pic>
        <p:nvPicPr>
          <p:cNvPr id="6" name="图片 5">
            <a:extLst>
              <a:ext uri="{FF2B5EF4-FFF2-40B4-BE49-F238E27FC236}">
                <a16:creationId xmlns:a16="http://schemas.microsoft.com/office/drawing/2014/main" id="{E31C92AB-DC31-7E1B-6538-E612115710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9900" y="2132856"/>
            <a:ext cx="3352724" cy="1975440"/>
          </a:xfrm>
          <a:prstGeom prst="rect">
            <a:avLst/>
          </a:prstGeom>
        </p:spPr>
      </p:pic>
      <p:pic>
        <p:nvPicPr>
          <p:cNvPr id="7" name="图片 6">
            <a:extLst>
              <a:ext uri="{FF2B5EF4-FFF2-40B4-BE49-F238E27FC236}">
                <a16:creationId xmlns:a16="http://schemas.microsoft.com/office/drawing/2014/main" id="{5A88BF39-41FB-93F3-615F-B5CC05E75B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9900" y="4293096"/>
            <a:ext cx="3352724" cy="1911327"/>
          </a:xfrm>
          <a:prstGeom prst="rect">
            <a:avLst/>
          </a:prstGeom>
        </p:spPr>
      </p:pic>
      <p:sp>
        <p:nvSpPr>
          <p:cNvPr id="9" name="文本框 8">
            <a:extLst>
              <a:ext uri="{FF2B5EF4-FFF2-40B4-BE49-F238E27FC236}">
                <a16:creationId xmlns:a16="http://schemas.microsoft.com/office/drawing/2014/main" id="{AC62C914-BB84-EA49-0B06-838D1BCC39CA}"/>
              </a:ext>
            </a:extLst>
          </p:cNvPr>
          <p:cNvSpPr txBox="1"/>
          <p:nvPr/>
        </p:nvSpPr>
        <p:spPr>
          <a:xfrm>
            <a:off x="8488402" y="1691516"/>
            <a:ext cx="3095719"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Sampling without Replacement</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949497"/>
      </p:ext>
    </p:extLst>
  </p:cSld>
  <p:clrMapOvr>
    <a:masterClrMapping/>
  </p:clrMapOvr>
  <mc:AlternateContent xmlns:mc="http://schemas.openxmlformats.org/markup-compatibility/2006" xmlns:p14="http://schemas.microsoft.com/office/powerpoint/2010/main">
    <mc:Choice Requires="p14">
      <p:transition spd="slow" p14:dur="2000" advTm="32131"/>
    </mc:Choice>
    <mc:Fallback xmlns="">
      <p:transition spd="slow" advTm="3213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3352" y="278936"/>
            <a:ext cx="977648" cy="1008063"/>
          </a:xfrm>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592" y="348250"/>
            <a:ext cx="7322704" cy="496824"/>
          </a:xfrm>
        </p:spPr>
        <p:txBody>
          <a:bodyPr/>
          <a:lstStyle/>
          <a:p>
            <a:r>
              <a:rPr lang="en-US" altLang="zh-CN" dirty="0"/>
              <a:t>Mocking Result</a:t>
            </a:r>
            <a:endParaRPr lang="zh-CN" altLang="en-US" dirty="0"/>
          </a:p>
        </p:txBody>
      </p:sp>
      <p:sp>
        <p:nvSpPr>
          <p:cNvPr id="5" name="灯片编号占位符 4"/>
          <p:cNvSpPr>
            <a:spLocks noGrp="1"/>
          </p:cNvSpPr>
          <p:nvPr>
            <p:ph type="sldNum" sz="quarter" idx="13"/>
          </p:nvPr>
        </p:nvSpPr>
        <p:spPr>
          <a:xfrm>
            <a:off x="9120336" y="6237312"/>
            <a:ext cx="2743200" cy="437133"/>
          </a:xfrm>
        </p:spPr>
        <p:txBody>
          <a:bodyPr/>
          <a:lstStyle/>
          <a:p>
            <a:fld id="{B38E2B37-E96B-4849-B006-9B228B0EB70F}" type="slidenum">
              <a:rPr lang="zh-CN" altLang="en-US" smtClean="0"/>
              <a:pPr/>
              <a:t>17</a:t>
            </a:fld>
            <a:endParaRPr lang="zh-CN" altLang="en-US" dirty="0"/>
          </a:p>
        </p:txBody>
      </p:sp>
      <p:graphicFrame>
        <p:nvGraphicFramePr>
          <p:cNvPr id="8" name="表格 7">
            <a:extLst>
              <a:ext uri="{FF2B5EF4-FFF2-40B4-BE49-F238E27FC236}">
                <a16:creationId xmlns:a16="http://schemas.microsoft.com/office/drawing/2014/main" id="{7B2BECF5-A948-1936-5446-5015E28C39F8}"/>
              </a:ext>
            </a:extLst>
          </p:cNvPr>
          <p:cNvGraphicFramePr>
            <a:graphicFrameLocks noGrp="1"/>
          </p:cNvGraphicFramePr>
          <p:nvPr>
            <p:extLst>
              <p:ext uri="{D42A27DB-BD31-4B8C-83A1-F6EECF244321}">
                <p14:modId xmlns:p14="http://schemas.microsoft.com/office/powerpoint/2010/main" val="2405763279"/>
              </p:ext>
            </p:extLst>
          </p:nvPr>
        </p:nvGraphicFramePr>
        <p:xfrm>
          <a:off x="839415" y="1268760"/>
          <a:ext cx="6696745" cy="1963182"/>
        </p:xfrm>
        <a:graphic>
          <a:graphicData uri="http://schemas.openxmlformats.org/drawingml/2006/table">
            <a:tbl>
              <a:tblPr firstRow="1" firstCol="1" bandRow="1">
                <a:tableStyleId>{5C22544A-7EE6-4342-B048-85BDC9FD1C3A}</a:tableStyleId>
              </a:tblPr>
              <a:tblGrid>
                <a:gridCol w="1070566">
                  <a:extLst>
                    <a:ext uri="{9D8B030D-6E8A-4147-A177-3AD203B41FA5}">
                      <a16:colId xmlns:a16="http://schemas.microsoft.com/office/drawing/2014/main" val="2033864000"/>
                    </a:ext>
                  </a:extLst>
                </a:gridCol>
                <a:gridCol w="1473586">
                  <a:extLst>
                    <a:ext uri="{9D8B030D-6E8A-4147-A177-3AD203B41FA5}">
                      <a16:colId xmlns:a16="http://schemas.microsoft.com/office/drawing/2014/main" val="2368194956"/>
                    </a:ext>
                  </a:extLst>
                </a:gridCol>
                <a:gridCol w="2376264">
                  <a:extLst>
                    <a:ext uri="{9D8B030D-6E8A-4147-A177-3AD203B41FA5}">
                      <a16:colId xmlns:a16="http://schemas.microsoft.com/office/drawing/2014/main" val="124430182"/>
                    </a:ext>
                  </a:extLst>
                </a:gridCol>
                <a:gridCol w="1776329">
                  <a:extLst>
                    <a:ext uri="{9D8B030D-6E8A-4147-A177-3AD203B41FA5}">
                      <a16:colId xmlns:a16="http://schemas.microsoft.com/office/drawing/2014/main" val="2120068558"/>
                    </a:ext>
                  </a:extLst>
                </a:gridCol>
              </a:tblGrid>
              <a:tr h="654394">
                <a:tc>
                  <a:txBody>
                    <a:bodyPr/>
                    <a:lstStyle/>
                    <a:p>
                      <a:pPr algn="ctr">
                        <a:lnSpc>
                          <a:spcPct val="150000"/>
                        </a:lnSpc>
                      </a:pPr>
                      <a:r>
                        <a:rPr lang="en-US" sz="1400" kern="100" dirty="0">
                          <a:effectLst/>
                          <a:latin typeface="Times New Roman" panose="02020603050405020304" pitchFamily="18" charset="0"/>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400" marR="68580" marT="0" marB="0" anchor="ctr"/>
                </a:tc>
                <a:tc>
                  <a:txBody>
                    <a:bodyPr/>
                    <a:lstStyle/>
                    <a:p>
                      <a:pPr algn="ctr">
                        <a:lnSpc>
                          <a:spcPct val="150000"/>
                        </a:lnSpc>
                      </a:pPr>
                      <a:r>
                        <a:rPr lang="en-US" altLang="zh-CN" sz="1400" kern="100" dirty="0">
                          <a:effectLst/>
                          <a:latin typeface="Times New Roman" panose="02020603050405020304" pitchFamily="18" charset="0"/>
                          <a:cs typeface="Times New Roman" panose="02020603050405020304" pitchFamily="18" charset="0"/>
                        </a:rPr>
                        <a:t>Input</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400" marR="68580" marT="0" marB="0" anchor="ctr"/>
                </a:tc>
                <a:tc>
                  <a:txBody>
                    <a:bodyPr/>
                    <a:lstStyle/>
                    <a:p>
                      <a:pPr algn="ctr">
                        <a:lnSpc>
                          <a:spcPct val="150000"/>
                        </a:lnSpc>
                      </a:pPr>
                      <a:r>
                        <a:rPr lang="en-US" sz="1400" kern="100" dirty="0" err="1">
                          <a:effectLst/>
                          <a:latin typeface="Times New Roman" panose="02020603050405020304" pitchFamily="18" charset="0"/>
                          <a:cs typeface="Times New Roman" panose="02020603050405020304" pitchFamily="18" charset="0"/>
                        </a:rPr>
                        <a:t>GoodMock</a:t>
                      </a:r>
                      <a:r>
                        <a:rPr lang="en-US" sz="1400" kern="100" dirty="0">
                          <a:effectLst/>
                          <a:latin typeface="Times New Roman" panose="02020603050405020304" pitchFamily="18" charset="0"/>
                          <a:cs typeface="Times New Roman" panose="02020603050405020304" pitchFamily="18" charset="0"/>
                        </a:rPr>
                        <a:t> Samples</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400" marR="68580" marT="0" marB="0" anchor="ctr"/>
                </a:tc>
                <a:tc>
                  <a:txBody>
                    <a:bodyPr/>
                    <a:lstStyle/>
                    <a:p>
                      <a:pPr algn="ctr">
                        <a:lnSpc>
                          <a:spcPct val="150000"/>
                        </a:lnSpc>
                      </a:pPr>
                      <a:r>
                        <a:rPr lang="en-US" altLang="zh-CN" sz="1400" kern="100" dirty="0">
                          <a:effectLst/>
                          <a:latin typeface="Times New Roman" panose="02020603050405020304" pitchFamily="18" charset="0"/>
                          <a:cs typeface="Times New Roman" panose="02020603050405020304" pitchFamily="18" charset="0"/>
                        </a:rPr>
                        <a:t>Total Selection Rate</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400" marR="68580" marT="0" marB="0" anchor="ctr"/>
                </a:tc>
                <a:extLst>
                  <a:ext uri="{0D108BD9-81ED-4DB2-BD59-A6C34878D82A}">
                    <a16:rowId xmlns:a16="http://schemas.microsoft.com/office/drawing/2014/main" val="2681525918"/>
                  </a:ext>
                </a:extLst>
              </a:tr>
              <a:tr h="654394">
                <a:tc>
                  <a:txBody>
                    <a:bodyPr/>
                    <a:lstStyle/>
                    <a:p>
                      <a:pPr algn="ctr">
                        <a:lnSpc>
                          <a:spcPct val="150000"/>
                        </a:lnSpc>
                      </a:pPr>
                      <a:r>
                        <a:rPr lang="en-US" sz="1400" kern="100">
                          <a:effectLst/>
                          <a:latin typeface="Times New Roman" panose="02020603050405020304" pitchFamily="18" charset="0"/>
                          <a:cs typeface="Times New Roman" panose="02020603050405020304" pitchFamily="18" charset="0"/>
                        </a:rPr>
                        <a:t>GoodQSO</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400" marR="68580" marT="0" marB="0" anchor="ctr"/>
                </a:tc>
                <a:tc>
                  <a:txBody>
                    <a:bodyPr/>
                    <a:lstStyle/>
                    <a:p>
                      <a:pPr algn="ctr">
                        <a:lnSpc>
                          <a:spcPct val="150000"/>
                        </a:lnSpc>
                      </a:pPr>
                      <a:r>
                        <a:rPr lang="en-US" sz="1400" kern="100" dirty="0">
                          <a:effectLst/>
                          <a:latin typeface="Times New Roman" panose="02020603050405020304" pitchFamily="18" charset="0"/>
                          <a:cs typeface="Times New Roman" panose="02020603050405020304" pitchFamily="18" charset="0"/>
                        </a:rPr>
                        <a:t>175175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400" marR="68580" marT="0" marB="0" anchor="ctr"/>
                </a:tc>
                <a:tc>
                  <a:txBody>
                    <a:bodyPr/>
                    <a:lstStyle/>
                    <a:p>
                      <a:pPr algn="ctr">
                        <a:lnSpc>
                          <a:spcPct val="150000"/>
                        </a:lnSpc>
                      </a:pPr>
                      <a:r>
                        <a:rPr lang="en-US" sz="1400" kern="100" dirty="0" err="1">
                          <a:effectLst/>
                          <a:latin typeface="Times New Roman" panose="02020603050405020304" pitchFamily="18" charset="0"/>
                          <a:cs typeface="Times New Roman" panose="02020603050405020304" pitchFamily="18" charset="0"/>
                        </a:rPr>
                        <a:t>GoodMockGPQ</a:t>
                      </a:r>
                      <a:r>
                        <a:rPr lang="en-US" sz="1400" kern="100" dirty="0">
                          <a:effectLst/>
                          <a:latin typeface="Times New Roman" panose="02020603050405020304" pitchFamily="18" charset="0"/>
                          <a:cs typeface="Times New Roman" panose="02020603050405020304" pitchFamily="18" charset="0"/>
                        </a:rPr>
                        <a:t>: 166535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400" marR="68580" marT="0" marB="0" anchor="ctr"/>
                </a:tc>
                <a:tc>
                  <a:txBody>
                    <a:bodyPr/>
                    <a:lstStyle/>
                    <a:p>
                      <a:pPr algn="ctr">
                        <a:lnSpc>
                          <a:spcPct val="150000"/>
                        </a:lnSpc>
                      </a:pPr>
                      <a:r>
                        <a:rPr lang="en-US" altLang="zh-CN" sz="1400" kern="100" dirty="0">
                          <a:effectLst/>
                          <a:latin typeface="Times New Roman" panose="02020603050405020304" pitchFamily="18" charset="0"/>
                          <a:cs typeface="Times New Roman" panose="02020603050405020304" pitchFamily="18" charset="0"/>
                        </a:rPr>
                        <a:t>10 rounds</a:t>
                      </a:r>
                      <a:r>
                        <a:rPr lang="zh-CN" sz="1400" kern="100" dirty="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95.07%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400" marR="68580" marT="0" marB="0" anchor="ctr"/>
                </a:tc>
                <a:extLst>
                  <a:ext uri="{0D108BD9-81ED-4DB2-BD59-A6C34878D82A}">
                    <a16:rowId xmlns:a16="http://schemas.microsoft.com/office/drawing/2014/main" val="2725874576"/>
                  </a:ext>
                </a:extLst>
              </a:tr>
              <a:tr h="654394">
                <a:tc>
                  <a:txBody>
                    <a:bodyPr/>
                    <a:lstStyle/>
                    <a:p>
                      <a:pPr algn="ctr">
                        <a:lnSpc>
                          <a:spcPct val="150000"/>
                        </a:lnSpc>
                      </a:pPr>
                      <a:r>
                        <a:rPr lang="en-US" sz="1400" kern="100">
                          <a:effectLst/>
                          <a:latin typeface="Times New Roman" panose="02020603050405020304" pitchFamily="18" charset="0"/>
                          <a:cs typeface="Times New Roman" panose="02020603050405020304" pitchFamily="18" charset="0"/>
                        </a:rPr>
                        <a:t>GoodGal</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400" marR="68580" marT="0" marB="0" anchor="ctr"/>
                </a:tc>
                <a:tc>
                  <a:txBody>
                    <a:bodyPr/>
                    <a:lstStyle/>
                    <a:p>
                      <a:pPr algn="ctr">
                        <a:lnSpc>
                          <a:spcPct val="150000"/>
                        </a:lnSpc>
                      </a:pPr>
                      <a:r>
                        <a:rPr lang="en-US" sz="1400" kern="100">
                          <a:effectLst/>
                          <a:latin typeface="Times New Roman" panose="02020603050405020304" pitchFamily="18" charset="0"/>
                          <a:cs typeface="Times New Roman" panose="02020603050405020304" pitchFamily="18" charset="0"/>
                        </a:rPr>
                        <a:t>156805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400" marR="68580" marT="0" marB="0" anchor="ctr"/>
                </a:tc>
                <a:tc>
                  <a:txBody>
                    <a:bodyPr/>
                    <a:lstStyle/>
                    <a:p>
                      <a:pPr algn="ctr">
                        <a:lnSpc>
                          <a:spcPct val="150000"/>
                        </a:lnSpc>
                      </a:pPr>
                      <a:r>
                        <a:rPr lang="en-US" sz="1400" kern="100" dirty="0" err="1">
                          <a:effectLst/>
                          <a:latin typeface="Times New Roman" panose="02020603050405020304" pitchFamily="18" charset="0"/>
                          <a:cs typeface="Times New Roman" panose="02020603050405020304" pitchFamily="18" charset="0"/>
                        </a:rPr>
                        <a:t>GoodMockGal</a:t>
                      </a:r>
                      <a:r>
                        <a:rPr lang="en-US" sz="1400" kern="100" dirty="0">
                          <a:effectLst/>
                          <a:latin typeface="Times New Roman" panose="02020603050405020304" pitchFamily="18" charset="0"/>
                          <a:cs typeface="Times New Roman" panose="02020603050405020304" pitchFamily="18" charset="0"/>
                        </a:rPr>
                        <a:t>: 156794</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400" marR="68580" marT="0" marB="0" anchor="ctr"/>
                </a:tc>
                <a:tc>
                  <a:txBody>
                    <a:bodyPr/>
                    <a:lstStyle/>
                    <a:p>
                      <a:pPr algn="ctr">
                        <a:lnSpc>
                          <a:spcPct val="150000"/>
                        </a:lnSpc>
                      </a:pPr>
                      <a:r>
                        <a:rPr lang="en-US" altLang="zh-CN" sz="1400" kern="100" dirty="0">
                          <a:effectLst/>
                          <a:latin typeface="Times New Roman" panose="02020603050405020304" pitchFamily="18" charset="0"/>
                          <a:cs typeface="Times New Roman" panose="02020603050405020304" pitchFamily="18" charset="0"/>
                        </a:rPr>
                        <a:t>10 rounds</a:t>
                      </a:r>
                      <a:r>
                        <a:rPr lang="zh-CN" sz="1400" kern="100" dirty="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99.99%</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400" marR="68580" marT="0" marB="0" anchor="ctr"/>
                </a:tc>
                <a:extLst>
                  <a:ext uri="{0D108BD9-81ED-4DB2-BD59-A6C34878D82A}">
                    <a16:rowId xmlns:a16="http://schemas.microsoft.com/office/drawing/2014/main" val="2429160234"/>
                  </a:ext>
                </a:extLst>
              </a:tr>
            </a:tbl>
          </a:graphicData>
        </a:graphic>
      </p:graphicFrame>
      <p:pic>
        <p:nvPicPr>
          <p:cNvPr id="10" name="图片 9">
            <a:extLst>
              <a:ext uri="{FF2B5EF4-FFF2-40B4-BE49-F238E27FC236}">
                <a16:creationId xmlns:a16="http://schemas.microsoft.com/office/drawing/2014/main" id="{5143406E-B1DC-5DEC-EE36-5B6FFDABF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68" y="3273510"/>
            <a:ext cx="11070708" cy="3611874"/>
          </a:xfrm>
          <a:prstGeom prst="rect">
            <a:avLst/>
          </a:prstGeom>
        </p:spPr>
      </p:pic>
      <p:sp>
        <p:nvSpPr>
          <p:cNvPr id="12" name="文本框 11">
            <a:extLst>
              <a:ext uri="{FF2B5EF4-FFF2-40B4-BE49-F238E27FC236}">
                <a16:creationId xmlns:a16="http://schemas.microsoft.com/office/drawing/2014/main" id="{6F83E233-6997-EC09-77D3-8DC2CB43C478}"/>
              </a:ext>
            </a:extLst>
          </p:cNvPr>
          <p:cNvSpPr txBox="1"/>
          <p:nvPr/>
        </p:nvSpPr>
        <p:spPr>
          <a:xfrm>
            <a:off x="7718648" y="1916832"/>
            <a:ext cx="4176464" cy="969176"/>
          </a:xfrm>
          <a:prstGeom prst="rect">
            <a:avLst/>
          </a:prstGeom>
          <a:noFill/>
        </p:spPr>
        <p:txBody>
          <a:bodyPr wrap="square">
            <a:spAutoFit/>
          </a:bodyPr>
          <a:lstStyle/>
          <a:p>
            <a:pPr algn="ctr">
              <a:lnSpc>
                <a:spcPct val="150000"/>
              </a:lnSpc>
            </a:pPr>
            <a:r>
              <a:rPr lang="en-US" altLang="zh-CN" sz="2000" kern="100" dirty="0" err="1">
                <a:effectLst/>
                <a:latin typeface="Chalkboard SE" panose="03050602040202020205" pitchFamily="66" charset="0"/>
                <a:ea typeface="宋体" panose="02010600030101010101" pitchFamily="2" charset="-122"/>
                <a:cs typeface="Times New Roman" panose="02020603050405020304" pitchFamily="18" charset="0"/>
              </a:rPr>
              <a:t>GoodGal</a:t>
            </a:r>
            <a:r>
              <a:rPr lang="en-US" altLang="zh-CN" sz="2000" kern="100" dirty="0">
                <a:effectLst/>
                <a:latin typeface="Chalkboard SE" panose="03050602040202020205" pitchFamily="66" charset="0"/>
                <a:ea typeface="宋体" panose="02010600030101010101" pitchFamily="2" charset="-122"/>
                <a:cs typeface="Times New Roman" panose="02020603050405020304" pitchFamily="18" charset="0"/>
              </a:rPr>
              <a:t> brighter than </a:t>
            </a:r>
            <a:r>
              <a:rPr lang="en-US" altLang="zh-CN" sz="2000" kern="100" dirty="0" err="1">
                <a:effectLst/>
                <a:latin typeface="Chalkboard SE" panose="03050602040202020205" pitchFamily="66" charset="0"/>
                <a:ea typeface="宋体" panose="02010600030101010101" pitchFamily="2" charset="-122"/>
                <a:cs typeface="Times New Roman" panose="02020603050405020304" pitchFamily="18" charset="0"/>
              </a:rPr>
              <a:t>GoodQSO</a:t>
            </a:r>
            <a:r>
              <a:rPr lang="en-US" altLang="zh-CN" sz="2000" kern="100" dirty="0">
                <a:effectLst/>
                <a:latin typeface="Chalkboard SE" panose="03050602040202020205" pitchFamily="66" charset="0"/>
                <a:ea typeface="宋体" panose="02010600030101010101" pitchFamily="2" charset="-122"/>
                <a:cs typeface="Times New Roman" panose="02020603050405020304" pitchFamily="18" charset="0"/>
              </a:rPr>
              <a:t>:</a:t>
            </a:r>
          </a:p>
          <a:p>
            <a:pPr algn="ctr">
              <a:lnSpc>
                <a:spcPct val="150000"/>
              </a:lnSpc>
            </a:pPr>
            <a:r>
              <a:rPr lang="en-US" altLang="zh-CN" sz="2000" kern="100" dirty="0">
                <a:latin typeface="Chalkboard SE" panose="03050602040202020205" pitchFamily="66" charset="0"/>
                <a:ea typeface="宋体" panose="02010600030101010101" pitchFamily="2" charset="-122"/>
                <a:cs typeface="Times New Roman" panose="02020603050405020304" pitchFamily="18" charset="0"/>
              </a:rPr>
              <a:t>H</a:t>
            </a:r>
            <a:r>
              <a:rPr lang="en-US" altLang="zh-CN" sz="2000" kern="100" dirty="0">
                <a:effectLst/>
                <a:latin typeface="Chalkboard SE" panose="03050602040202020205" pitchFamily="66" charset="0"/>
                <a:ea typeface="宋体" panose="02010600030101010101" pitchFamily="2" charset="-122"/>
                <a:cs typeface="Times New Roman" panose="02020603050405020304" pitchFamily="18" charset="0"/>
              </a:rPr>
              <a:t>igher total selection rate</a:t>
            </a:r>
            <a:endParaRPr lang="zh-CN" altLang="en-US" sz="2000" dirty="0">
              <a:latin typeface="Chalkboard SE" panose="03050602040202020205" pitchFamily="66" charset="0"/>
            </a:endParaRPr>
          </a:p>
        </p:txBody>
      </p:sp>
    </p:spTree>
    <p:extLst>
      <p:ext uri="{BB962C8B-B14F-4D97-AF65-F5344CB8AC3E}">
        <p14:creationId xmlns:p14="http://schemas.microsoft.com/office/powerpoint/2010/main" val="1068553137"/>
      </p:ext>
    </p:extLst>
  </p:cSld>
  <p:clrMapOvr>
    <a:masterClrMapping/>
  </p:clrMapOvr>
  <mc:AlternateContent xmlns:mc="http://schemas.openxmlformats.org/markup-compatibility/2006" xmlns:p14="http://schemas.microsoft.com/office/powerpoint/2010/main">
    <mc:Choice Requires="p14">
      <p:transition spd="slow" p14:dur="2000" advTm="26438"/>
    </mc:Choice>
    <mc:Fallback xmlns="">
      <p:transition spd="slow" advTm="2643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3352" y="278936"/>
            <a:ext cx="1008112" cy="1008063"/>
          </a:xfrm>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87488" y="348250"/>
            <a:ext cx="8474832" cy="496824"/>
          </a:xfrm>
        </p:spPr>
        <p:txBody>
          <a:bodyPr/>
          <a:lstStyle/>
          <a:p>
            <a:r>
              <a:rPr lang="en-US" altLang="zh-CN" dirty="0"/>
              <a:t>Calculating Prior Distribution</a:t>
            </a:r>
            <a:endParaRPr lang="zh-CN" altLang="en-US" dirty="0"/>
          </a:p>
        </p:txBody>
      </p:sp>
      <p:sp>
        <p:nvSpPr>
          <p:cNvPr id="5" name="灯片编号占位符 4"/>
          <p:cNvSpPr>
            <a:spLocks noGrp="1"/>
          </p:cNvSpPr>
          <p:nvPr>
            <p:ph type="sldNum" sz="quarter" idx="13"/>
          </p:nvPr>
        </p:nvSpPr>
        <p:spPr>
          <a:xfrm>
            <a:off x="9120336" y="6237312"/>
            <a:ext cx="2743200" cy="437133"/>
          </a:xfrm>
        </p:spPr>
        <p:txBody>
          <a:bodyPr/>
          <a:lstStyle/>
          <a:p>
            <a:fld id="{B38E2B37-E96B-4849-B006-9B228B0EB70F}" type="slidenum">
              <a:rPr lang="zh-CN" altLang="en-US" smtClean="0"/>
              <a:pPr/>
              <a:t>18</a:t>
            </a:fld>
            <a:endParaRPr lang="zh-CN" altLang="en-US" dirty="0"/>
          </a:p>
        </p:txBody>
      </p:sp>
      <p:pic>
        <p:nvPicPr>
          <p:cNvPr id="4" name="图片 3">
            <a:extLst>
              <a:ext uri="{FF2B5EF4-FFF2-40B4-BE49-F238E27FC236}">
                <a16:creationId xmlns:a16="http://schemas.microsoft.com/office/drawing/2014/main" id="{1E729B67-5D63-2D65-CFB8-B844F3C8F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1910391"/>
            <a:ext cx="7610974" cy="4974993"/>
          </a:xfrm>
          <a:prstGeom prst="rect">
            <a:avLst/>
          </a:prstGeom>
        </p:spPr>
      </p:pic>
      <mc:AlternateContent xmlns:mc="http://schemas.openxmlformats.org/markup-compatibility/2006" xmlns:a14="http://schemas.microsoft.com/office/drawing/2010/main">
        <mc:Choice Requires="a14">
          <p:graphicFrame>
            <p:nvGraphicFramePr>
              <p:cNvPr id="20" name="表格 20">
                <a:extLst>
                  <a:ext uri="{FF2B5EF4-FFF2-40B4-BE49-F238E27FC236}">
                    <a16:creationId xmlns:a16="http://schemas.microsoft.com/office/drawing/2014/main" id="{1C965CC1-A61A-4352-635C-8809B939AA3A}"/>
                  </a:ext>
                </a:extLst>
              </p:cNvPr>
              <p:cNvGraphicFramePr>
                <a:graphicFrameLocks noGrp="1"/>
              </p:cNvGraphicFramePr>
              <p:nvPr>
                <p:extLst>
                  <p:ext uri="{D42A27DB-BD31-4B8C-83A1-F6EECF244321}">
                    <p14:modId xmlns:p14="http://schemas.microsoft.com/office/powerpoint/2010/main" val="1349110371"/>
                  </p:ext>
                </p:extLst>
              </p:nvPr>
            </p:nvGraphicFramePr>
            <p:xfrm>
              <a:off x="7824192" y="2097547"/>
              <a:ext cx="4183360" cy="4573342"/>
            </p:xfrm>
            <a:graphic>
              <a:graphicData uri="http://schemas.openxmlformats.org/drawingml/2006/table">
                <a:tbl>
                  <a:tblPr firstRow="1" bandRow="1">
                    <a:tableStyleId>{5C22544A-7EE6-4342-B048-85BDC9FD1C3A}</a:tableStyleId>
                  </a:tblPr>
                  <a:tblGrid>
                    <a:gridCol w="1087016">
                      <a:extLst>
                        <a:ext uri="{9D8B030D-6E8A-4147-A177-3AD203B41FA5}">
                          <a16:colId xmlns:a16="http://schemas.microsoft.com/office/drawing/2014/main" val="334996275"/>
                        </a:ext>
                      </a:extLst>
                    </a:gridCol>
                    <a:gridCol w="3096344">
                      <a:extLst>
                        <a:ext uri="{9D8B030D-6E8A-4147-A177-3AD203B41FA5}">
                          <a16:colId xmlns:a16="http://schemas.microsoft.com/office/drawing/2014/main" val="3749831452"/>
                        </a:ext>
                      </a:extLst>
                    </a:gridCol>
                  </a:tblGrid>
                  <a:tr h="612051">
                    <a:tc>
                      <a:txBody>
                        <a:bodyPr/>
                        <a:lstStyle/>
                        <a:p>
                          <a:pPr algn="ctr"/>
                          <a:r>
                            <a:rPr lang="en-US" altLang="zh-CN" sz="1600" dirty="0">
                              <a:latin typeface="Times New Roman" panose="02020603050405020304" pitchFamily="18" charset="0"/>
                              <a:cs typeface="Times New Roman" panose="02020603050405020304" pitchFamily="18" charset="0"/>
                            </a:rPr>
                            <a:t>Density</a:t>
                          </a:r>
                          <a:endParaRPr lang="zh-CN" altLang="en-US" sz="1600" dirty="0">
                            <a:latin typeface="Times New Roman" panose="02020603050405020304" pitchFamily="18" charset="0"/>
                            <a:cs typeface="Times New Roman" panose="02020603050405020304" pitchFamily="18" charset="0"/>
                          </a:endParaRPr>
                        </a:p>
                      </a:txBody>
                      <a:tcPr marL="90000" anchor="ctr"/>
                    </a:tc>
                    <a:tc>
                      <a:txBody>
                        <a:bodyPr/>
                        <a:lstStyle/>
                        <a:p>
                          <a:pPr algn="ctr"/>
                          <a:r>
                            <a:rPr lang="en-US" altLang="zh-CN" sz="1600" dirty="0">
                              <a:latin typeface="Times New Roman" panose="02020603050405020304" pitchFamily="18" charset="0"/>
                              <a:cs typeface="Times New Roman" panose="02020603050405020304" pitchFamily="18" charset="0"/>
                            </a:rPr>
                            <a:t>Meaning</a:t>
                          </a:r>
                          <a:endParaRPr lang="zh-CN" altLang="en-US" sz="16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3633624957"/>
                      </a:ext>
                    </a:extLst>
                  </a:tr>
                  <a:tr h="612051">
                    <a:tc>
                      <a:txBody>
                        <a:bodyPr/>
                        <a:lstStyle/>
                        <a:p>
                          <a:pPr algn="ctr"/>
                          <a14:m>
                            <m:oMath xmlns:m="http://schemas.openxmlformats.org/officeDocument/2006/math">
                              <m:sSub>
                                <m:sSubPr>
                                  <m:ctrlPr>
                                    <a:rPr lang="zh-CN" altLang="zh-CN" sz="1600" i="1" kern="1200" smtClean="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𝐷</m:t>
                                  </m:r>
                                </m:e>
                                <m:sub>
                                  <m:r>
                                    <a:rPr lang="en-US" altLang="zh-CN" sz="1600" i="1" kern="1200">
                                      <a:solidFill>
                                        <a:schemeClr val="dk1"/>
                                      </a:solidFill>
                                      <a:effectLst/>
                                      <a:latin typeface="Cambria Math" panose="02040503050406030204" pitchFamily="18" charset="0"/>
                                      <a:ea typeface="+mn-ea"/>
                                      <a:cs typeface="+mn-cs"/>
                                    </a:rPr>
                                    <m:t>𝑎𝑙𝑙</m:t>
                                  </m:r>
                                </m:sub>
                              </m:sSub>
                            </m:oMath>
                          </a14:m>
                          <a:r>
                            <a:rPr lang="zh-CN" altLang="zh-CN" sz="1600" dirty="0">
                              <a:effectLst/>
                              <a:latin typeface="Times New Roman" panose="02020603050405020304" pitchFamily="18" charset="0"/>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a:txBody>
                      <a:tcPr marL="90000" anchor="ctr"/>
                    </a:tc>
                    <a:tc>
                      <a:txBody>
                        <a:bodyPr/>
                        <a:lstStyle/>
                        <a:p>
                          <a:pPr algn="ctr"/>
                          <a:r>
                            <a:rPr lang="en-US" altLang="zh-CN" sz="1600" kern="1200" dirty="0">
                              <a:solidFill>
                                <a:schemeClr val="dk1"/>
                              </a:solidFill>
                              <a:effectLst/>
                              <a:latin typeface="Times New Roman" panose="02020603050405020304" pitchFamily="18" charset="0"/>
                              <a:ea typeface="+mn-ea"/>
                              <a:cs typeface="Times New Roman" panose="02020603050405020304" pitchFamily="18" charset="0"/>
                            </a:rPr>
                            <a:t>Density of all |b| &lt; 5 deg sources </a:t>
                          </a:r>
                        </a:p>
                        <a:p>
                          <a:pPr algn="ctr"/>
                          <a:r>
                            <a:rPr lang="en-US" altLang="zh-CN" sz="1600" kern="1200" dirty="0">
                              <a:solidFill>
                                <a:schemeClr val="dk1"/>
                              </a:solidFill>
                              <a:effectLst/>
                              <a:latin typeface="Times New Roman" panose="02020603050405020304" pitchFamily="18" charset="0"/>
                              <a:ea typeface="+mn-ea"/>
                              <a:cs typeface="Times New Roman" panose="02020603050405020304" pitchFamily="18" charset="0"/>
                            </a:rPr>
                            <a:t>PS1 X UKIDSS GPS X </a:t>
                          </a:r>
                          <a:r>
                            <a:rPr lang="en-US" altLang="zh-CN" sz="1600" kern="1200" dirty="0" err="1">
                              <a:solidFill>
                                <a:schemeClr val="dk1"/>
                              </a:solidFill>
                              <a:effectLst/>
                              <a:latin typeface="Times New Roman" panose="02020603050405020304" pitchFamily="18" charset="0"/>
                              <a:ea typeface="+mn-ea"/>
                              <a:cs typeface="Times New Roman" panose="02020603050405020304" pitchFamily="18" charset="0"/>
                            </a:rPr>
                            <a:t>CatWISE</a:t>
                          </a:r>
                          <a:r>
                            <a:rPr lang="zh-CN" altLang="zh-CN" sz="1600" dirty="0">
                              <a:effectLst/>
                              <a:latin typeface="Times New Roman" panose="02020603050405020304" pitchFamily="18" charset="0"/>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4050658541"/>
                      </a:ext>
                    </a:extLst>
                  </a:tr>
                  <a:tr h="612051">
                    <a:tc>
                      <a:txBody>
                        <a:bodyPr/>
                        <a:lstStyle/>
                        <a:p>
                          <a:pPr algn="ctr"/>
                          <a14:m>
                            <m:oMath xmlns:m="http://schemas.openxmlformats.org/officeDocument/2006/math">
                              <m:sSub>
                                <m:sSubPr>
                                  <m:ctrlPr>
                                    <a:rPr lang="zh-CN" altLang="zh-CN" sz="1600" i="1" kern="1200" smtClean="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𝐷</m:t>
                                  </m:r>
                                </m:e>
                                <m:sub>
                                  <m:r>
                                    <a:rPr lang="en-US" altLang="zh-CN" sz="1600" i="1" kern="1200">
                                      <a:solidFill>
                                        <a:schemeClr val="dk1"/>
                                      </a:solidFill>
                                      <a:effectLst/>
                                      <a:latin typeface="Cambria Math" panose="02040503050406030204" pitchFamily="18" charset="0"/>
                                      <a:ea typeface="+mn-ea"/>
                                      <a:cs typeface="+mn-cs"/>
                                    </a:rPr>
                                    <m:t>𝑔𝑜𝑜𝑑𝑝h</m:t>
                                  </m:r>
                                </m:sub>
                              </m:sSub>
                            </m:oMath>
                          </a14:m>
                          <a:r>
                            <a:rPr lang="zh-CN" altLang="zh-CN" sz="1600" dirty="0">
                              <a:effectLst/>
                              <a:latin typeface="Times New Roman" panose="02020603050405020304" pitchFamily="18" charset="0"/>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a:txBody>
                      <a:tcPr marL="90000" anchor="ctr"/>
                    </a:tc>
                    <a:tc>
                      <a:txBody>
                        <a:bodyPr/>
                        <a:lstStyle/>
                        <a:p>
                          <a:pPr algn="ctr"/>
                          <a:r>
                            <a:rPr lang="en-US" altLang="zh-CN" sz="1600" kern="1200" dirty="0">
                              <a:solidFill>
                                <a:schemeClr val="dk1"/>
                              </a:solidFill>
                              <a:effectLst/>
                              <a:latin typeface="Times New Roman" panose="02020603050405020304" pitchFamily="18" charset="0"/>
                              <a:ea typeface="+mn-ea"/>
                              <a:cs typeface="Times New Roman" panose="02020603050405020304" pitchFamily="18" charset="0"/>
                            </a:rPr>
                            <a:t>Density of all |b| &lt; 5 deg sources </a:t>
                          </a:r>
                        </a:p>
                        <a:p>
                          <a:pPr algn="ctr"/>
                          <a:r>
                            <a:rPr lang="en-US" altLang="zh-CN" sz="1600" kern="1200" dirty="0">
                              <a:solidFill>
                                <a:schemeClr val="dk1"/>
                              </a:solidFill>
                              <a:effectLst/>
                              <a:latin typeface="Times New Roman" panose="02020603050405020304" pitchFamily="18" charset="0"/>
                              <a:ea typeface="+mn-ea"/>
                              <a:cs typeface="Times New Roman" panose="02020603050405020304" pitchFamily="18" charset="0"/>
                            </a:rPr>
                            <a:t>with good photometry</a:t>
                          </a:r>
                        </a:p>
                      </a:txBody>
                      <a:tcPr marL="90000" anchor="ctr"/>
                    </a:tc>
                    <a:extLst>
                      <a:ext uri="{0D108BD9-81ED-4DB2-BD59-A6C34878D82A}">
                        <a16:rowId xmlns:a16="http://schemas.microsoft.com/office/drawing/2014/main" val="312226157"/>
                      </a:ext>
                    </a:extLst>
                  </a:tr>
                  <a:tr h="612051">
                    <a:tc>
                      <a:txBody>
                        <a:bodyPr/>
                        <a:lstStyle/>
                        <a:p>
                          <a:pPr algn="ctr"/>
                          <a14:m>
                            <m:oMath xmlns:m="http://schemas.openxmlformats.org/officeDocument/2006/math">
                              <m:sSub>
                                <m:sSubPr>
                                  <m:ctrlPr>
                                    <a:rPr lang="zh-CN" altLang="zh-CN" sz="1600" i="1" kern="1200" smtClean="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𝐷</m:t>
                                  </m:r>
                                </m:e>
                                <m:sub>
                                  <m:r>
                                    <a:rPr lang="en-US" altLang="zh-CN" sz="1600" i="1" kern="1200">
                                      <a:solidFill>
                                        <a:schemeClr val="dk1"/>
                                      </a:solidFill>
                                      <a:effectLst/>
                                      <a:latin typeface="Cambria Math" panose="02040503050406030204" pitchFamily="18" charset="0"/>
                                      <a:ea typeface="+mn-ea"/>
                                      <a:cs typeface="+mn-cs"/>
                                    </a:rPr>
                                    <m:t>𝑜𝑙𝑑</m:t>
                                  </m:r>
                                </m:sub>
                              </m:sSub>
                            </m:oMath>
                          </a14:m>
                          <a:r>
                            <a:rPr lang="zh-CN" altLang="zh-CN" sz="1600" dirty="0">
                              <a:effectLst/>
                              <a:latin typeface="Times New Roman" panose="02020603050405020304" pitchFamily="18" charset="0"/>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a:txBody>
                      <a:tcPr marL="90000" anchor="ctr"/>
                    </a:tc>
                    <a:tc>
                      <a:txBody>
                        <a:bodyPr/>
                        <a:lstStyle/>
                        <a:p>
                          <a:pPr algn="ctr"/>
                          <a:r>
                            <a:rPr lang="en-US" altLang="zh-CN" sz="1600" dirty="0">
                              <a:latin typeface="Times New Roman" panose="02020603050405020304" pitchFamily="18" charset="0"/>
                              <a:cs typeface="Times New Roman" panose="02020603050405020304" pitchFamily="18" charset="0"/>
                            </a:rPr>
                            <a:t>Density of </a:t>
                          </a:r>
                          <a:r>
                            <a:rPr lang="en-US" altLang="zh-CN" sz="1600" dirty="0" err="1">
                              <a:latin typeface="Times New Roman" panose="02020603050405020304" pitchFamily="18" charset="0"/>
                              <a:cs typeface="Times New Roman" panose="02020603050405020304" pitchFamily="18" charset="0"/>
                            </a:rPr>
                            <a:t>GoodMockGPQ</a:t>
                          </a:r>
                          <a:endParaRPr lang="zh-CN" altLang="en-US" sz="16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3875866783"/>
                      </a:ext>
                    </a:extLst>
                  </a:tr>
                  <a:tr h="612051">
                    <a:tc>
                      <a:txBody>
                        <a:bodyPr/>
                        <a:lstStyle/>
                        <a:p>
                          <a:pPr algn="ctr"/>
                          <a14:m>
                            <m:oMath xmlns:m="http://schemas.openxmlformats.org/officeDocument/2006/math">
                              <m:sSub>
                                <m:sSubPr>
                                  <m:ctrlPr>
                                    <a:rPr lang="zh-CN" altLang="zh-CN" sz="1600" i="1" kern="1200" smtClean="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𝐷</m:t>
                                  </m:r>
                                </m:e>
                                <m:sub>
                                  <m:r>
                                    <a:rPr lang="en-US" altLang="zh-CN" sz="1600" i="1" kern="1200">
                                      <a:solidFill>
                                        <a:schemeClr val="dk1"/>
                                      </a:solidFill>
                                      <a:effectLst/>
                                      <a:latin typeface="Cambria Math" panose="02040503050406030204" pitchFamily="18" charset="0"/>
                                      <a:ea typeface="+mn-ea"/>
                                      <a:cs typeface="+mn-cs"/>
                                    </a:rPr>
                                    <m:t>𝑛𝑒𝑤</m:t>
                                  </m:r>
                                </m:sub>
                              </m:sSub>
                              <m:r>
                                <a:rPr lang="en-US" altLang="zh-CN" sz="1600" i="1" kern="1200">
                                  <a:solidFill>
                                    <a:schemeClr val="dk1"/>
                                  </a:solidFill>
                                  <a:effectLst/>
                                  <a:latin typeface="Cambria Math" panose="02040503050406030204" pitchFamily="18" charset="0"/>
                                  <a:ea typeface="+mn-ea"/>
                                  <a:cs typeface="+mn-cs"/>
                                </a:rPr>
                                <m:t>’</m:t>
                              </m:r>
                            </m:oMath>
                          </a14:m>
                          <a:r>
                            <a:rPr lang="zh-CN" altLang="zh-CN" sz="1600" dirty="0">
                              <a:effectLst/>
                              <a:latin typeface="Times New Roman" panose="02020603050405020304" pitchFamily="18" charset="0"/>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a:txBody>
                      <a:tcPr marL="90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zh-CN" altLang="zh-CN" sz="1600" i="1" kern="1200" smtClean="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𝐷</m:t>
                                  </m:r>
                                </m:e>
                                <m:sub>
                                  <m:r>
                                    <a:rPr lang="en-US" altLang="zh-CN" sz="1600" i="1" kern="1200">
                                      <a:solidFill>
                                        <a:schemeClr val="dk1"/>
                                      </a:solidFill>
                                      <a:effectLst/>
                                      <a:latin typeface="Cambria Math" panose="02040503050406030204" pitchFamily="18" charset="0"/>
                                      <a:ea typeface="+mn-ea"/>
                                      <a:cs typeface="+mn-cs"/>
                                    </a:rPr>
                                    <m:t>𝑜𝑙𝑑</m:t>
                                  </m:r>
                                </m:sub>
                              </m:sSub>
                              <m:r>
                                <a:rPr lang="en-US" altLang="zh-CN" sz="1600" i="1" kern="1200">
                                  <a:solidFill>
                                    <a:schemeClr val="dk1"/>
                                  </a:solidFill>
                                  <a:effectLst/>
                                  <a:latin typeface="Cambria Math" panose="02040503050406030204" pitchFamily="18" charset="0"/>
                                  <a:ea typeface="+mn-ea"/>
                                  <a:cs typeface="+mn-cs"/>
                                </a:rPr>
                                <m:t>∗</m:t>
                              </m:r>
                              <m:f>
                                <m:fPr>
                                  <m:ctrlPr>
                                    <a:rPr lang="zh-CN" altLang="zh-CN" sz="1600" i="1" kern="1200">
                                      <a:solidFill>
                                        <a:schemeClr val="dk1"/>
                                      </a:solidFill>
                                      <a:effectLst/>
                                      <a:latin typeface="Cambria Math" panose="02040503050406030204" pitchFamily="18" charset="0"/>
                                      <a:ea typeface="+mn-ea"/>
                                      <a:cs typeface="+mn-cs"/>
                                    </a:rPr>
                                  </m:ctrlPr>
                                </m:fPr>
                                <m:num>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𝐷</m:t>
                                      </m:r>
                                    </m:e>
                                    <m:sub>
                                      <m:r>
                                        <a:rPr lang="en-US" altLang="zh-CN" sz="1600" i="1" kern="1200">
                                          <a:solidFill>
                                            <a:schemeClr val="dk1"/>
                                          </a:solidFill>
                                          <a:effectLst/>
                                          <a:latin typeface="Cambria Math" panose="02040503050406030204" pitchFamily="18" charset="0"/>
                                          <a:ea typeface="+mn-ea"/>
                                          <a:cs typeface="+mn-cs"/>
                                        </a:rPr>
                                        <m:t>𝑔𝑜𝑜𝑑𝑝h</m:t>
                                      </m:r>
                                    </m:sub>
                                  </m:sSub>
                                </m:num>
                                <m:den>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𝐷</m:t>
                                      </m:r>
                                    </m:e>
                                    <m:sub>
                                      <m:r>
                                        <a:rPr lang="en-US" altLang="zh-CN" sz="1600" i="1" kern="1200">
                                          <a:solidFill>
                                            <a:schemeClr val="dk1"/>
                                          </a:solidFill>
                                          <a:effectLst/>
                                          <a:latin typeface="Cambria Math" panose="02040503050406030204" pitchFamily="18" charset="0"/>
                                          <a:ea typeface="+mn-ea"/>
                                          <a:cs typeface="+mn-cs"/>
                                        </a:rPr>
                                        <m:t>𝑎𝑙𝑙</m:t>
                                      </m:r>
                                    </m:sub>
                                  </m:sSub>
                                </m:den>
                              </m:f>
                            </m:oMath>
                          </a14:m>
                          <a:r>
                            <a:rPr lang="zh-CN" altLang="zh-CN" sz="1600" dirty="0">
                              <a:effectLst/>
                              <a:latin typeface="Times New Roman" panose="02020603050405020304" pitchFamily="18" charset="0"/>
                              <a:cs typeface="Times New Roman" panose="02020603050405020304" pitchFamily="18" charset="0"/>
                            </a:rPr>
                            <a:t> </a:t>
                          </a:r>
                          <a:r>
                            <a:rPr lang="zh-CN" altLang="en-US" sz="1600" dirty="0">
                              <a:effectLst/>
                              <a:latin typeface="Times New Roman" panose="02020603050405020304" pitchFamily="18" charset="0"/>
                              <a:cs typeface="Times New Roman" panose="02020603050405020304" pitchFamily="18" charset="0"/>
                            </a:rPr>
                            <a:t>，</a:t>
                          </a:r>
                          <a:r>
                            <a:rPr lang="en-US" altLang="zh-CN" sz="1600" dirty="0">
                              <a:effectLst/>
                              <a:latin typeface="Times New Roman" panose="02020603050405020304" pitchFamily="18" charset="0"/>
                              <a:cs typeface="Times New Roman" panose="02020603050405020304" pitchFamily="18" charset="0"/>
                            </a:rPr>
                            <a:t>taking</a:t>
                          </a:r>
                          <a:r>
                            <a:rPr lang="en-US" altLang="zh-CN" sz="1600" baseline="0" dirty="0">
                              <a:effectLst/>
                              <a:latin typeface="Times New Roman" panose="02020603050405020304" pitchFamily="18" charset="0"/>
                              <a:cs typeface="Times New Roman" panose="02020603050405020304" pitchFamily="18" charset="0"/>
                            </a:rPr>
                            <a:t> region crowdedness into account</a:t>
                          </a:r>
                          <a:endParaRPr lang="zh-CN" altLang="en-US" sz="16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2172656296"/>
                      </a:ext>
                    </a:extLst>
                  </a:tr>
                  <a:tr h="612051">
                    <a:tc>
                      <a:txBody>
                        <a:bodyPr/>
                        <a:lstStyle/>
                        <a:p>
                          <a:pPr algn="ctr"/>
                          <a14:m>
                            <m:oMath xmlns:m="http://schemas.openxmlformats.org/officeDocument/2006/math">
                              <m:sSub>
                                <m:sSubPr>
                                  <m:ctrlPr>
                                    <a:rPr lang="zh-CN" altLang="zh-CN" sz="1600" i="1" kern="1200" smtClean="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𝐷</m:t>
                                  </m:r>
                                </m:e>
                                <m:sub>
                                  <m:r>
                                    <a:rPr lang="en-US" altLang="zh-CN" sz="1600" i="1" kern="1200">
                                      <a:solidFill>
                                        <a:schemeClr val="dk1"/>
                                      </a:solidFill>
                                      <a:effectLst/>
                                      <a:latin typeface="Cambria Math" panose="02040503050406030204" pitchFamily="18" charset="0"/>
                                      <a:ea typeface="+mn-ea"/>
                                      <a:cs typeface="+mn-cs"/>
                                    </a:rPr>
                                    <m:t>𝐺𝑜𝑜𝑑𝑄𝑆𝑂</m:t>
                                  </m:r>
                                </m:sub>
                              </m:sSub>
                            </m:oMath>
                          </a14:m>
                          <a:r>
                            <a:rPr lang="zh-CN" altLang="zh-CN" sz="1600" dirty="0">
                              <a:effectLst/>
                              <a:latin typeface="Times New Roman" panose="02020603050405020304" pitchFamily="18" charset="0"/>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a:txBody>
                      <a:tcPr marL="90000" anchor="ctr"/>
                    </a:tc>
                    <a:tc>
                      <a:txBody>
                        <a:bodyPr/>
                        <a:lstStyle/>
                        <a:p>
                          <a:pPr algn="ctr"/>
                          <a:r>
                            <a:rPr lang="en-US" altLang="zh-CN" sz="1600" dirty="0">
                              <a:latin typeface="Times New Roman" panose="02020603050405020304" pitchFamily="18" charset="0"/>
                              <a:cs typeface="Times New Roman" panose="02020603050405020304" pitchFamily="18" charset="0"/>
                            </a:rPr>
                            <a:t>Density of high-b </a:t>
                          </a:r>
                          <a:r>
                            <a:rPr lang="en-US" altLang="zh-CN" sz="1600" dirty="0" err="1">
                              <a:latin typeface="Times New Roman" panose="02020603050405020304" pitchFamily="18" charset="0"/>
                              <a:cs typeface="Times New Roman" panose="02020603050405020304" pitchFamily="18" charset="0"/>
                            </a:rPr>
                            <a:t>GoodQSO</a:t>
                          </a:r>
                          <a:endParaRPr lang="zh-CN" altLang="en-US" sz="16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223203005"/>
                      </a:ext>
                    </a:extLst>
                  </a:tr>
                  <a:tr h="784678">
                    <a:tc>
                      <a:txBody>
                        <a:bodyPr/>
                        <a:lstStyle/>
                        <a:p>
                          <a:pPr algn="ctr"/>
                          <a14:m>
                            <m:oMath xmlns:m="http://schemas.openxmlformats.org/officeDocument/2006/math">
                              <m:sSub>
                                <m:sSubPr>
                                  <m:ctrlPr>
                                    <a:rPr lang="zh-CN" altLang="zh-CN" sz="1600" i="1" kern="1200" smtClean="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𝐷</m:t>
                                  </m:r>
                                </m:e>
                                <m:sub>
                                  <m:r>
                                    <a:rPr lang="en-US" altLang="zh-CN" sz="1600" i="1" kern="1200">
                                      <a:solidFill>
                                        <a:schemeClr val="dk1"/>
                                      </a:solidFill>
                                      <a:effectLst/>
                                      <a:latin typeface="Cambria Math" panose="02040503050406030204" pitchFamily="18" charset="0"/>
                                      <a:ea typeface="+mn-ea"/>
                                      <a:cs typeface="+mn-cs"/>
                                    </a:rPr>
                                    <m:t>𝑛𝑒𝑤</m:t>
                                  </m:r>
                                </m:sub>
                              </m:sSub>
                            </m:oMath>
                          </a14:m>
                          <a:r>
                            <a:rPr lang="zh-CN" altLang="zh-CN" sz="1600" dirty="0">
                              <a:effectLst/>
                              <a:latin typeface="Times New Roman" panose="02020603050405020304" pitchFamily="18" charset="0"/>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a:txBody>
                      <a:tcPr marL="90000" anchor="ctr"/>
                    </a:tc>
                    <a:tc>
                      <a:txBody>
                        <a:bodyPr/>
                        <a:lstStyle/>
                        <a:p>
                          <a:pPr algn="ctr"/>
                          <a14:m>
                            <m:oMath xmlns:m="http://schemas.openxmlformats.org/officeDocument/2006/math">
                              <m:r>
                                <m:rPr>
                                  <m:sty m:val="p"/>
                                </m:rPr>
                                <a:rPr lang="en-US" altLang="zh-CN" sz="1600" kern="1200" smtClean="0">
                                  <a:solidFill>
                                    <a:schemeClr val="dk1"/>
                                  </a:solidFill>
                                  <a:effectLst/>
                                  <a:latin typeface="Cambria Math" panose="02040503050406030204" pitchFamily="18" charset="0"/>
                                  <a:ea typeface="+mn-ea"/>
                                  <a:cs typeface="+mn-cs"/>
                                </a:rPr>
                                <m:t>min</m:t>
                              </m:r>
                              <m:r>
                                <a:rPr lang="en-US" altLang="zh-CN" sz="1600" i="1" kern="1200">
                                  <a:solidFill>
                                    <a:schemeClr val="dk1"/>
                                  </a:solidFill>
                                  <a:effectLst/>
                                  <a:latin typeface="Cambria Math" panose="02040503050406030204" pitchFamily="18" charset="0"/>
                                  <a:ea typeface="+mn-ea"/>
                                  <a:cs typeface="+mn-cs"/>
                                </a:rPr>
                                <m:t>(</m:t>
                              </m:r>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𝐷</m:t>
                                  </m:r>
                                </m:e>
                                <m:sub>
                                  <m:r>
                                    <a:rPr lang="en-US" altLang="zh-CN" sz="1600" i="1" kern="1200">
                                      <a:solidFill>
                                        <a:schemeClr val="dk1"/>
                                      </a:solidFill>
                                      <a:effectLst/>
                                      <a:latin typeface="Cambria Math" panose="02040503050406030204" pitchFamily="18" charset="0"/>
                                      <a:ea typeface="+mn-ea"/>
                                      <a:cs typeface="+mn-cs"/>
                                    </a:rPr>
                                    <m:t>𝑛𝑒𝑤</m:t>
                                  </m:r>
                                </m:sub>
                              </m:sSub>
                              <m:r>
                                <a:rPr lang="en-US" altLang="zh-CN" sz="1600" i="1" kern="1200">
                                  <a:solidFill>
                                    <a:schemeClr val="dk1"/>
                                  </a:solidFill>
                                  <a:effectLst/>
                                  <a:latin typeface="Cambria Math" panose="02040503050406030204" pitchFamily="18" charset="0"/>
                                  <a:ea typeface="+mn-ea"/>
                                  <a:cs typeface="+mn-cs"/>
                                </a:rPr>
                                <m:t>’∗</m:t>
                              </m:r>
                              <m:f>
                                <m:fPr>
                                  <m:ctrlPr>
                                    <a:rPr lang="zh-CN" altLang="zh-CN" sz="1600" i="1" kern="1200">
                                      <a:solidFill>
                                        <a:schemeClr val="dk1"/>
                                      </a:solidFill>
                                      <a:effectLst/>
                                      <a:latin typeface="Cambria Math" panose="02040503050406030204" pitchFamily="18" charset="0"/>
                                      <a:ea typeface="+mn-ea"/>
                                      <a:cs typeface="+mn-cs"/>
                                    </a:rPr>
                                  </m:ctrlPr>
                                </m:fPr>
                                <m:num>
                                  <m:r>
                                    <a:rPr lang="en-US" altLang="zh-CN" sz="1600" i="1" kern="1200">
                                      <a:solidFill>
                                        <a:schemeClr val="dk1"/>
                                      </a:solidFill>
                                      <a:effectLst/>
                                      <a:latin typeface="Cambria Math" panose="02040503050406030204" pitchFamily="18" charset="0"/>
                                      <a:ea typeface="+mn-ea"/>
                                      <a:cs typeface="+mn-cs"/>
                                    </a:rPr>
                                    <m:t>𝑀𝑒𝑑𝑖𝑎𝑛</m:t>
                                  </m:r>
                                  <m:r>
                                    <a:rPr lang="en-US" altLang="zh-CN" sz="1600" i="1" kern="1200">
                                      <a:solidFill>
                                        <a:schemeClr val="dk1"/>
                                      </a:solidFill>
                                      <a:effectLst/>
                                      <a:latin typeface="Cambria Math" panose="02040503050406030204" pitchFamily="18" charset="0"/>
                                      <a:ea typeface="+mn-ea"/>
                                      <a:cs typeface="+mn-cs"/>
                                    </a:rPr>
                                    <m:t>(</m:t>
                                  </m:r>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𝐷</m:t>
                                      </m:r>
                                    </m:e>
                                    <m:sub>
                                      <m:r>
                                        <a:rPr lang="en-US" altLang="zh-CN" sz="1600" i="1" kern="1200">
                                          <a:solidFill>
                                            <a:schemeClr val="dk1"/>
                                          </a:solidFill>
                                          <a:effectLst/>
                                          <a:latin typeface="Cambria Math" panose="02040503050406030204" pitchFamily="18" charset="0"/>
                                          <a:ea typeface="+mn-ea"/>
                                          <a:cs typeface="+mn-cs"/>
                                        </a:rPr>
                                        <m:t>𝐺𝑜𝑜𝑑𝑄𝑆𝑂</m:t>
                                      </m:r>
                                    </m:sub>
                                  </m:sSub>
                                  <m:r>
                                    <a:rPr lang="en-US" altLang="zh-CN" sz="1600" i="1" kern="1200">
                                      <a:solidFill>
                                        <a:schemeClr val="dk1"/>
                                      </a:solidFill>
                                      <a:effectLst/>
                                      <a:latin typeface="Cambria Math" panose="02040503050406030204" pitchFamily="18" charset="0"/>
                                      <a:ea typeface="+mn-ea"/>
                                      <a:cs typeface="+mn-cs"/>
                                    </a:rPr>
                                    <m:t>)</m:t>
                                  </m:r>
                                </m:num>
                                <m:den>
                                  <m:r>
                                    <a:rPr lang="en-US" altLang="zh-CN" sz="1600" i="1" kern="1200">
                                      <a:solidFill>
                                        <a:schemeClr val="dk1"/>
                                      </a:solidFill>
                                      <a:effectLst/>
                                      <a:latin typeface="Cambria Math" panose="02040503050406030204" pitchFamily="18" charset="0"/>
                                      <a:ea typeface="+mn-ea"/>
                                      <a:cs typeface="+mn-cs"/>
                                    </a:rPr>
                                    <m:t>𝑀𝑒𝑑𝑖𝑎𝑛</m:t>
                                  </m:r>
                                  <m:d>
                                    <m:dPr>
                                      <m:ctrlPr>
                                        <a:rPr lang="zh-CN" altLang="zh-CN" sz="1600" i="1" kern="1200">
                                          <a:solidFill>
                                            <a:schemeClr val="dk1"/>
                                          </a:solidFill>
                                          <a:effectLst/>
                                          <a:latin typeface="Cambria Math" panose="02040503050406030204" pitchFamily="18" charset="0"/>
                                          <a:ea typeface="+mn-ea"/>
                                          <a:cs typeface="+mn-cs"/>
                                        </a:rPr>
                                      </m:ctrlPr>
                                    </m:dPr>
                                    <m:e>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𝐷</m:t>
                                          </m:r>
                                        </m:e>
                                        <m:sub>
                                          <m:r>
                                            <a:rPr lang="en-US" altLang="zh-CN" sz="1600" i="1" kern="1200">
                                              <a:solidFill>
                                                <a:schemeClr val="dk1"/>
                                              </a:solidFill>
                                              <a:effectLst/>
                                              <a:latin typeface="Cambria Math" panose="02040503050406030204" pitchFamily="18" charset="0"/>
                                              <a:ea typeface="+mn-ea"/>
                                              <a:cs typeface="+mn-cs"/>
                                            </a:rPr>
                                            <m:t>𝑛𝑒𝑤</m:t>
                                          </m:r>
                                        </m:sub>
                                      </m:sSub>
                                      <m:r>
                                        <a:rPr lang="en-US" altLang="zh-CN" sz="1600" i="1" kern="1200">
                                          <a:solidFill>
                                            <a:schemeClr val="dk1"/>
                                          </a:solidFill>
                                          <a:effectLst/>
                                          <a:latin typeface="Cambria Math" panose="02040503050406030204" pitchFamily="18" charset="0"/>
                                          <a:ea typeface="+mn-ea"/>
                                          <a:cs typeface="+mn-cs"/>
                                        </a:rPr>
                                        <m:t>’ </m:t>
                                      </m:r>
                                    </m:e>
                                  </m:d>
                                </m:den>
                              </m:f>
                              <m:r>
                                <a:rPr lang="en-US" altLang="zh-CN" sz="1600" i="1" kern="1200">
                                  <a:solidFill>
                                    <a:schemeClr val="dk1"/>
                                  </a:solidFill>
                                  <a:effectLst/>
                                  <a:latin typeface="Cambria Math" panose="02040503050406030204" pitchFamily="18" charset="0"/>
                                  <a:ea typeface="+mn-ea"/>
                                  <a:cs typeface="+mn-cs"/>
                                </a:rPr>
                                <m:t>)</m:t>
                              </m:r>
                            </m:oMath>
                          </a14:m>
                          <a:r>
                            <a:rPr lang="en-US" altLang="zh-CN" sz="1600" dirty="0">
                              <a:effectLst/>
                              <a:latin typeface="Times New Roman" panose="02020603050405020304" pitchFamily="18" charset="0"/>
                              <a:cs typeface="Times New Roman" panose="02020603050405020304" pitchFamily="18" charset="0"/>
                            </a:rPr>
                            <a:t>,</a:t>
                          </a:r>
                        </a:p>
                        <a:p>
                          <a:pPr algn="ctr"/>
                          <a:r>
                            <a:rPr lang="en-US" altLang="zh-CN" sz="1600" dirty="0">
                              <a:effectLst/>
                              <a:latin typeface="Times New Roman" panose="02020603050405020304" pitchFamily="18" charset="0"/>
                              <a:cs typeface="Times New Roman" panose="02020603050405020304" pitchFamily="18" charset="0"/>
                            </a:rPr>
                            <a:t>taking mocking into account</a:t>
                          </a:r>
                          <a:r>
                            <a:rPr lang="zh-CN" altLang="zh-CN" sz="1600" dirty="0">
                              <a:effectLst/>
                              <a:latin typeface="Times New Roman" panose="02020603050405020304" pitchFamily="18" charset="0"/>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3770765054"/>
                      </a:ext>
                    </a:extLst>
                  </a:tr>
                </a:tbl>
              </a:graphicData>
            </a:graphic>
          </p:graphicFrame>
        </mc:Choice>
        <mc:Fallback xmlns="">
          <p:graphicFrame>
            <p:nvGraphicFramePr>
              <p:cNvPr id="20" name="表格 20">
                <a:extLst>
                  <a:ext uri="{FF2B5EF4-FFF2-40B4-BE49-F238E27FC236}">
                    <a16:creationId xmlns:a16="http://schemas.microsoft.com/office/drawing/2014/main" id="{1C965CC1-A61A-4352-635C-8809B939AA3A}"/>
                  </a:ext>
                </a:extLst>
              </p:cNvPr>
              <p:cNvGraphicFramePr>
                <a:graphicFrameLocks noGrp="1"/>
              </p:cNvGraphicFramePr>
              <p:nvPr>
                <p:extLst>
                  <p:ext uri="{D42A27DB-BD31-4B8C-83A1-F6EECF244321}">
                    <p14:modId xmlns:p14="http://schemas.microsoft.com/office/powerpoint/2010/main" val="1349110371"/>
                  </p:ext>
                </p:extLst>
              </p:nvPr>
            </p:nvGraphicFramePr>
            <p:xfrm>
              <a:off x="7824192" y="2097547"/>
              <a:ext cx="4183360" cy="4573342"/>
            </p:xfrm>
            <a:graphic>
              <a:graphicData uri="http://schemas.openxmlformats.org/drawingml/2006/table">
                <a:tbl>
                  <a:tblPr firstRow="1" bandRow="1">
                    <a:tableStyleId>{5C22544A-7EE6-4342-B048-85BDC9FD1C3A}</a:tableStyleId>
                  </a:tblPr>
                  <a:tblGrid>
                    <a:gridCol w="1087016">
                      <a:extLst>
                        <a:ext uri="{9D8B030D-6E8A-4147-A177-3AD203B41FA5}">
                          <a16:colId xmlns:a16="http://schemas.microsoft.com/office/drawing/2014/main" val="334996275"/>
                        </a:ext>
                      </a:extLst>
                    </a:gridCol>
                    <a:gridCol w="3096344">
                      <a:extLst>
                        <a:ext uri="{9D8B030D-6E8A-4147-A177-3AD203B41FA5}">
                          <a16:colId xmlns:a16="http://schemas.microsoft.com/office/drawing/2014/main" val="3749831452"/>
                        </a:ext>
                      </a:extLst>
                    </a:gridCol>
                  </a:tblGrid>
                  <a:tr h="612051">
                    <a:tc>
                      <a:txBody>
                        <a:bodyPr/>
                        <a:lstStyle/>
                        <a:p>
                          <a:pPr algn="ctr"/>
                          <a:r>
                            <a:rPr lang="en-US" altLang="zh-CN" sz="1600" dirty="0">
                              <a:latin typeface="Times New Roman" panose="02020603050405020304" pitchFamily="18" charset="0"/>
                              <a:cs typeface="Times New Roman" panose="02020603050405020304" pitchFamily="18" charset="0"/>
                            </a:rPr>
                            <a:t>Density</a:t>
                          </a:r>
                          <a:endParaRPr lang="zh-CN" altLang="en-US" sz="1600" dirty="0">
                            <a:latin typeface="Times New Roman" panose="02020603050405020304" pitchFamily="18" charset="0"/>
                            <a:cs typeface="Times New Roman" panose="02020603050405020304" pitchFamily="18" charset="0"/>
                          </a:endParaRPr>
                        </a:p>
                      </a:txBody>
                      <a:tcPr marL="90000" anchor="ctr"/>
                    </a:tc>
                    <a:tc>
                      <a:txBody>
                        <a:bodyPr/>
                        <a:lstStyle/>
                        <a:p>
                          <a:pPr algn="ctr"/>
                          <a:r>
                            <a:rPr lang="en-US" altLang="zh-CN" sz="1600" dirty="0">
                              <a:latin typeface="Times New Roman" panose="02020603050405020304" pitchFamily="18" charset="0"/>
                              <a:cs typeface="Times New Roman" panose="02020603050405020304" pitchFamily="18" charset="0"/>
                            </a:rPr>
                            <a:t>Meaning</a:t>
                          </a:r>
                          <a:endParaRPr lang="zh-CN" altLang="en-US" sz="16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3633624957"/>
                      </a:ext>
                    </a:extLst>
                  </a:tr>
                  <a:tr h="612051">
                    <a:tc>
                      <a:txBody>
                        <a:bodyPr/>
                        <a:lstStyle/>
                        <a:p>
                          <a:endParaRPr lang="zh-CN"/>
                        </a:p>
                      </a:txBody>
                      <a:tcPr marL="90000" anchor="ctr">
                        <a:blipFill>
                          <a:blip r:embed="rId4"/>
                          <a:stretch>
                            <a:fillRect l="-1163" t="-100000" r="-286047" b="-546939"/>
                          </a:stretch>
                        </a:blipFill>
                      </a:tcPr>
                    </a:tc>
                    <a:tc>
                      <a:txBody>
                        <a:bodyPr/>
                        <a:lstStyle/>
                        <a:p>
                          <a:pPr algn="ctr"/>
                          <a:r>
                            <a:rPr lang="en-US" altLang="zh-CN" sz="1600" kern="1200" dirty="0">
                              <a:solidFill>
                                <a:schemeClr val="dk1"/>
                              </a:solidFill>
                              <a:effectLst/>
                              <a:latin typeface="Times New Roman" panose="02020603050405020304" pitchFamily="18" charset="0"/>
                              <a:ea typeface="+mn-ea"/>
                              <a:cs typeface="Times New Roman" panose="02020603050405020304" pitchFamily="18" charset="0"/>
                            </a:rPr>
                            <a:t>Density of all |b| &lt; 5 deg sources </a:t>
                          </a:r>
                        </a:p>
                        <a:p>
                          <a:pPr algn="ctr"/>
                          <a:r>
                            <a:rPr lang="en-US" altLang="zh-CN" sz="1600" kern="1200" dirty="0">
                              <a:solidFill>
                                <a:schemeClr val="dk1"/>
                              </a:solidFill>
                              <a:effectLst/>
                              <a:latin typeface="Times New Roman" panose="02020603050405020304" pitchFamily="18" charset="0"/>
                              <a:ea typeface="+mn-ea"/>
                              <a:cs typeface="Times New Roman" panose="02020603050405020304" pitchFamily="18" charset="0"/>
                            </a:rPr>
                            <a:t>PS1 X UKIDSS GPS X </a:t>
                          </a:r>
                          <a:r>
                            <a:rPr lang="en-US" altLang="zh-CN" sz="1600" kern="1200" dirty="0" err="1">
                              <a:solidFill>
                                <a:schemeClr val="dk1"/>
                              </a:solidFill>
                              <a:effectLst/>
                              <a:latin typeface="Times New Roman" panose="02020603050405020304" pitchFamily="18" charset="0"/>
                              <a:ea typeface="+mn-ea"/>
                              <a:cs typeface="Times New Roman" panose="02020603050405020304" pitchFamily="18" charset="0"/>
                            </a:rPr>
                            <a:t>CatWISE</a:t>
                          </a:r>
                          <a:r>
                            <a:rPr lang="zh-CN" altLang="zh-CN" sz="1600" dirty="0">
                              <a:effectLst/>
                              <a:latin typeface="Times New Roman" panose="02020603050405020304" pitchFamily="18" charset="0"/>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4050658541"/>
                      </a:ext>
                    </a:extLst>
                  </a:tr>
                  <a:tr h="612051">
                    <a:tc>
                      <a:txBody>
                        <a:bodyPr/>
                        <a:lstStyle/>
                        <a:p>
                          <a:endParaRPr lang="zh-CN"/>
                        </a:p>
                      </a:txBody>
                      <a:tcPr marL="90000" anchor="ctr">
                        <a:blipFill>
                          <a:blip r:embed="rId4"/>
                          <a:stretch>
                            <a:fillRect l="-1163" t="-204167" r="-286047" b="-458333"/>
                          </a:stretch>
                        </a:blipFill>
                      </a:tcPr>
                    </a:tc>
                    <a:tc>
                      <a:txBody>
                        <a:bodyPr/>
                        <a:lstStyle/>
                        <a:p>
                          <a:pPr algn="ctr"/>
                          <a:r>
                            <a:rPr lang="en-US" altLang="zh-CN" sz="1600" kern="1200" dirty="0">
                              <a:solidFill>
                                <a:schemeClr val="dk1"/>
                              </a:solidFill>
                              <a:effectLst/>
                              <a:latin typeface="Times New Roman" panose="02020603050405020304" pitchFamily="18" charset="0"/>
                              <a:ea typeface="+mn-ea"/>
                              <a:cs typeface="Times New Roman" panose="02020603050405020304" pitchFamily="18" charset="0"/>
                            </a:rPr>
                            <a:t>Density of all |b| &lt; 5 deg sources </a:t>
                          </a:r>
                        </a:p>
                        <a:p>
                          <a:pPr algn="ctr"/>
                          <a:r>
                            <a:rPr lang="en-US" altLang="zh-CN" sz="1600" kern="1200" dirty="0">
                              <a:solidFill>
                                <a:schemeClr val="dk1"/>
                              </a:solidFill>
                              <a:effectLst/>
                              <a:latin typeface="Times New Roman" panose="02020603050405020304" pitchFamily="18" charset="0"/>
                              <a:ea typeface="+mn-ea"/>
                              <a:cs typeface="Times New Roman" panose="02020603050405020304" pitchFamily="18" charset="0"/>
                            </a:rPr>
                            <a:t>with good photometry</a:t>
                          </a:r>
                        </a:p>
                      </a:txBody>
                      <a:tcPr marL="90000" anchor="ctr"/>
                    </a:tc>
                    <a:extLst>
                      <a:ext uri="{0D108BD9-81ED-4DB2-BD59-A6C34878D82A}">
                        <a16:rowId xmlns:a16="http://schemas.microsoft.com/office/drawing/2014/main" val="312226157"/>
                      </a:ext>
                    </a:extLst>
                  </a:tr>
                  <a:tr h="612051">
                    <a:tc>
                      <a:txBody>
                        <a:bodyPr/>
                        <a:lstStyle/>
                        <a:p>
                          <a:endParaRPr lang="zh-CN"/>
                        </a:p>
                      </a:txBody>
                      <a:tcPr marL="90000" anchor="ctr">
                        <a:blipFill>
                          <a:blip r:embed="rId4"/>
                          <a:stretch>
                            <a:fillRect l="-1163" t="-304167" r="-286047" b="-358333"/>
                          </a:stretch>
                        </a:blipFill>
                      </a:tcPr>
                    </a:tc>
                    <a:tc>
                      <a:txBody>
                        <a:bodyPr/>
                        <a:lstStyle/>
                        <a:p>
                          <a:pPr algn="ctr"/>
                          <a:r>
                            <a:rPr lang="en-US" altLang="zh-CN" sz="1600" dirty="0">
                              <a:latin typeface="Times New Roman" panose="02020603050405020304" pitchFamily="18" charset="0"/>
                              <a:cs typeface="Times New Roman" panose="02020603050405020304" pitchFamily="18" charset="0"/>
                            </a:rPr>
                            <a:t>Density of </a:t>
                          </a:r>
                          <a:r>
                            <a:rPr lang="en-US" altLang="zh-CN" sz="1600" dirty="0" err="1">
                              <a:latin typeface="Times New Roman" panose="02020603050405020304" pitchFamily="18" charset="0"/>
                              <a:cs typeface="Times New Roman" panose="02020603050405020304" pitchFamily="18" charset="0"/>
                            </a:rPr>
                            <a:t>GoodMockGPQ</a:t>
                          </a:r>
                          <a:endParaRPr lang="zh-CN" altLang="en-US" sz="16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3875866783"/>
                      </a:ext>
                    </a:extLst>
                  </a:tr>
                  <a:tr h="728409">
                    <a:tc>
                      <a:txBody>
                        <a:bodyPr/>
                        <a:lstStyle/>
                        <a:p>
                          <a:endParaRPr lang="zh-CN"/>
                        </a:p>
                      </a:txBody>
                      <a:tcPr marL="90000" anchor="ctr">
                        <a:blipFill>
                          <a:blip r:embed="rId4"/>
                          <a:stretch>
                            <a:fillRect l="-1163" t="-334483" r="-286047" b="-196552"/>
                          </a:stretch>
                        </a:blipFill>
                      </a:tcPr>
                    </a:tc>
                    <a:tc>
                      <a:txBody>
                        <a:bodyPr/>
                        <a:lstStyle/>
                        <a:p>
                          <a:endParaRPr lang="zh-CN"/>
                        </a:p>
                      </a:txBody>
                      <a:tcPr marL="90000" anchor="ctr">
                        <a:blipFill>
                          <a:blip r:embed="rId4"/>
                          <a:stretch>
                            <a:fillRect l="-35656" t="-334483" r="-820" b="-196552"/>
                          </a:stretch>
                        </a:blipFill>
                      </a:tcPr>
                    </a:tc>
                    <a:extLst>
                      <a:ext uri="{0D108BD9-81ED-4DB2-BD59-A6C34878D82A}">
                        <a16:rowId xmlns:a16="http://schemas.microsoft.com/office/drawing/2014/main" val="2172656296"/>
                      </a:ext>
                    </a:extLst>
                  </a:tr>
                  <a:tr h="612051">
                    <a:tc>
                      <a:txBody>
                        <a:bodyPr/>
                        <a:lstStyle/>
                        <a:p>
                          <a:endParaRPr lang="zh-CN"/>
                        </a:p>
                      </a:txBody>
                      <a:tcPr marL="90000" anchor="ctr">
                        <a:blipFill>
                          <a:blip r:embed="rId4"/>
                          <a:stretch>
                            <a:fillRect l="-1163" t="-525000" r="-286047" b="-137500"/>
                          </a:stretch>
                        </a:blipFill>
                      </a:tcPr>
                    </a:tc>
                    <a:tc>
                      <a:txBody>
                        <a:bodyPr/>
                        <a:lstStyle/>
                        <a:p>
                          <a:pPr algn="ctr"/>
                          <a:r>
                            <a:rPr lang="en-US" altLang="zh-CN" sz="1600" dirty="0">
                              <a:latin typeface="Times New Roman" panose="02020603050405020304" pitchFamily="18" charset="0"/>
                              <a:cs typeface="Times New Roman" panose="02020603050405020304" pitchFamily="18" charset="0"/>
                            </a:rPr>
                            <a:t>Density of high-b </a:t>
                          </a:r>
                          <a:r>
                            <a:rPr lang="en-US" altLang="zh-CN" sz="1600" dirty="0" err="1">
                              <a:latin typeface="Times New Roman" panose="02020603050405020304" pitchFamily="18" charset="0"/>
                              <a:cs typeface="Times New Roman" panose="02020603050405020304" pitchFamily="18" charset="0"/>
                            </a:rPr>
                            <a:t>GoodQSO</a:t>
                          </a:r>
                          <a:endParaRPr lang="zh-CN" altLang="en-US" sz="16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223203005"/>
                      </a:ext>
                    </a:extLst>
                  </a:tr>
                  <a:tr h="784678">
                    <a:tc>
                      <a:txBody>
                        <a:bodyPr/>
                        <a:lstStyle/>
                        <a:p>
                          <a:endParaRPr lang="zh-CN"/>
                        </a:p>
                      </a:txBody>
                      <a:tcPr marL="90000" anchor="ctr">
                        <a:blipFill>
                          <a:blip r:embed="rId4"/>
                          <a:stretch>
                            <a:fillRect l="-1163" t="-483871" r="-286047" b="-6452"/>
                          </a:stretch>
                        </a:blipFill>
                      </a:tcPr>
                    </a:tc>
                    <a:tc>
                      <a:txBody>
                        <a:bodyPr/>
                        <a:lstStyle/>
                        <a:p>
                          <a:endParaRPr lang="zh-CN"/>
                        </a:p>
                      </a:txBody>
                      <a:tcPr marL="90000" anchor="ctr">
                        <a:blipFill>
                          <a:blip r:embed="rId4"/>
                          <a:stretch>
                            <a:fillRect l="-35656" t="-483871" r="-820" b="-6452"/>
                          </a:stretch>
                        </a:blipFill>
                      </a:tcPr>
                    </a:tc>
                    <a:extLst>
                      <a:ext uri="{0D108BD9-81ED-4DB2-BD59-A6C34878D82A}">
                        <a16:rowId xmlns:a16="http://schemas.microsoft.com/office/drawing/2014/main" val="3770765054"/>
                      </a:ext>
                    </a:extLst>
                  </a:tr>
                </a:tbl>
              </a:graphicData>
            </a:graphic>
          </p:graphicFrame>
        </mc:Fallback>
      </mc:AlternateContent>
      <p:sp>
        <p:nvSpPr>
          <p:cNvPr id="21" name="左大括号 20">
            <a:extLst>
              <a:ext uri="{FF2B5EF4-FFF2-40B4-BE49-F238E27FC236}">
                <a16:creationId xmlns:a16="http://schemas.microsoft.com/office/drawing/2014/main" id="{D36A8A21-0E63-4C05-3DA5-873A9E303BF4}"/>
              </a:ext>
            </a:extLst>
          </p:cNvPr>
          <p:cNvSpPr/>
          <p:nvPr/>
        </p:nvSpPr>
        <p:spPr>
          <a:xfrm>
            <a:off x="4943872" y="1331553"/>
            <a:ext cx="231256" cy="4313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C693F1D4-A899-75E2-BC51-28959C4DE846}"/>
              </a:ext>
            </a:extLst>
          </p:cNvPr>
          <p:cNvSpPr txBox="1"/>
          <p:nvPr/>
        </p:nvSpPr>
        <p:spPr>
          <a:xfrm>
            <a:off x="2696268" y="1300814"/>
            <a:ext cx="2175596" cy="523220"/>
          </a:xfrm>
          <a:prstGeom prst="rect">
            <a:avLst/>
          </a:prstGeom>
          <a:noFill/>
        </p:spPr>
        <p:txBody>
          <a:bodyPr wrap="none" rtlCol="0">
            <a:spAutoFit/>
          </a:bodyPr>
          <a:lstStyle/>
          <a:p>
            <a:pPr algn="ctr"/>
            <a:r>
              <a:rPr kumimoji="1" lang="en-US" altLang="zh-CN" sz="1400" dirty="0">
                <a:latin typeface="Times New Roman" panose="02020603050405020304" pitchFamily="18" charset="0"/>
                <a:cs typeface="Times New Roman" panose="02020603050405020304" pitchFamily="18" charset="0"/>
              </a:rPr>
              <a:t>Modifying </a:t>
            </a:r>
            <a:r>
              <a:rPr kumimoji="1" lang="en-US" altLang="zh-CN" sz="1400" dirty="0" err="1">
                <a:latin typeface="Times New Roman" panose="02020603050405020304" pitchFamily="18" charset="0"/>
                <a:cs typeface="Times New Roman" panose="02020603050405020304" pitchFamily="18" charset="0"/>
              </a:rPr>
              <a:t>GoodMockGPQ</a:t>
            </a:r>
            <a:endParaRPr kumimoji="1" lang="en-US" altLang="zh-CN" sz="1400" dirty="0">
              <a:latin typeface="Times New Roman" panose="02020603050405020304" pitchFamily="18" charset="0"/>
              <a:cs typeface="Times New Roman" panose="02020603050405020304" pitchFamily="18" charset="0"/>
            </a:endParaRPr>
          </a:p>
          <a:p>
            <a:pPr algn="ctr"/>
            <a:r>
              <a:rPr kumimoji="1" lang="en-US" altLang="zh-CN" sz="1400" dirty="0">
                <a:latin typeface="Times New Roman" panose="02020603050405020304" pitchFamily="18" charset="0"/>
                <a:cs typeface="Times New Roman" panose="02020603050405020304" pitchFamily="18" charset="0"/>
              </a:rPr>
              <a:t>Sky Density Distribution</a:t>
            </a:r>
          </a:p>
        </p:txBody>
      </p:sp>
      <p:sp>
        <p:nvSpPr>
          <p:cNvPr id="23" name="文本框 22">
            <a:extLst>
              <a:ext uri="{FF2B5EF4-FFF2-40B4-BE49-F238E27FC236}">
                <a16:creationId xmlns:a16="http://schemas.microsoft.com/office/drawing/2014/main" id="{02DA6F68-14DE-0645-0D98-D7BECDC7F248}"/>
              </a:ext>
            </a:extLst>
          </p:cNvPr>
          <p:cNvSpPr txBox="1"/>
          <p:nvPr/>
        </p:nvSpPr>
        <p:spPr>
          <a:xfrm>
            <a:off x="221050" y="1310114"/>
            <a:ext cx="1986518" cy="523220"/>
          </a:xfrm>
          <a:prstGeom prst="rect">
            <a:avLst/>
          </a:prstGeom>
          <a:noFill/>
        </p:spPr>
        <p:txBody>
          <a:bodyPr wrap="square" rtlCol="0">
            <a:spAutoFit/>
          </a:bodyPr>
          <a:lstStyle/>
          <a:p>
            <a:pPr algn="ctr"/>
            <a:r>
              <a:rPr kumimoji="1" lang="en-US" altLang="zh-CN" sz="1400" dirty="0">
                <a:latin typeface="Times New Roman" panose="02020603050405020304" pitchFamily="18" charset="0"/>
                <a:cs typeface="Times New Roman" panose="02020603050405020304" pitchFamily="18" charset="0"/>
              </a:rPr>
              <a:t>Calculating GPQ Prior Probability Distribution</a:t>
            </a:r>
            <a:endParaRPr kumimoji="1" lang="zh-CN" altLang="en-US" sz="1400" dirty="0">
              <a:latin typeface="Times New Roman" panose="02020603050405020304" pitchFamily="18" charset="0"/>
              <a:cs typeface="Times New Roman" panose="02020603050405020304" pitchFamily="18" charset="0"/>
            </a:endParaRPr>
          </a:p>
        </p:txBody>
      </p:sp>
      <p:cxnSp>
        <p:nvCxnSpPr>
          <p:cNvPr id="25" name="直线箭头连接符 24">
            <a:extLst>
              <a:ext uri="{FF2B5EF4-FFF2-40B4-BE49-F238E27FC236}">
                <a16:creationId xmlns:a16="http://schemas.microsoft.com/office/drawing/2014/main" id="{C23E5166-15DC-3C2E-9EE6-FA133276B916}"/>
              </a:ext>
            </a:extLst>
          </p:cNvPr>
          <p:cNvCxnSpPr>
            <a:cxnSpLocks/>
          </p:cNvCxnSpPr>
          <p:nvPr/>
        </p:nvCxnSpPr>
        <p:spPr>
          <a:xfrm>
            <a:off x="2207568" y="1571724"/>
            <a:ext cx="39660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文本框 26">
            <a:extLst>
              <a:ext uri="{FF2B5EF4-FFF2-40B4-BE49-F238E27FC236}">
                <a16:creationId xmlns:a16="http://schemas.microsoft.com/office/drawing/2014/main" id="{3B75A449-6AB6-93DD-071F-C470A42ABEF7}"/>
              </a:ext>
            </a:extLst>
          </p:cNvPr>
          <p:cNvSpPr txBox="1"/>
          <p:nvPr/>
        </p:nvSpPr>
        <p:spPr>
          <a:xfrm>
            <a:off x="5232578" y="1609055"/>
            <a:ext cx="2601994"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Rounds and Methods of Mocking</a:t>
            </a:r>
            <a:endParaRPr kumimoji="1" lang="zh-CN" altLang="en-US" sz="1400"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E327BC21-1D67-1C9A-8858-B7A1B3792C08}"/>
              </a:ext>
            </a:extLst>
          </p:cNvPr>
          <p:cNvSpPr txBox="1"/>
          <p:nvPr/>
        </p:nvSpPr>
        <p:spPr>
          <a:xfrm>
            <a:off x="5232578" y="1162297"/>
            <a:ext cx="2985113"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Region Crowdedness (Source Density)</a:t>
            </a:r>
            <a:endParaRPr kumimoji="1"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0701179"/>
      </p:ext>
    </p:extLst>
  </p:cSld>
  <p:clrMapOvr>
    <a:masterClrMapping/>
  </p:clrMapOvr>
  <mc:AlternateContent xmlns:mc="http://schemas.openxmlformats.org/markup-compatibility/2006" xmlns:p14="http://schemas.microsoft.com/office/powerpoint/2010/main">
    <mc:Choice Requires="p14">
      <p:transition spd="slow" p14:dur="2000" advTm="31326"/>
    </mc:Choice>
    <mc:Fallback xmlns="">
      <p:transition spd="slow" advTm="3132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3352" y="278936"/>
            <a:ext cx="977648" cy="1008063"/>
          </a:xfrm>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592" y="348250"/>
            <a:ext cx="7322704" cy="496824"/>
          </a:xfrm>
        </p:spPr>
        <p:txBody>
          <a:bodyPr/>
          <a:lstStyle/>
          <a:p>
            <a:r>
              <a:rPr lang="en-US" altLang="zh-CN" dirty="0"/>
              <a:t>Smoothing Prior Distribution</a:t>
            </a:r>
            <a:endParaRPr lang="zh-CN" altLang="en-US" dirty="0"/>
          </a:p>
        </p:txBody>
      </p:sp>
      <p:sp>
        <p:nvSpPr>
          <p:cNvPr id="5" name="灯片编号占位符 4"/>
          <p:cNvSpPr>
            <a:spLocks noGrp="1"/>
          </p:cNvSpPr>
          <p:nvPr>
            <p:ph type="sldNum" sz="quarter" idx="13"/>
          </p:nvPr>
        </p:nvSpPr>
        <p:spPr>
          <a:xfrm>
            <a:off x="9120336" y="6237312"/>
            <a:ext cx="2743200" cy="437133"/>
          </a:xfrm>
        </p:spPr>
        <p:txBody>
          <a:bodyPr/>
          <a:lstStyle/>
          <a:p>
            <a:fld id="{B38E2B37-E96B-4849-B006-9B228B0EB70F}" type="slidenum">
              <a:rPr lang="zh-CN" altLang="en-US" smtClean="0"/>
              <a:pPr/>
              <a:t>19</a:t>
            </a:fld>
            <a:endParaRPr lang="zh-CN" altLang="en-US" dirty="0"/>
          </a:p>
        </p:txBody>
      </p:sp>
      <p:pic>
        <p:nvPicPr>
          <p:cNvPr id="6" name="图片 5">
            <a:extLst>
              <a:ext uri="{FF2B5EF4-FFF2-40B4-BE49-F238E27FC236}">
                <a16:creationId xmlns:a16="http://schemas.microsoft.com/office/drawing/2014/main" id="{4384D885-E190-04CC-36F1-AEA8669F4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4" y="4680753"/>
            <a:ext cx="12018900" cy="1268527"/>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1FBDB0E-89FB-4F29-0499-6E2727F1682B}"/>
                  </a:ext>
                </a:extLst>
              </p:cNvPr>
              <p:cNvSpPr txBox="1"/>
              <p:nvPr/>
            </p:nvSpPr>
            <p:spPr>
              <a:xfrm>
                <a:off x="459944" y="1556971"/>
                <a:ext cx="4038726" cy="7555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chemeClr val="tx2"/>
                              </a:solidFill>
                              <a:latin typeface="Cambria Math" panose="02040503050406030204" pitchFamily="18" charset="0"/>
                            </a:rPr>
                          </m:ctrlPr>
                        </m:sSubPr>
                        <m:e>
                          <m:r>
                            <a:rPr lang="zh-CN" altLang="en-US" sz="2000" b="0" i="1" smtClean="0">
                              <a:solidFill>
                                <a:schemeClr val="tx2"/>
                              </a:solidFill>
                              <a:latin typeface="Cambria Math" panose="02040503050406030204" pitchFamily="18" charset="0"/>
                            </a:rPr>
                            <m:t> </m:t>
                          </m:r>
                          <m:r>
                            <a:rPr lang="zh-CN" altLang="en-US" sz="2000" i="1">
                              <a:solidFill>
                                <a:schemeClr val="tx2"/>
                              </a:solidFill>
                              <a:latin typeface="Cambria Math" panose="02040503050406030204" pitchFamily="18" charset="0"/>
                            </a:rPr>
                            <m:t>𝑃</m:t>
                          </m:r>
                        </m:e>
                        <m:sub>
                          <m:r>
                            <a:rPr lang="zh-CN" altLang="en-US" sz="2000" i="1">
                              <a:solidFill>
                                <a:schemeClr val="tx2"/>
                              </a:solidFill>
                              <a:latin typeface="Cambria Math" panose="02040503050406030204" pitchFamily="18" charset="0"/>
                            </a:rPr>
                            <m:t>𝑝𝑟𝑖𝑜𝑟</m:t>
                          </m:r>
                        </m:sub>
                      </m:sSub>
                      <m:r>
                        <a:rPr lang="zh-CN" altLang="en-US" sz="2000" i="0">
                          <a:solidFill>
                            <a:schemeClr val="tx2"/>
                          </a:solidFill>
                          <a:latin typeface="Cambria Math" panose="02040503050406030204" pitchFamily="18" charset="0"/>
                        </a:rPr>
                        <m:t>=</m:t>
                      </m:r>
                      <m:f>
                        <m:fPr>
                          <m:ctrlPr>
                            <a:rPr lang="zh-CN" altLang="en-US" sz="2000" i="1">
                              <a:solidFill>
                                <a:schemeClr val="tx2"/>
                              </a:solidFill>
                              <a:latin typeface="Cambria Math" panose="02040503050406030204" pitchFamily="18" charset="0"/>
                            </a:rPr>
                          </m:ctrlPr>
                        </m:fPr>
                        <m:num>
                          <m:sSub>
                            <m:sSubPr>
                              <m:ctrlPr>
                                <a:rPr lang="zh-CN" altLang="en-US" sz="2000" i="1">
                                  <a:solidFill>
                                    <a:schemeClr val="tx2"/>
                                  </a:solidFill>
                                  <a:latin typeface="Cambria Math" panose="02040503050406030204" pitchFamily="18" charset="0"/>
                                </a:rPr>
                              </m:ctrlPr>
                            </m:sSubPr>
                            <m:e>
                              <m:r>
                                <a:rPr lang="zh-CN" altLang="en-US" sz="2000" i="1">
                                  <a:solidFill>
                                    <a:schemeClr val="tx2"/>
                                  </a:solidFill>
                                  <a:latin typeface="Cambria Math" panose="02040503050406030204" pitchFamily="18" charset="0"/>
                                </a:rPr>
                                <m:t>𝐷</m:t>
                              </m:r>
                            </m:e>
                            <m:sub>
                              <m:r>
                                <a:rPr lang="zh-CN" altLang="en-US" sz="2000" i="1">
                                  <a:solidFill>
                                    <a:schemeClr val="tx2"/>
                                  </a:solidFill>
                                  <a:latin typeface="Cambria Math" panose="02040503050406030204" pitchFamily="18" charset="0"/>
                                </a:rPr>
                                <m:t>𝑛𝑒𝑤</m:t>
                              </m:r>
                            </m:sub>
                          </m:sSub>
                        </m:num>
                        <m:den>
                          <m:sSub>
                            <m:sSubPr>
                              <m:ctrlPr>
                                <a:rPr lang="zh-CN" altLang="en-US" sz="2000" i="1">
                                  <a:solidFill>
                                    <a:schemeClr val="tx2"/>
                                  </a:solidFill>
                                  <a:latin typeface="Cambria Math" panose="02040503050406030204" pitchFamily="18" charset="0"/>
                                </a:rPr>
                              </m:ctrlPr>
                            </m:sSubPr>
                            <m:e>
                              <m:r>
                                <a:rPr lang="zh-CN" altLang="en-US" sz="2000" i="1">
                                  <a:solidFill>
                                    <a:schemeClr val="tx2"/>
                                  </a:solidFill>
                                  <a:latin typeface="Cambria Math" panose="02040503050406030204" pitchFamily="18" charset="0"/>
                                </a:rPr>
                                <m:t>𝐷</m:t>
                              </m:r>
                            </m:e>
                            <m:sub>
                              <m:r>
                                <a:rPr lang="zh-CN" altLang="en-US" sz="2000" i="1">
                                  <a:solidFill>
                                    <a:schemeClr val="tx2"/>
                                  </a:solidFill>
                                  <a:latin typeface="Cambria Math" panose="02040503050406030204" pitchFamily="18" charset="0"/>
                                </a:rPr>
                                <m:t>𝑔𝑜𝑜𝑑𝑝h</m:t>
                              </m:r>
                            </m:sub>
                          </m:sSub>
                        </m:den>
                      </m:f>
                    </m:oMath>
                  </m:oMathPara>
                </a14:m>
                <a:endParaRPr lang="zh-CN" altLang="en-US" sz="2000" dirty="0">
                  <a:solidFill>
                    <a:schemeClr val="tx2"/>
                  </a:solidFill>
                </a:endParaRPr>
              </a:p>
            </p:txBody>
          </p:sp>
        </mc:Choice>
        <mc:Fallback xmlns="">
          <p:sp>
            <p:nvSpPr>
              <p:cNvPr id="8" name="文本框 7">
                <a:extLst>
                  <a:ext uri="{FF2B5EF4-FFF2-40B4-BE49-F238E27FC236}">
                    <a16:creationId xmlns:a16="http://schemas.microsoft.com/office/drawing/2014/main" id="{31FBDB0E-89FB-4F29-0499-6E2727F1682B}"/>
                  </a:ext>
                </a:extLst>
              </p:cNvPr>
              <p:cNvSpPr txBox="1">
                <a:spLocks noRot="1" noChangeAspect="1" noMove="1" noResize="1" noEditPoints="1" noAdjustHandles="1" noChangeArrowheads="1" noChangeShapeType="1" noTextEdit="1"/>
              </p:cNvSpPr>
              <p:nvPr/>
            </p:nvSpPr>
            <p:spPr>
              <a:xfrm>
                <a:off x="459944" y="1556971"/>
                <a:ext cx="4038726" cy="755591"/>
              </a:xfrm>
              <a:prstGeom prst="rect">
                <a:avLst/>
              </a:prstGeom>
              <a:blipFill>
                <a:blip r:embed="rId4"/>
                <a:stretch>
                  <a:fillRect b="-166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59456C28-1A0F-F99D-E2AF-B08BC1EC4727}"/>
              </a:ext>
            </a:extLst>
          </p:cNvPr>
          <p:cNvPicPr>
            <a:picLocks noChangeAspect="1"/>
          </p:cNvPicPr>
          <p:nvPr/>
        </p:nvPicPr>
        <p:blipFill>
          <a:blip r:embed="rId5"/>
          <a:stretch>
            <a:fillRect/>
          </a:stretch>
        </p:blipFill>
        <p:spPr>
          <a:xfrm>
            <a:off x="695400" y="2776514"/>
            <a:ext cx="10801200" cy="940518"/>
          </a:xfrm>
          <a:prstGeom prst="rect">
            <a:avLst/>
          </a:prstGeom>
        </p:spPr>
      </p:pic>
      <p:sp>
        <p:nvSpPr>
          <p:cNvPr id="10" name="下箭头 9">
            <a:extLst>
              <a:ext uri="{FF2B5EF4-FFF2-40B4-BE49-F238E27FC236}">
                <a16:creationId xmlns:a16="http://schemas.microsoft.com/office/drawing/2014/main" id="{DC7E11C8-1D75-8F8F-1952-490C261248B6}"/>
              </a:ext>
            </a:extLst>
          </p:cNvPr>
          <p:cNvSpPr/>
          <p:nvPr/>
        </p:nvSpPr>
        <p:spPr>
          <a:xfrm>
            <a:off x="5918744" y="3861048"/>
            <a:ext cx="321272" cy="849444"/>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1" name="左大括号 10">
            <a:extLst>
              <a:ext uri="{FF2B5EF4-FFF2-40B4-BE49-F238E27FC236}">
                <a16:creationId xmlns:a16="http://schemas.microsoft.com/office/drawing/2014/main" id="{1709CBE3-0772-C0CC-8DFC-C07B90284C0A}"/>
              </a:ext>
            </a:extLst>
          </p:cNvPr>
          <p:cNvSpPr/>
          <p:nvPr/>
        </p:nvSpPr>
        <p:spPr>
          <a:xfrm>
            <a:off x="4511824" y="1480370"/>
            <a:ext cx="432048" cy="908794"/>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7CBA1108-E83A-3567-E918-558240507C0C}"/>
              </a:ext>
            </a:extLst>
          </p:cNvPr>
          <p:cNvSpPr txBox="1"/>
          <p:nvPr/>
        </p:nvSpPr>
        <p:spPr>
          <a:xfrm>
            <a:off x="4962650" y="1295704"/>
            <a:ext cx="5800049"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Splitting All-Sky into More Pixels</a:t>
            </a:r>
            <a:r>
              <a:rPr kumimoji="1" lang="zh-CN" altLang="en-US"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Nside</a:t>
            </a:r>
            <a:r>
              <a:rPr kumimoji="1" lang="en-US" altLang="zh-CN" dirty="0">
                <a:latin typeface="Times New Roman" panose="02020603050405020304" pitchFamily="18" charset="0"/>
                <a:cs typeface="Times New Roman" panose="02020603050405020304" pitchFamily="18" charset="0"/>
              </a:rPr>
              <a:t>=64</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sym typeface="Wingdings" pitchFamily="2" charset="2"/>
              </a:rPr>
              <a:t></a:t>
            </a:r>
            <a:r>
              <a:rPr kumimoji="1" lang="en-US" altLang="zh-CN" dirty="0">
                <a:latin typeface="Times New Roman" panose="02020603050405020304" pitchFamily="18" charset="0"/>
                <a:cs typeface="Times New Roman" panose="02020603050405020304" pitchFamily="18" charset="0"/>
              </a:rPr>
              <a:t> </a:t>
            </a:r>
            <a:r>
              <a:rPr kumimoji="1" lang="en-US" altLang="zh-CN" dirty="0" err="1">
                <a:latin typeface="Times New Roman" panose="02020603050405020304" pitchFamily="18" charset="0"/>
                <a:cs typeface="Times New Roman" panose="02020603050405020304" pitchFamily="18" charset="0"/>
              </a:rPr>
              <a:t>Nside</a:t>
            </a:r>
            <a:r>
              <a:rPr kumimoji="1" lang="en-US" altLang="zh-CN" dirty="0">
                <a:latin typeface="Times New Roman" panose="02020603050405020304" pitchFamily="18" charset="0"/>
                <a:cs typeface="Times New Roman" panose="02020603050405020304" pitchFamily="18" charset="0"/>
              </a:rPr>
              <a:t>=256</a:t>
            </a:r>
            <a:endParaRPr kumimoji="1"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154F4FD6-7BA6-710E-142A-81184AEEED0C}"/>
              </a:ext>
            </a:extLst>
          </p:cNvPr>
          <p:cNvSpPr txBox="1"/>
          <p:nvPr/>
        </p:nvSpPr>
        <p:spPr>
          <a:xfrm>
            <a:off x="4957026" y="2127896"/>
            <a:ext cx="6045245"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Setting boundary outliers of </a:t>
            </a:r>
            <a:r>
              <a:rPr kumimoji="1" lang="en-US" altLang="zh-CN" dirty="0" err="1">
                <a:latin typeface="Times New Roman" panose="02020603050405020304" pitchFamily="18" charset="0"/>
                <a:cs typeface="Times New Roman" panose="02020603050405020304" pitchFamily="18" charset="0"/>
              </a:rPr>
              <a:t>Healpixmap</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as median sky density</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8221746"/>
      </p:ext>
    </p:extLst>
  </p:cSld>
  <p:clrMapOvr>
    <a:masterClrMapping/>
  </p:clrMapOvr>
  <mc:AlternateContent xmlns:mc="http://schemas.openxmlformats.org/markup-compatibility/2006" xmlns:p14="http://schemas.microsoft.com/office/powerpoint/2010/main">
    <mc:Choice Requires="p14">
      <p:transition spd="slow" p14:dur="2000" advTm="811"/>
    </mc:Choice>
    <mc:Fallback xmlns="">
      <p:transition spd="slow" advTm="81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PART  01</a:t>
            </a:r>
            <a:endParaRPr lang="zh-CN" altLang="en-US" dirty="0"/>
          </a:p>
        </p:txBody>
      </p:sp>
      <p:sp>
        <p:nvSpPr>
          <p:cNvPr id="3" name="文本占位符 2"/>
          <p:cNvSpPr>
            <a:spLocks noGrp="1"/>
          </p:cNvSpPr>
          <p:nvPr>
            <p:ph type="body" sz="quarter" idx="12"/>
          </p:nvPr>
        </p:nvSpPr>
        <p:spPr/>
        <p:txBody>
          <a:bodyPr/>
          <a:lstStyle/>
          <a:p>
            <a:r>
              <a:rPr lang="en-US" altLang="zh-CN" dirty="0"/>
              <a:t>PART  02</a:t>
            </a:r>
            <a:endParaRPr lang="zh-CN" altLang="en-US" dirty="0"/>
          </a:p>
        </p:txBody>
      </p:sp>
      <p:sp>
        <p:nvSpPr>
          <p:cNvPr id="4" name="文本占位符 3"/>
          <p:cNvSpPr>
            <a:spLocks noGrp="1"/>
          </p:cNvSpPr>
          <p:nvPr>
            <p:ph type="body" sz="quarter" idx="13"/>
          </p:nvPr>
        </p:nvSpPr>
        <p:spPr/>
        <p:txBody>
          <a:bodyPr/>
          <a:lstStyle/>
          <a:p>
            <a:r>
              <a:rPr lang="en-US" altLang="zh-CN" dirty="0"/>
              <a:t>PART  03</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en-US" altLang="zh-CN" dirty="0"/>
              <a:t>PART  04</a:t>
            </a:r>
            <a:endParaRPr lang="zh-CN" altLang="en-US" dirty="0"/>
          </a:p>
          <a:p>
            <a:endParaRPr lang="zh-CN" altLang="en-US" dirty="0"/>
          </a:p>
        </p:txBody>
      </p:sp>
      <p:sp>
        <p:nvSpPr>
          <p:cNvPr id="6" name="文本占位符 5"/>
          <p:cNvSpPr>
            <a:spLocks noGrp="1"/>
          </p:cNvSpPr>
          <p:nvPr>
            <p:ph type="body" sz="quarter" idx="15"/>
          </p:nvPr>
        </p:nvSpPr>
        <p:spPr/>
        <p:txBody>
          <a:bodyPr/>
          <a:lstStyle/>
          <a:p>
            <a:r>
              <a:rPr lang="en-US" altLang="zh-CN" dirty="0"/>
              <a:t>PART  05</a:t>
            </a:r>
            <a:endParaRPr lang="zh-CN" altLang="en-US" dirty="0"/>
          </a:p>
          <a:p>
            <a:endParaRPr lang="zh-CN" altLang="en-US" dirty="0"/>
          </a:p>
        </p:txBody>
      </p:sp>
      <p:sp>
        <p:nvSpPr>
          <p:cNvPr id="7" name="文本占位符 6"/>
          <p:cNvSpPr>
            <a:spLocks noGrp="1"/>
          </p:cNvSpPr>
          <p:nvPr>
            <p:ph type="body" sz="quarter" idx="16"/>
          </p:nvPr>
        </p:nvSpPr>
        <p:spPr/>
        <p:txBody>
          <a:bodyPr/>
          <a:lstStyle/>
          <a:p>
            <a:r>
              <a:rPr lang="en-US" altLang="zh-CN" dirty="0"/>
              <a:t>PART  06</a:t>
            </a:r>
            <a:endParaRPr lang="zh-CN" altLang="en-US" dirty="0"/>
          </a:p>
          <a:p>
            <a:endParaRPr lang="zh-CN" altLang="en-US" dirty="0"/>
          </a:p>
        </p:txBody>
      </p:sp>
      <p:sp>
        <p:nvSpPr>
          <p:cNvPr id="8" name="文本占位符 7"/>
          <p:cNvSpPr>
            <a:spLocks noGrp="1"/>
          </p:cNvSpPr>
          <p:nvPr>
            <p:ph type="body" sz="quarter" idx="17"/>
          </p:nvPr>
        </p:nvSpPr>
        <p:spPr>
          <a:xfrm>
            <a:off x="7248128" y="1477535"/>
            <a:ext cx="4799856" cy="503237"/>
          </a:xfrm>
        </p:spPr>
        <p:txBody>
          <a:bodyPr/>
          <a:lstStyle/>
          <a:p>
            <a:r>
              <a:rPr lang="en-US" altLang="zh-CN" dirty="0">
                <a:latin typeface="Chalkboard SE" panose="03050602040202020205" pitchFamily="66" charset="0"/>
              </a:rPr>
              <a:t>Research Background</a:t>
            </a:r>
            <a:endParaRPr lang="zh-CN" altLang="en-US" dirty="0">
              <a:latin typeface="Chalkboard SE" panose="03050602040202020205" pitchFamily="66" charset="0"/>
            </a:endParaRPr>
          </a:p>
        </p:txBody>
      </p:sp>
      <p:sp>
        <p:nvSpPr>
          <p:cNvPr id="9" name="文本占位符 8"/>
          <p:cNvSpPr>
            <a:spLocks noGrp="1"/>
          </p:cNvSpPr>
          <p:nvPr>
            <p:ph type="body" sz="quarter" idx="18"/>
          </p:nvPr>
        </p:nvSpPr>
        <p:spPr>
          <a:xfrm>
            <a:off x="7248128" y="2248623"/>
            <a:ext cx="4968552" cy="503237"/>
          </a:xfrm>
        </p:spPr>
        <p:txBody>
          <a:bodyPr/>
          <a:lstStyle/>
          <a:p>
            <a:r>
              <a:rPr lang="en-US" altLang="zh-CN" dirty="0">
                <a:latin typeface="Chalkboard SE" panose="03050602040202020205" pitchFamily="66" charset="0"/>
              </a:rPr>
              <a:t>GPQ Selection Method</a:t>
            </a:r>
            <a:endParaRPr lang="zh-CN" altLang="en-US" dirty="0">
              <a:latin typeface="Chalkboard SE" panose="03050602040202020205" pitchFamily="66" charset="0"/>
            </a:endParaRPr>
          </a:p>
        </p:txBody>
      </p:sp>
      <p:sp>
        <p:nvSpPr>
          <p:cNvPr id="10" name="文本占位符 9"/>
          <p:cNvSpPr>
            <a:spLocks noGrp="1"/>
          </p:cNvSpPr>
          <p:nvPr>
            <p:ph type="body" sz="quarter" idx="19"/>
          </p:nvPr>
        </p:nvSpPr>
        <p:spPr>
          <a:xfrm>
            <a:off x="7248128" y="3013223"/>
            <a:ext cx="5256584" cy="503237"/>
          </a:xfrm>
        </p:spPr>
        <p:txBody>
          <a:bodyPr/>
          <a:lstStyle/>
          <a:p>
            <a:r>
              <a:rPr lang="en-US" altLang="zh-CN" dirty="0" err="1">
                <a:latin typeface="Chalkboard SE" panose="03050602040202020205" pitchFamily="66" charset="0"/>
              </a:rPr>
              <a:t>Trainingset</a:t>
            </a:r>
            <a:r>
              <a:rPr lang="en-US" altLang="zh-CN" dirty="0">
                <a:latin typeface="Chalkboard SE" panose="03050602040202020205" pitchFamily="66" charset="0"/>
              </a:rPr>
              <a:t> Construction</a:t>
            </a:r>
            <a:endParaRPr lang="zh-CN" altLang="en-US" dirty="0">
              <a:latin typeface="Chalkboard SE" panose="03050602040202020205" pitchFamily="66" charset="0"/>
            </a:endParaRPr>
          </a:p>
        </p:txBody>
      </p:sp>
      <p:sp>
        <p:nvSpPr>
          <p:cNvPr id="11" name="文本占位符 10"/>
          <p:cNvSpPr>
            <a:spLocks noGrp="1"/>
          </p:cNvSpPr>
          <p:nvPr>
            <p:ph type="body" sz="quarter" idx="20"/>
          </p:nvPr>
        </p:nvSpPr>
        <p:spPr>
          <a:xfrm>
            <a:off x="7248128" y="3796276"/>
            <a:ext cx="4896544" cy="503237"/>
          </a:xfrm>
        </p:spPr>
        <p:txBody>
          <a:bodyPr/>
          <a:lstStyle/>
          <a:p>
            <a:r>
              <a:rPr lang="en-US" altLang="zh-CN" dirty="0">
                <a:latin typeface="Chalkboard SE" panose="03050602040202020205" pitchFamily="66" charset="0"/>
              </a:rPr>
              <a:t>ML Classification </a:t>
            </a:r>
            <a:endParaRPr lang="zh-CN" altLang="en-US" dirty="0">
              <a:latin typeface="Chalkboard SE" panose="03050602040202020205" pitchFamily="66" charset="0"/>
            </a:endParaRPr>
          </a:p>
        </p:txBody>
      </p:sp>
      <p:sp>
        <p:nvSpPr>
          <p:cNvPr id="12" name="文本占位符 11"/>
          <p:cNvSpPr>
            <a:spLocks noGrp="1"/>
          </p:cNvSpPr>
          <p:nvPr>
            <p:ph type="body" sz="quarter" idx="21"/>
          </p:nvPr>
        </p:nvSpPr>
        <p:spPr>
          <a:xfrm>
            <a:off x="7248128" y="4548742"/>
            <a:ext cx="4392488" cy="503237"/>
          </a:xfrm>
        </p:spPr>
        <p:txBody>
          <a:bodyPr/>
          <a:lstStyle/>
          <a:p>
            <a:r>
              <a:rPr lang="en-US" altLang="zh-CN" dirty="0">
                <a:latin typeface="Chalkboard SE" panose="03050602040202020205" pitchFamily="66" charset="0"/>
              </a:rPr>
              <a:t>GPQ Candidates</a:t>
            </a:r>
            <a:endParaRPr lang="zh-CN" altLang="en-US" dirty="0">
              <a:latin typeface="Chalkboard SE" panose="03050602040202020205" pitchFamily="66" charset="0"/>
            </a:endParaRPr>
          </a:p>
        </p:txBody>
      </p:sp>
      <p:sp>
        <p:nvSpPr>
          <p:cNvPr id="13" name="文本占位符 12"/>
          <p:cNvSpPr>
            <a:spLocks noGrp="1"/>
          </p:cNvSpPr>
          <p:nvPr>
            <p:ph type="body" sz="quarter" idx="22"/>
          </p:nvPr>
        </p:nvSpPr>
        <p:spPr>
          <a:xfrm>
            <a:off x="7248128" y="5301208"/>
            <a:ext cx="4536504" cy="503237"/>
          </a:xfrm>
        </p:spPr>
        <p:txBody>
          <a:bodyPr/>
          <a:lstStyle/>
          <a:p>
            <a:r>
              <a:rPr lang="en-US" altLang="zh-CN" dirty="0">
                <a:latin typeface="Chalkboard SE" panose="03050602040202020205" pitchFamily="66" charset="0"/>
              </a:rPr>
              <a:t>Summary &amp; Prospect</a:t>
            </a:r>
            <a:endParaRPr lang="zh-CN" altLang="en-US" dirty="0">
              <a:latin typeface="Chalkboard SE" panose="03050602040202020205" pitchFamily="66" charset="0"/>
            </a:endParaRPr>
          </a:p>
        </p:txBody>
      </p:sp>
    </p:spTree>
    <p:extLst>
      <p:ext uri="{BB962C8B-B14F-4D97-AF65-F5344CB8AC3E}">
        <p14:creationId xmlns:p14="http://schemas.microsoft.com/office/powerpoint/2010/main" val="3214876710"/>
      </p:ext>
    </p:extLst>
  </p:cSld>
  <p:clrMapOvr>
    <a:masterClrMapping/>
  </p:clrMapOvr>
  <mc:AlternateContent xmlns:mc="http://schemas.openxmlformats.org/markup-compatibility/2006" xmlns:p14="http://schemas.microsoft.com/office/powerpoint/2010/main">
    <mc:Choice Requires="p14">
      <p:transition spd="slow" p14:dur="2000" advTm="4270"/>
    </mc:Choice>
    <mc:Fallback xmlns="">
      <p:transition spd="slow" advTm="427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7936" y="278936"/>
            <a:ext cx="883528" cy="1008063"/>
          </a:xfrm>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592" y="348250"/>
            <a:ext cx="7322704" cy="496824"/>
          </a:xfrm>
        </p:spPr>
        <p:txBody>
          <a:bodyPr/>
          <a:lstStyle/>
          <a:p>
            <a:r>
              <a:rPr lang="en-US" altLang="zh-CN" dirty="0"/>
              <a:t>Star Samples</a:t>
            </a:r>
            <a:endParaRPr lang="zh-CN" altLang="en-US" dirty="0"/>
          </a:p>
        </p:txBody>
      </p:sp>
      <p:sp>
        <p:nvSpPr>
          <p:cNvPr id="5" name="灯片编号占位符 4"/>
          <p:cNvSpPr>
            <a:spLocks noGrp="1"/>
          </p:cNvSpPr>
          <p:nvPr>
            <p:ph type="sldNum" sz="quarter" idx="13"/>
          </p:nvPr>
        </p:nvSpPr>
        <p:spPr>
          <a:xfrm>
            <a:off x="9120336" y="6237312"/>
            <a:ext cx="2743200" cy="437133"/>
          </a:xfrm>
        </p:spPr>
        <p:txBody>
          <a:bodyPr/>
          <a:lstStyle/>
          <a:p>
            <a:fld id="{B38E2B37-E96B-4849-B006-9B228B0EB70F}" type="slidenum">
              <a:rPr lang="zh-CN" altLang="en-US" smtClean="0"/>
              <a:pPr/>
              <a:t>20</a:t>
            </a:fld>
            <a:endParaRPr lang="zh-CN" altLang="en-US" dirty="0"/>
          </a:p>
        </p:txBody>
      </p:sp>
      <p:sp>
        <p:nvSpPr>
          <p:cNvPr id="4" name="右箭头 3">
            <a:extLst>
              <a:ext uri="{FF2B5EF4-FFF2-40B4-BE49-F238E27FC236}">
                <a16:creationId xmlns:a16="http://schemas.microsoft.com/office/drawing/2014/main" id="{07A6E120-E937-A534-60D9-B49F7949B989}"/>
              </a:ext>
            </a:extLst>
          </p:cNvPr>
          <p:cNvSpPr/>
          <p:nvPr/>
        </p:nvSpPr>
        <p:spPr>
          <a:xfrm>
            <a:off x="8087544" y="3717032"/>
            <a:ext cx="600744" cy="43204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340A6928-7140-31AB-39BF-86226AA9E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00" y="1918201"/>
            <a:ext cx="7772400" cy="4461757"/>
          </a:xfrm>
          <a:prstGeom prst="rect">
            <a:avLst/>
          </a:prstGeom>
        </p:spPr>
      </p:pic>
      <p:sp>
        <p:nvSpPr>
          <p:cNvPr id="9" name="文本框 8">
            <a:extLst>
              <a:ext uri="{FF2B5EF4-FFF2-40B4-BE49-F238E27FC236}">
                <a16:creationId xmlns:a16="http://schemas.microsoft.com/office/drawing/2014/main" id="{3B8C878B-AAD5-54A2-BC3A-0CDBF75E6A77}"/>
              </a:ext>
            </a:extLst>
          </p:cNvPr>
          <p:cNvSpPr txBox="1"/>
          <p:nvPr/>
        </p:nvSpPr>
        <p:spPr>
          <a:xfrm>
            <a:off x="8869288" y="3288552"/>
            <a:ext cx="2967479" cy="1289007"/>
          </a:xfrm>
          <a:prstGeom prst="rect">
            <a:avLst/>
          </a:prstGeom>
          <a:noFill/>
        </p:spPr>
        <p:txBody>
          <a:bodyPr wrap="none" rtlCol="0">
            <a:spAutoFit/>
          </a:bodyPr>
          <a:lstStyle/>
          <a:p>
            <a:pPr algn="ctr">
              <a:lnSpc>
                <a:spcPct val="150000"/>
              </a:lnSpc>
            </a:pPr>
            <a:r>
              <a:rPr kumimoji="1" lang="en-US" altLang="zh-CN" dirty="0">
                <a:latin typeface="Times New Roman" panose="02020603050405020304" pitchFamily="18" charset="0"/>
                <a:cs typeface="Times New Roman" panose="02020603050405020304" pitchFamily="18" charset="0"/>
              </a:rPr>
              <a:t>Photometry Quality Selection</a:t>
            </a:r>
          </a:p>
          <a:p>
            <a:pPr algn="ctr">
              <a:lnSpc>
                <a:spcPct val="150000"/>
              </a:lnSpc>
            </a:pPr>
            <a:r>
              <a:rPr kumimoji="1" lang="en-US" altLang="zh-CN" dirty="0">
                <a:latin typeface="Times New Roman" panose="02020603050405020304" pitchFamily="18" charset="0"/>
                <a:cs typeface="Times New Roman" panose="02020603050405020304" pitchFamily="18" charset="0"/>
              </a:rPr>
              <a:t>Limiting Magnitude Selection</a:t>
            </a:r>
          </a:p>
          <a:p>
            <a:pPr algn="ctr">
              <a:lnSpc>
                <a:spcPct val="150000"/>
              </a:lnSpc>
            </a:pPr>
            <a:r>
              <a:rPr kumimoji="1" lang="en-US" altLang="zh-CN" dirty="0">
                <a:latin typeface="Times New Roman" panose="02020603050405020304" pitchFamily="18" charset="0"/>
                <a:cs typeface="Times New Roman" panose="02020603050405020304" pitchFamily="18" charset="0"/>
              </a:rPr>
              <a:t>PS1 Footprint Selection</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2670103"/>
      </p:ext>
    </p:extLst>
  </p:cSld>
  <p:clrMapOvr>
    <a:masterClrMapping/>
  </p:clrMapOvr>
  <mc:AlternateContent xmlns:mc="http://schemas.openxmlformats.org/markup-compatibility/2006" xmlns:p14="http://schemas.microsoft.com/office/powerpoint/2010/main">
    <mc:Choice Requires="p14">
      <p:transition spd="slow" p14:dur="2000" advTm="16803"/>
    </mc:Choice>
    <mc:Fallback xmlns="">
      <p:transition spd="slow" advTm="1680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3352" y="278936"/>
            <a:ext cx="977648" cy="1008063"/>
          </a:xfrm>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592" y="348250"/>
            <a:ext cx="7682744" cy="496824"/>
          </a:xfrm>
        </p:spPr>
        <p:txBody>
          <a:bodyPr/>
          <a:lstStyle/>
          <a:p>
            <a:r>
              <a:rPr lang="en-US" altLang="zh-CN" dirty="0"/>
              <a:t>Color Diagrams of </a:t>
            </a:r>
            <a:r>
              <a:rPr lang="en-US" altLang="zh-CN" dirty="0" err="1"/>
              <a:t>Trainingset</a:t>
            </a:r>
            <a:endParaRPr lang="zh-CN" altLang="en-US" dirty="0"/>
          </a:p>
        </p:txBody>
      </p:sp>
      <p:sp>
        <p:nvSpPr>
          <p:cNvPr id="5" name="灯片编号占位符 4"/>
          <p:cNvSpPr>
            <a:spLocks noGrp="1"/>
          </p:cNvSpPr>
          <p:nvPr>
            <p:ph type="sldNum" sz="quarter" idx="13"/>
          </p:nvPr>
        </p:nvSpPr>
        <p:spPr>
          <a:xfrm>
            <a:off x="9120336" y="6237312"/>
            <a:ext cx="2743200" cy="437133"/>
          </a:xfrm>
        </p:spPr>
        <p:txBody>
          <a:bodyPr/>
          <a:lstStyle/>
          <a:p>
            <a:fld id="{B38E2B37-E96B-4849-B006-9B228B0EB70F}" type="slidenum">
              <a:rPr lang="zh-CN" altLang="en-US" smtClean="0"/>
              <a:pPr/>
              <a:t>21</a:t>
            </a:fld>
            <a:endParaRPr lang="zh-CN" altLang="en-US" dirty="0"/>
          </a:p>
        </p:txBody>
      </p:sp>
      <p:pic>
        <p:nvPicPr>
          <p:cNvPr id="4" name="图片 3">
            <a:extLst>
              <a:ext uri="{FF2B5EF4-FFF2-40B4-BE49-F238E27FC236}">
                <a16:creationId xmlns:a16="http://schemas.microsoft.com/office/drawing/2014/main" id="{39301653-9692-868E-54FC-4791DBB82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17" y="1189429"/>
            <a:ext cx="9287759" cy="5668571"/>
          </a:xfrm>
          <a:prstGeom prst="rect">
            <a:avLst/>
          </a:prstGeom>
        </p:spPr>
      </p:pic>
      <p:graphicFrame>
        <p:nvGraphicFramePr>
          <p:cNvPr id="6" name="表格 12">
            <a:extLst>
              <a:ext uri="{FF2B5EF4-FFF2-40B4-BE49-F238E27FC236}">
                <a16:creationId xmlns:a16="http://schemas.microsoft.com/office/drawing/2014/main" id="{C46DB1DF-C12E-9910-F742-C12C1F0CD02C}"/>
              </a:ext>
            </a:extLst>
          </p:cNvPr>
          <p:cNvGraphicFramePr>
            <a:graphicFrameLocks noGrp="1"/>
          </p:cNvGraphicFramePr>
          <p:nvPr>
            <p:extLst>
              <p:ext uri="{D42A27DB-BD31-4B8C-83A1-F6EECF244321}">
                <p14:modId xmlns:p14="http://schemas.microsoft.com/office/powerpoint/2010/main" val="3779136840"/>
              </p:ext>
            </p:extLst>
          </p:nvPr>
        </p:nvGraphicFramePr>
        <p:xfrm>
          <a:off x="9552384" y="2546884"/>
          <a:ext cx="2520280" cy="2953660"/>
        </p:xfrm>
        <a:graphic>
          <a:graphicData uri="http://schemas.openxmlformats.org/drawingml/2006/table">
            <a:tbl>
              <a:tblPr firstRow="1" bandRow="1">
                <a:tableStyleId>{5C22544A-7EE6-4342-B048-85BDC9FD1C3A}</a:tableStyleId>
              </a:tblPr>
              <a:tblGrid>
                <a:gridCol w="1260140">
                  <a:extLst>
                    <a:ext uri="{9D8B030D-6E8A-4147-A177-3AD203B41FA5}">
                      <a16:colId xmlns:a16="http://schemas.microsoft.com/office/drawing/2014/main" val="2138458774"/>
                    </a:ext>
                  </a:extLst>
                </a:gridCol>
                <a:gridCol w="1260140">
                  <a:extLst>
                    <a:ext uri="{9D8B030D-6E8A-4147-A177-3AD203B41FA5}">
                      <a16:colId xmlns:a16="http://schemas.microsoft.com/office/drawing/2014/main" val="154054485"/>
                    </a:ext>
                  </a:extLst>
                </a:gridCol>
              </a:tblGrid>
              <a:tr h="726275">
                <a:tc>
                  <a:txBody>
                    <a:bodyPr/>
                    <a:lstStyle/>
                    <a:p>
                      <a:pPr algn="ctr"/>
                      <a:r>
                        <a:rPr lang="en-US" altLang="zh-CN" dirty="0">
                          <a:latin typeface="Times New Roman" panose="02020603050405020304" pitchFamily="18" charset="0"/>
                          <a:cs typeface="Times New Roman" panose="02020603050405020304" pitchFamily="18" charset="0"/>
                        </a:rPr>
                        <a:t>Type</a:t>
                      </a:r>
                      <a:endParaRPr lang="zh-CN" altLang="en-US" dirty="0">
                        <a:latin typeface="Times New Roman" panose="02020603050405020304" pitchFamily="18" charset="0"/>
                        <a:cs typeface="Times New Roman" panose="02020603050405020304" pitchFamily="18" charset="0"/>
                      </a:endParaRPr>
                    </a:p>
                  </a:txBody>
                  <a:tcPr marL="90000" anchor="ctr"/>
                </a:tc>
                <a:tc>
                  <a:txBody>
                    <a:bodyPr/>
                    <a:lstStyle/>
                    <a:p>
                      <a:pPr algn="ctr"/>
                      <a:r>
                        <a:rPr lang="en-US" altLang="zh-CN" dirty="0">
                          <a:latin typeface="Times New Roman" panose="02020603050405020304" pitchFamily="18" charset="0"/>
                          <a:cs typeface="Times New Roman" panose="02020603050405020304" pitchFamily="18" charset="0"/>
                        </a:rPr>
                        <a:t>Count</a:t>
                      </a:r>
                      <a:endParaRPr lang="zh-CN" altLang="en-US"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1466254772"/>
                  </a:ext>
                </a:extLst>
              </a:tr>
              <a:tr h="703923">
                <a:tc>
                  <a:txBody>
                    <a:bodyPr/>
                    <a:lstStyle/>
                    <a:p>
                      <a:pPr algn="ctr"/>
                      <a:r>
                        <a:rPr lang="en-US" altLang="zh-CN" dirty="0">
                          <a:latin typeface="Times New Roman" panose="02020603050405020304" pitchFamily="18" charset="0"/>
                          <a:cs typeface="Times New Roman" panose="02020603050405020304" pitchFamily="18" charset="0"/>
                        </a:rPr>
                        <a:t>Star</a:t>
                      </a:r>
                      <a:endParaRPr lang="zh-CN" altLang="en-US" dirty="0">
                        <a:latin typeface="Times New Roman" panose="02020603050405020304" pitchFamily="18" charset="0"/>
                        <a:cs typeface="Times New Roman" panose="02020603050405020304" pitchFamily="18" charset="0"/>
                      </a:endParaRPr>
                    </a:p>
                  </a:txBody>
                  <a:tcPr marL="90000" anchor="ctr"/>
                </a:tc>
                <a:tc>
                  <a:txBody>
                    <a:bodyPr/>
                    <a:lstStyle/>
                    <a:p>
                      <a:pPr algn="ctr"/>
                      <a:r>
                        <a:rPr lang="en-US" altLang="zh-CN" dirty="0">
                          <a:latin typeface="Times New Roman" panose="02020603050405020304" pitchFamily="18" charset="0"/>
                          <a:cs typeface="Times New Roman" panose="02020603050405020304" pitchFamily="18" charset="0"/>
                        </a:rPr>
                        <a:t>476373</a:t>
                      </a:r>
                      <a:endParaRPr lang="zh-CN" altLang="en-US"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65235566"/>
                  </a:ext>
                </a:extLst>
              </a:tr>
              <a:tr h="672023">
                <a:tc>
                  <a:txBody>
                    <a:bodyPr/>
                    <a:lstStyle/>
                    <a:p>
                      <a:pPr algn="ctr"/>
                      <a:r>
                        <a:rPr lang="en-US" altLang="zh-CN" dirty="0">
                          <a:latin typeface="Times New Roman" panose="02020603050405020304" pitchFamily="18" charset="0"/>
                          <a:cs typeface="Times New Roman" panose="02020603050405020304" pitchFamily="18" charset="0"/>
                        </a:rPr>
                        <a:t>QSO</a:t>
                      </a:r>
                      <a:endParaRPr lang="zh-CN" altLang="en-US" dirty="0">
                        <a:latin typeface="Times New Roman" panose="02020603050405020304" pitchFamily="18" charset="0"/>
                        <a:cs typeface="Times New Roman" panose="02020603050405020304" pitchFamily="18" charset="0"/>
                      </a:endParaRPr>
                    </a:p>
                  </a:txBody>
                  <a:tcPr marL="90000" anchor="ctr"/>
                </a:tc>
                <a:tc>
                  <a:txBody>
                    <a:bodyPr/>
                    <a:lstStyle/>
                    <a:p>
                      <a:pPr algn="ctr"/>
                      <a:r>
                        <a:rPr lang="en-US" altLang="zh-CN" dirty="0">
                          <a:latin typeface="Times New Roman" panose="02020603050405020304" pitchFamily="18" charset="0"/>
                          <a:cs typeface="Times New Roman" panose="02020603050405020304" pitchFamily="18" charset="0"/>
                        </a:rPr>
                        <a:t>120891</a:t>
                      </a:r>
                      <a:endParaRPr lang="zh-CN" altLang="en-US"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2824393643"/>
                  </a:ext>
                </a:extLst>
              </a:tr>
              <a:tr h="851439">
                <a:tc>
                  <a:txBody>
                    <a:bodyPr/>
                    <a:lstStyle/>
                    <a:p>
                      <a:pPr algn="ctr"/>
                      <a:r>
                        <a:rPr lang="en-US" altLang="zh-CN" dirty="0">
                          <a:latin typeface="Times New Roman" panose="02020603050405020304" pitchFamily="18" charset="0"/>
                          <a:cs typeface="Times New Roman" panose="02020603050405020304" pitchFamily="18" charset="0"/>
                        </a:rPr>
                        <a:t>Galaxy</a:t>
                      </a:r>
                      <a:endParaRPr lang="zh-CN" altLang="en-US" dirty="0">
                        <a:latin typeface="Times New Roman" panose="02020603050405020304" pitchFamily="18" charset="0"/>
                        <a:cs typeface="Times New Roman" panose="02020603050405020304" pitchFamily="18" charset="0"/>
                      </a:endParaRPr>
                    </a:p>
                  </a:txBody>
                  <a:tcPr marL="90000" anchor="ctr"/>
                </a:tc>
                <a:tc>
                  <a:txBody>
                    <a:bodyPr/>
                    <a:lstStyle/>
                    <a:p>
                      <a:pPr algn="ctr"/>
                      <a:r>
                        <a:rPr lang="en-US" altLang="zh-CN" dirty="0">
                          <a:latin typeface="Times New Roman" panose="02020603050405020304" pitchFamily="18" charset="0"/>
                          <a:cs typeface="Times New Roman" panose="02020603050405020304" pitchFamily="18" charset="0"/>
                        </a:rPr>
                        <a:t>111681</a:t>
                      </a:r>
                      <a:endParaRPr lang="zh-CN" altLang="en-US"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2783677800"/>
                  </a:ext>
                </a:extLst>
              </a:tr>
            </a:tbl>
          </a:graphicData>
        </a:graphic>
      </p:graphicFrame>
    </p:spTree>
    <p:extLst>
      <p:ext uri="{BB962C8B-B14F-4D97-AF65-F5344CB8AC3E}">
        <p14:creationId xmlns:p14="http://schemas.microsoft.com/office/powerpoint/2010/main" val="2240265193"/>
      </p:ext>
    </p:extLst>
  </p:cSld>
  <p:clrMapOvr>
    <a:masterClrMapping/>
  </p:clrMapOvr>
  <mc:AlternateContent xmlns:mc="http://schemas.openxmlformats.org/markup-compatibility/2006" xmlns:p14="http://schemas.microsoft.com/office/powerpoint/2010/main">
    <mc:Choice Requires="p14">
      <p:transition spd="slow" p14:dur="2000" advTm="10262"/>
    </mc:Choice>
    <mc:Fallback xmlns="">
      <p:transition spd="slow" advTm="1026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1"/>
          </p:nvPr>
        </p:nvSpPr>
        <p:spPr>
          <a:xfrm>
            <a:off x="4915406" y="3890952"/>
            <a:ext cx="2340139" cy="496824"/>
          </a:xfrm>
        </p:spPr>
        <p:txBody>
          <a:bodyPr/>
          <a:lstStyle/>
          <a:p>
            <a:r>
              <a:rPr lang="en-US" altLang="zh-CN" dirty="0"/>
              <a:t>PART  FOUR</a:t>
            </a:r>
            <a:endParaRPr lang="zh-CN" altLang="en-US" dirty="0"/>
          </a:p>
        </p:txBody>
      </p:sp>
      <p:sp>
        <p:nvSpPr>
          <p:cNvPr id="4" name="文本占位符 3"/>
          <p:cNvSpPr>
            <a:spLocks noGrp="1"/>
          </p:cNvSpPr>
          <p:nvPr>
            <p:ph type="body" sz="quarter" idx="12"/>
          </p:nvPr>
        </p:nvSpPr>
        <p:spPr>
          <a:xfrm>
            <a:off x="3498180" y="4600744"/>
            <a:ext cx="5195640" cy="496824"/>
          </a:xfrm>
        </p:spPr>
        <p:txBody>
          <a:bodyPr/>
          <a:lstStyle/>
          <a:p>
            <a:r>
              <a:rPr lang="en-US" altLang="zh-CN" dirty="0"/>
              <a:t>ML Classification</a:t>
            </a:r>
            <a:endParaRPr lang="zh-CN" altLang="en-US" dirty="0"/>
          </a:p>
        </p:txBody>
      </p:sp>
    </p:spTree>
    <p:extLst>
      <p:ext uri="{BB962C8B-B14F-4D97-AF65-F5344CB8AC3E}">
        <p14:creationId xmlns:p14="http://schemas.microsoft.com/office/powerpoint/2010/main" val="1967566120"/>
      </p:ext>
    </p:extLst>
  </p:cSld>
  <p:clrMapOvr>
    <a:masterClrMapping/>
  </p:clrMapOvr>
  <mc:AlternateContent xmlns:mc="http://schemas.openxmlformats.org/markup-compatibility/2006" xmlns:p14="http://schemas.microsoft.com/office/powerpoint/2010/main">
    <mc:Choice Requires="p14">
      <p:transition spd="slow" p14:dur="2000" advTm="4895"/>
    </mc:Choice>
    <mc:Fallback xmlns="">
      <p:transition spd="slow" advTm="489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3352" y="278936"/>
            <a:ext cx="977648" cy="1008063"/>
          </a:xfrm>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7322704" cy="496824"/>
          </a:xfrm>
        </p:spPr>
        <p:txBody>
          <a:bodyPr/>
          <a:lstStyle/>
          <a:p>
            <a:r>
              <a:rPr lang="en-US" altLang="zh-CN" dirty="0" err="1"/>
              <a:t>XGBoost</a:t>
            </a:r>
            <a:r>
              <a:rPr lang="en-US" altLang="zh-CN" dirty="0"/>
              <a:t> Classification Model</a:t>
            </a:r>
            <a:endParaRPr lang="zh-CN" altLang="en-US" dirty="0"/>
          </a:p>
        </p:txBody>
      </p:sp>
      <p:sp>
        <p:nvSpPr>
          <p:cNvPr id="5" name="灯片编号占位符 4"/>
          <p:cNvSpPr>
            <a:spLocks noGrp="1"/>
          </p:cNvSpPr>
          <p:nvPr>
            <p:ph type="sldNum" sz="quarter" idx="13"/>
          </p:nvPr>
        </p:nvSpPr>
        <p:spPr>
          <a:xfrm>
            <a:off x="9120336" y="6237312"/>
            <a:ext cx="2743200" cy="437133"/>
          </a:xfrm>
        </p:spPr>
        <p:txBody>
          <a:bodyPr/>
          <a:lstStyle/>
          <a:p>
            <a:fld id="{B38E2B37-E96B-4849-B006-9B228B0EB70F}" type="slidenum">
              <a:rPr lang="zh-CN" altLang="en-US" smtClean="0"/>
              <a:pPr/>
              <a:t>23</a:t>
            </a:fld>
            <a:endParaRPr lang="zh-CN" altLang="en-US" dirty="0"/>
          </a:p>
        </p:txBody>
      </p:sp>
      <p:pic>
        <p:nvPicPr>
          <p:cNvPr id="6" name="图片 5">
            <a:extLst>
              <a:ext uri="{FF2B5EF4-FFF2-40B4-BE49-F238E27FC236}">
                <a16:creationId xmlns:a16="http://schemas.microsoft.com/office/drawing/2014/main" id="{B6B8F2EF-BEDE-8B05-48BD-F936EF1B1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086" y="1412776"/>
            <a:ext cx="11343828" cy="4680520"/>
          </a:xfrm>
          <a:prstGeom prst="rect">
            <a:avLst/>
          </a:prstGeom>
        </p:spPr>
      </p:pic>
    </p:spTree>
    <p:extLst>
      <p:ext uri="{BB962C8B-B14F-4D97-AF65-F5344CB8AC3E}">
        <p14:creationId xmlns:p14="http://schemas.microsoft.com/office/powerpoint/2010/main" val="4092362852"/>
      </p:ext>
    </p:extLst>
  </p:cSld>
  <p:clrMapOvr>
    <a:masterClrMapping/>
  </p:clrMapOvr>
  <mc:AlternateContent xmlns:mc="http://schemas.openxmlformats.org/markup-compatibility/2006" xmlns:p14="http://schemas.microsoft.com/office/powerpoint/2010/main">
    <mc:Choice Requires="p14">
      <p:transition spd="slow" p14:dur="2000" advTm="26763"/>
    </mc:Choice>
    <mc:Fallback xmlns="">
      <p:transition spd="slow" advTm="2676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3352" y="278936"/>
            <a:ext cx="977648" cy="1008063"/>
          </a:xfrm>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7826760" cy="496824"/>
          </a:xfrm>
        </p:spPr>
        <p:txBody>
          <a:bodyPr/>
          <a:lstStyle/>
          <a:p>
            <a:r>
              <a:rPr lang="en-US" altLang="zh-CN" dirty="0" err="1"/>
              <a:t>Optuna</a:t>
            </a:r>
            <a:r>
              <a:rPr lang="en-US" altLang="zh-CN" dirty="0"/>
              <a:t> Optimal </a:t>
            </a:r>
            <a:r>
              <a:rPr lang="en-US" altLang="zh-CN" dirty="0" err="1"/>
              <a:t>Hyperparams</a:t>
            </a:r>
            <a:endParaRPr lang="zh-CN" altLang="en-US" dirty="0"/>
          </a:p>
        </p:txBody>
      </p:sp>
      <p:sp>
        <p:nvSpPr>
          <p:cNvPr id="5" name="灯片编号占位符 4"/>
          <p:cNvSpPr>
            <a:spLocks noGrp="1"/>
          </p:cNvSpPr>
          <p:nvPr>
            <p:ph type="sldNum" sz="quarter" idx="13"/>
          </p:nvPr>
        </p:nvSpPr>
        <p:spPr>
          <a:xfrm>
            <a:off x="9120336" y="6237312"/>
            <a:ext cx="2743200" cy="437133"/>
          </a:xfrm>
        </p:spPr>
        <p:txBody>
          <a:bodyPr/>
          <a:lstStyle/>
          <a:p>
            <a:fld id="{B38E2B37-E96B-4849-B006-9B228B0EB70F}" type="slidenum">
              <a:rPr lang="zh-CN" altLang="en-US" smtClean="0"/>
              <a:pPr/>
              <a:t>24</a:t>
            </a:fld>
            <a:endParaRPr lang="zh-CN" altLang="en-US" dirty="0"/>
          </a:p>
        </p:txBody>
      </p:sp>
      <p:graphicFrame>
        <p:nvGraphicFramePr>
          <p:cNvPr id="4" name="表格 3">
            <a:extLst>
              <a:ext uri="{FF2B5EF4-FFF2-40B4-BE49-F238E27FC236}">
                <a16:creationId xmlns:a16="http://schemas.microsoft.com/office/drawing/2014/main" id="{BC47EAC1-71C9-2D53-9299-E323FC077A5B}"/>
              </a:ext>
            </a:extLst>
          </p:cNvPr>
          <p:cNvGraphicFramePr>
            <a:graphicFrameLocks noGrp="1"/>
          </p:cNvGraphicFramePr>
          <p:nvPr>
            <p:extLst>
              <p:ext uri="{D42A27DB-BD31-4B8C-83A1-F6EECF244321}">
                <p14:modId xmlns:p14="http://schemas.microsoft.com/office/powerpoint/2010/main" val="1338063006"/>
              </p:ext>
            </p:extLst>
          </p:nvPr>
        </p:nvGraphicFramePr>
        <p:xfrm>
          <a:off x="425474" y="1250477"/>
          <a:ext cx="8079287" cy="5328587"/>
        </p:xfrm>
        <a:graphic>
          <a:graphicData uri="http://schemas.openxmlformats.org/drawingml/2006/table">
            <a:tbl>
              <a:tblPr firstRow="1" firstCol="1" bandRow="1">
                <a:tableStyleId>{5C22544A-7EE6-4342-B048-85BDC9FD1C3A}</a:tableStyleId>
              </a:tblPr>
              <a:tblGrid>
                <a:gridCol w="2692519">
                  <a:extLst>
                    <a:ext uri="{9D8B030D-6E8A-4147-A177-3AD203B41FA5}">
                      <a16:colId xmlns:a16="http://schemas.microsoft.com/office/drawing/2014/main" val="2255690492"/>
                    </a:ext>
                  </a:extLst>
                </a:gridCol>
                <a:gridCol w="2693384">
                  <a:extLst>
                    <a:ext uri="{9D8B030D-6E8A-4147-A177-3AD203B41FA5}">
                      <a16:colId xmlns:a16="http://schemas.microsoft.com/office/drawing/2014/main" val="1750892976"/>
                    </a:ext>
                  </a:extLst>
                </a:gridCol>
                <a:gridCol w="2693384">
                  <a:extLst>
                    <a:ext uri="{9D8B030D-6E8A-4147-A177-3AD203B41FA5}">
                      <a16:colId xmlns:a16="http://schemas.microsoft.com/office/drawing/2014/main" val="1411117892"/>
                    </a:ext>
                  </a:extLst>
                </a:gridCol>
              </a:tblGrid>
              <a:tr h="484417">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clf-1</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clf-2</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5334515"/>
                  </a:ext>
                </a:extLst>
              </a:tr>
              <a:tr h="484417">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eta</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0.3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0.1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73831128"/>
                  </a:ext>
                </a:extLst>
              </a:tr>
              <a:tr h="484417">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lambda</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2.9077613895719</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0.8545938248212175</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56044787"/>
                  </a:ext>
                </a:extLst>
              </a:tr>
              <a:tr h="484417">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alpha</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1.5263290780459133</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0.4512391408998466</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3640552"/>
                  </a:ext>
                </a:extLst>
              </a:tr>
              <a:tr h="484417">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max_depth</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9</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8</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85155973"/>
                  </a:ext>
                </a:extLst>
              </a:tr>
              <a:tr h="484417">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gamma</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1.0003397864024768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0.2038341012648358</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91560297"/>
                  </a:ext>
                </a:extLst>
              </a:tr>
              <a:tr h="484417">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grow_policy</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err="1">
                          <a:effectLst/>
                          <a:latin typeface="Times New Roman" panose="02020603050405020304" pitchFamily="18" charset="0"/>
                          <a:cs typeface="Times New Roman" panose="02020603050405020304" pitchFamily="18" charset="0"/>
                        </a:rPr>
                        <a:t>depthwise</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depthwise</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02671701"/>
                  </a:ext>
                </a:extLst>
              </a:tr>
              <a:tr h="484417">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min_child_weight</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1</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12294480"/>
                  </a:ext>
                </a:extLst>
              </a:tr>
              <a:tr h="484417">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subsample</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0.9129317176922225</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0.9094012577087329</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55712572"/>
                  </a:ext>
                </a:extLst>
              </a:tr>
              <a:tr h="484417">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colsample_bytree</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0.9886871929591262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0.8079200202937279</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7299246"/>
                  </a:ext>
                </a:extLst>
              </a:tr>
              <a:tr h="484417">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max_delta_step</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6</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2</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73336730"/>
                  </a:ext>
                </a:extLst>
              </a:tr>
            </a:tbl>
          </a:graphicData>
        </a:graphic>
      </p:graphicFrame>
      <p:sp>
        <p:nvSpPr>
          <p:cNvPr id="9" name="文本框 8">
            <a:extLst>
              <a:ext uri="{FF2B5EF4-FFF2-40B4-BE49-F238E27FC236}">
                <a16:creationId xmlns:a16="http://schemas.microsoft.com/office/drawing/2014/main" id="{ED3A00B4-B04B-A629-B40F-AC5066754D53}"/>
              </a:ext>
            </a:extLst>
          </p:cNvPr>
          <p:cNvSpPr txBox="1"/>
          <p:nvPr/>
        </p:nvSpPr>
        <p:spPr>
          <a:xfrm>
            <a:off x="8807812" y="1397675"/>
            <a:ext cx="3038011" cy="1754326"/>
          </a:xfrm>
          <a:prstGeom prst="rect">
            <a:avLst/>
          </a:prstGeom>
          <a:noFill/>
        </p:spPr>
        <p:txBody>
          <a:bodyPr wrap="none" rtlCol="0">
            <a:spAutoFit/>
          </a:bodyPr>
          <a:lstStyle/>
          <a:p>
            <a:pPr algn="ctr"/>
            <a:r>
              <a:rPr kumimoji="1" lang="en-US" altLang="zh-CN" dirty="0" err="1">
                <a:latin typeface="Times New Roman" panose="02020603050405020304" pitchFamily="18" charset="0"/>
                <a:cs typeface="Times New Roman" panose="02020603050405020304" pitchFamily="18" charset="0"/>
              </a:rPr>
              <a:t>num_boost_round</a:t>
            </a:r>
            <a:r>
              <a:rPr kumimoji="1" lang="en-US" altLang="zh-CN" dirty="0">
                <a:latin typeface="Times New Roman" panose="02020603050405020304" pitchFamily="18" charset="0"/>
                <a:cs typeface="Times New Roman" panose="02020603050405020304" pitchFamily="18" charset="0"/>
              </a:rPr>
              <a:t> fixed to 100</a:t>
            </a:r>
          </a:p>
          <a:p>
            <a:pPr algn="ctr"/>
            <a:endParaRPr kumimoji="1" lang="en-US" altLang="zh-CN" dirty="0">
              <a:latin typeface="Times New Roman" panose="02020603050405020304" pitchFamily="18" charset="0"/>
              <a:cs typeface="Times New Roman" panose="02020603050405020304" pitchFamily="18" charset="0"/>
            </a:endParaRPr>
          </a:p>
          <a:p>
            <a:pPr algn="ctr"/>
            <a:r>
              <a:rPr kumimoji="1" lang="en-US" altLang="zh-CN" dirty="0">
                <a:latin typeface="Times New Roman" panose="02020603050405020304" pitchFamily="18" charset="0"/>
                <a:cs typeface="Times New Roman" panose="02020603050405020304" pitchFamily="18" charset="0"/>
              </a:rPr>
              <a:t>Loss Function: </a:t>
            </a:r>
            <a:r>
              <a:rPr kumimoji="1" lang="en-US" altLang="zh-CN" dirty="0" err="1">
                <a:latin typeface="Times New Roman" panose="02020603050405020304" pitchFamily="18" charset="0"/>
                <a:cs typeface="Times New Roman" panose="02020603050405020304" pitchFamily="18" charset="0"/>
              </a:rPr>
              <a:t>logloss</a:t>
            </a:r>
            <a:endParaRPr kumimoji="1" lang="en-US" altLang="zh-CN" dirty="0">
              <a:latin typeface="Times New Roman" panose="02020603050405020304" pitchFamily="18" charset="0"/>
              <a:cs typeface="Times New Roman" panose="02020603050405020304" pitchFamily="18" charset="0"/>
            </a:endParaRPr>
          </a:p>
          <a:p>
            <a:pPr algn="ctr"/>
            <a:endParaRPr kumimoji="1" lang="en-US" altLang="zh-CN" dirty="0">
              <a:latin typeface="Times New Roman" panose="02020603050405020304" pitchFamily="18" charset="0"/>
              <a:cs typeface="Times New Roman" panose="02020603050405020304" pitchFamily="18" charset="0"/>
            </a:endParaRPr>
          </a:p>
          <a:p>
            <a:pPr algn="ctr"/>
            <a:r>
              <a:rPr kumimoji="1" lang="en-US" altLang="zh-CN" dirty="0">
                <a:latin typeface="Times New Roman" panose="02020603050405020304" pitchFamily="18" charset="0"/>
                <a:cs typeface="Times New Roman" panose="02020603050405020304" pitchFamily="18" charset="0"/>
              </a:rPr>
              <a:t>5-fold cross validation</a:t>
            </a:r>
          </a:p>
          <a:p>
            <a:pPr algn="ctr"/>
            <a:r>
              <a:rPr kumimoji="1" lang="en-US" altLang="zh-CN" dirty="0">
                <a:latin typeface="Times New Roman" panose="02020603050405020304" pitchFamily="18" charset="0"/>
                <a:cs typeface="Times New Roman" panose="02020603050405020304" pitchFamily="18" charset="0"/>
              </a:rPr>
              <a:t>500 sampling trials</a:t>
            </a:r>
          </a:p>
        </p:txBody>
      </p:sp>
      <p:sp>
        <p:nvSpPr>
          <p:cNvPr id="10" name="文本框 9">
            <a:extLst>
              <a:ext uri="{FF2B5EF4-FFF2-40B4-BE49-F238E27FC236}">
                <a16:creationId xmlns:a16="http://schemas.microsoft.com/office/drawing/2014/main" id="{E9DA71FA-C7D0-2705-7028-717294C90A0D}"/>
              </a:ext>
            </a:extLst>
          </p:cNvPr>
          <p:cNvSpPr txBox="1"/>
          <p:nvPr/>
        </p:nvSpPr>
        <p:spPr>
          <a:xfrm>
            <a:off x="8949196" y="4653136"/>
            <a:ext cx="2909771" cy="1289007"/>
          </a:xfrm>
          <a:prstGeom prst="rect">
            <a:avLst/>
          </a:prstGeom>
          <a:noFill/>
        </p:spPr>
        <p:txBody>
          <a:bodyPr wrap="none" rtlCol="0">
            <a:spAutoFit/>
          </a:bodyPr>
          <a:lstStyle/>
          <a:p>
            <a:pPr algn="ctr">
              <a:lnSpc>
                <a:spcPct val="150000"/>
              </a:lnSpc>
            </a:pPr>
            <a:r>
              <a:rPr kumimoji="1" lang="en-US" altLang="zh-CN" dirty="0">
                <a:latin typeface="Times New Roman" panose="02020603050405020304" pitchFamily="18" charset="0"/>
                <a:cs typeface="Times New Roman" panose="02020603050405020304" pitchFamily="18" charset="0"/>
              </a:rPr>
              <a:t>After passing </a:t>
            </a:r>
            <a:r>
              <a:rPr kumimoji="1" lang="en-US" altLang="zh-CN" dirty="0" err="1">
                <a:latin typeface="Times New Roman" panose="02020603050405020304" pitchFamily="18" charset="0"/>
                <a:cs typeface="Times New Roman" panose="02020603050405020304" pitchFamily="18" charset="0"/>
              </a:rPr>
              <a:t>hyperparams</a:t>
            </a:r>
            <a:endParaRPr kumimoji="1" lang="en-US" altLang="zh-CN" dirty="0">
              <a:latin typeface="Times New Roman" panose="02020603050405020304" pitchFamily="18" charset="0"/>
              <a:cs typeface="Times New Roman" panose="02020603050405020304" pitchFamily="18" charset="0"/>
            </a:endParaRPr>
          </a:p>
          <a:p>
            <a:pPr algn="ctr">
              <a:lnSpc>
                <a:spcPct val="150000"/>
              </a:lnSpc>
            </a:pPr>
            <a:r>
              <a:rPr kumimoji="1" lang="en-US" altLang="zh-CN" dirty="0">
                <a:latin typeface="Times New Roman" panose="02020603050405020304" pitchFamily="18" charset="0"/>
                <a:cs typeface="Times New Roman" panose="02020603050405020304" pitchFamily="18" charset="0"/>
              </a:rPr>
              <a:t>adjust eta and </a:t>
            </a:r>
            <a:r>
              <a:rPr kumimoji="1" lang="en-US" altLang="zh-CN" dirty="0" err="1">
                <a:latin typeface="Times New Roman" panose="02020603050405020304" pitchFamily="18" charset="0"/>
                <a:cs typeface="Times New Roman" panose="02020603050405020304" pitchFamily="18" charset="0"/>
              </a:rPr>
              <a:t>n_estimators</a:t>
            </a:r>
            <a:endParaRPr kumimoji="1" lang="en-US" altLang="zh-CN" dirty="0">
              <a:latin typeface="Times New Roman" panose="02020603050405020304" pitchFamily="18" charset="0"/>
              <a:cs typeface="Times New Roman" panose="02020603050405020304" pitchFamily="18" charset="0"/>
            </a:endParaRPr>
          </a:p>
          <a:p>
            <a:pPr algn="ctr">
              <a:lnSpc>
                <a:spcPct val="150000"/>
              </a:lnSpc>
            </a:pPr>
            <a:r>
              <a:rPr kumimoji="1" lang="en-US" altLang="zh-CN" dirty="0">
                <a:latin typeface="Times New Roman" panose="02020603050405020304" pitchFamily="18" charset="0"/>
                <a:cs typeface="Times New Roman" panose="02020603050405020304" pitchFamily="18" charset="0"/>
              </a:rPr>
              <a:t>to reduce generalization error</a:t>
            </a:r>
          </a:p>
        </p:txBody>
      </p:sp>
      <p:sp>
        <p:nvSpPr>
          <p:cNvPr id="6" name="下箭头 5">
            <a:extLst>
              <a:ext uri="{FF2B5EF4-FFF2-40B4-BE49-F238E27FC236}">
                <a16:creationId xmlns:a16="http://schemas.microsoft.com/office/drawing/2014/main" id="{7F0B0223-5DFC-EDFF-A0AE-41DDA7490940}"/>
              </a:ext>
            </a:extLst>
          </p:cNvPr>
          <p:cNvSpPr/>
          <p:nvPr/>
        </p:nvSpPr>
        <p:spPr>
          <a:xfrm>
            <a:off x="10128448" y="3573016"/>
            <a:ext cx="288032"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12905999"/>
      </p:ext>
    </p:extLst>
  </p:cSld>
  <p:clrMapOvr>
    <a:masterClrMapping/>
  </p:clrMapOvr>
  <mc:AlternateContent xmlns:mc="http://schemas.openxmlformats.org/markup-compatibility/2006" xmlns:p14="http://schemas.microsoft.com/office/powerpoint/2010/main">
    <mc:Choice Requires="p14">
      <p:transition spd="slow" p14:dur="2000" advTm="14170"/>
    </mc:Choice>
    <mc:Fallback xmlns="">
      <p:transition spd="slow" advTm="1417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3352" y="278936"/>
            <a:ext cx="927655" cy="1008063"/>
          </a:xfrm>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7322704" cy="496824"/>
          </a:xfrm>
        </p:spPr>
        <p:txBody>
          <a:bodyPr/>
          <a:lstStyle/>
          <a:p>
            <a:r>
              <a:rPr lang="en-US" altLang="zh-CN" dirty="0"/>
              <a:t>Model Assessment</a:t>
            </a:r>
            <a:endParaRPr lang="zh-CN" altLang="en-US" dirty="0"/>
          </a:p>
        </p:txBody>
      </p:sp>
      <p:sp>
        <p:nvSpPr>
          <p:cNvPr id="5" name="灯片编号占位符 4"/>
          <p:cNvSpPr>
            <a:spLocks noGrp="1"/>
          </p:cNvSpPr>
          <p:nvPr>
            <p:ph type="sldNum" sz="quarter" idx="13"/>
          </p:nvPr>
        </p:nvSpPr>
        <p:spPr>
          <a:xfrm>
            <a:off x="9120336" y="6237312"/>
            <a:ext cx="2743200" cy="437133"/>
          </a:xfrm>
        </p:spPr>
        <p:txBody>
          <a:bodyPr/>
          <a:lstStyle/>
          <a:p>
            <a:fld id="{B38E2B37-E96B-4849-B006-9B228B0EB70F}" type="slidenum">
              <a:rPr lang="zh-CN" altLang="en-US" smtClean="0"/>
              <a:pPr/>
              <a:t>25</a:t>
            </a:fld>
            <a:endParaRPr lang="zh-CN" altLang="en-US" dirty="0"/>
          </a:p>
        </p:txBody>
      </p:sp>
      <p:graphicFrame>
        <p:nvGraphicFramePr>
          <p:cNvPr id="6" name="表格 5">
            <a:extLst>
              <a:ext uri="{FF2B5EF4-FFF2-40B4-BE49-F238E27FC236}">
                <a16:creationId xmlns:a16="http://schemas.microsoft.com/office/drawing/2014/main" id="{629A4A69-410A-A85C-A34C-D161CDE90B33}"/>
              </a:ext>
            </a:extLst>
          </p:cNvPr>
          <p:cNvGraphicFramePr>
            <a:graphicFrameLocks noGrp="1"/>
          </p:cNvGraphicFramePr>
          <p:nvPr>
            <p:extLst>
              <p:ext uri="{D42A27DB-BD31-4B8C-83A1-F6EECF244321}">
                <p14:modId xmlns:p14="http://schemas.microsoft.com/office/powerpoint/2010/main" val="1007986290"/>
              </p:ext>
            </p:extLst>
          </p:nvPr>
        </p:nvGraphicFramePr>
        <p:xfrm>
          <a:off x="170823" y="1714560"/>
          <a:ext cx="5925176" cy="4795189"/>
        </p:xfrm>
        <a:graphic>
          <a:graphicData uri="http://schemas.openxmlformats.org/drawingml/2006/table">
            <a:tbl>
              <a:tblPr firstRow="1" firstCol="1" bandRow="1">
                <a:tableStyleId>{5C22544A-7EE6-4342-B048-85BDC9FD1C3A}</a:tableStyleId>
              </a:tblPr>
              <a:tblGrid>
                <a:gridCol w="1820721">
                  <a:extLst>
                    <a:ext uri="{9D8B030D-6E8A-4147-A177-3AD203B41FA5}">
                      <a16:colId xmlns:a16="http://schemas.microsoft.com/office/drawing/2014/main" val="3469930272"/>
                    </a:ext>
                  </a:extLst>
                </a:gridCol>
                <a:gridCol w="2016224">
                  <a:extLst>
                    <a:ext uri="{9D8B030D-6E8A-4147-A177-3AD203B41FA5}">
                      <a16:colId xmlns:a16="http://schemas.microsoft.com/office/drawing/2014/main" val="1348060028"/>
                    </a:ext>
                  </a:extLst>
                </a:gridCol>
                <a:gridCol w="2088231">
                  <a:extLst>
                    <a:ext uri="{9D8B030D-6E8A-4147-A177-3AD203B41FA5}">
                      <a16:colId xmlns:a16="http://schemas.microsoft.com/office/drawing/2014/main" val="2439903640"/>
                    </a:ext>
                  </a:extLst>
                </a:gridCol>
              </a:tblGrid>
              <a:tr h="685027">
                <a:tc>
                  <a:txBody>
                    <a:bodyPr/>
                    <a:lstStyle/>
                    <a:p>
                      <a:pPr algn="ctr">
                        <a:lnSpc>
                          <a:spcPct val="150000"/>
                        </a:lnSpc>
                      </a:pPr>
                      <a:r>
                        <a:rPr lang="en-US" altLang="zh-CN" sz="2000" kern="100" dirty="0">
                          <a:effectLst/>
                          <a:latin typeface="Times New Roman" panose="02020603050405020304" pitchFamily="18" charset="0"/>
                          <a:cs typeface="Times New Roman" panose="02020603050405020304" pitchFamily="18" charset="0"/>
                        </a:rPr>
                        <a:t>Metrics</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clf-1 Default</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clf-1 Optimized</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9329464"/>
                  </a:ext>
                </a:extLst>
              </a:tr>
              <a:tr h="685027">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Accuracy</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0.999147</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0.999189</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3447625"/>
                  </a:ext>
                </a:extLst>
              </a:tr>
              <a:tr h="685027">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Precision</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0.999496</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0.999538</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4026654"/>
                  </a:ext>
                </a:extLst>
              </a:tr>
              <a:tr h="685027">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Recall</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0.999233</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0.999255</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86559706"/>
                  </a:ext>
                </a:extLst>
              </a:tr>
              <a:tr h="685027">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F1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0.999365</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0.999396</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56527260"/>
                  </a:ext>
                </a:extLst>
              </a:tr>
              <a:tr h="685027">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MCC</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0.998065</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0.998161</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03371198"/>
                  </a:ext>
                </a:extLst>
              </a:tr>
              <a:tr h="685027">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AUCPR</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0.999990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0.999991</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759492"/>
                  </a:ext>
                </a:extLst>
              </a:tr>
            </a:tbl>
          </a:graphicData>
        </a:graphic>
      </p:graphicFrame>
      <p:graphicFrame>
        <p:nvGraphicFramePr>
          <p:cNvPr id="7" name="表格 6">
            <a:extLst>
              <a:ext uri="{FF2B5EF4-FFF2-40B4-BE49-F238E27FC236}">
                <a16:creationId xmlns:a16="http://schemas.microsoft.com/office/drawing/2014/main" id="{16F772F8-97FC-AFF9-3BC1-9E92CDF1D472}"/>
              </a:ext>
            </a:extLst>
          </p:cNvPr>
          <p:cNvGraphicFramePr>
            <a:graphicFrameLocks noGrp="1"/>
          </p:cNvGraphicFramePr>
          <p:nvPr>
            <p:extLst>
              <p:ext uri="{D42A27DB-BD31-4B8C-83A1-F6EECF244321}">
                <p14:modId xmlns:p14="http://schemas.microsoft.com/office/powerpoint/2010/main" val="1238990745"/>
              </p:ext>
            </p:extLst>
          </p:nvPr>
        </p:nvGraphicFramePr>
        <p:xfrm>
          <a:off x="6378699" y="1714560"/>
          <a:ext cx="5637146" cy="4795189"/>
        </p:xfrm>
        <a:graphic>
          <a:graphicData uri="http://schemas.openxmlformats.org/drawingml/2006/table">
            <a:tbl>
              <a:tblPr firstRow="1" firstCol="1" bandRow="1">
                <a:tableStyleId>{5C22544A-7EE6-4342-B048-85BDC9FD1C3A}</a:tableStyleId>
              </a:tblPr>
              <a:tblGrid>
                <a:gridCol w="1728193">
                  <a:extLst>
                    <a:ext uri="{9D8B030D-6E8A-4147-A177-3AD203B41FA5}">
                      <a16:colId xmlns:a16="http://schemas.microsoft.com/office/drawing/2014/main" val="2837510495"/>
                    </a:ext>
                  </a:extLst>
                </a:gridCol>
                <a:gridCol w="2029703">
                  <a:extLst>
                    <a:ext uri="{9D8B030D-6E8A-4147-A177-3AD203B41FA5}">
                      <a16:colId xmlns:a16="http://schemas.microsoft.com/office/drawing/2014/main" val="199565407"/>
                    </a:ext>
                  </a:extLst>
                </a:gridCol>
                <a:gridCol w="1879250">
                  <a:extLst>
                    <a:ext uri="{9D8B030D-6E8A-4147-A177-3AD203B41FA5}">
                      <a16:colId xmlns:a16="http://schemas.microsoft.com/office/drawing/2014/main" val="3366533913"/>
                    </a:ext>
                  </a:extLst>
                </a:gridCol>
              </a:tblGrid>
              <a:tr h="685027">
                <a:tc>
                  <a:txBody>
                    <a:bodyPr/>
                    <a:lstStyle/>
                    <a:p>
                      <a:pPr algn="ctr">
                        <a:lnSpc>
                          <a:spcPct val="150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Metrics</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clf-2 Default</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clf-2 Optimized</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90648914"/>
                  </a:ext>
                </a:extLst>
              </a:tr>
              <a:tr h="685027">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Accuracy</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0.987337</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0.987703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49040724"/>
                  </a:ext>
                </a:extLst>
              </a:tr>
              <a:tr h="685027">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Precision</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0.987795</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0.987844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87469323"/>
                  </a:ext>
                </a:extLst>
              </a:tr>
              <a:tr h="685027">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Recall</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0.987836</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0.988498</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84187019"/>
                  </a:ext>
                </a:extLst>
              </a:tr>
              <a:tr h="685027">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F1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0.987816</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0.988171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8496470"/>
                  </a:ext>
                </a:extLst>
              </a:tr>
              <a:tr h="685027">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MCC</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0.974636</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0.975367</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92986503"/>
                  </a:ext>
                </a:extLst>
              </a:tr>
              <a:tr h="685027">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AUCPR</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a:effectLst/>
                          <a:latin typeface="Times New Roman" panose="02020603050405020304" pitchFamily="18" charset="0"/>
                          <a:cs typeface="Times New Roman" panose="02020603050405020304" pitchFamily="18" charset="0"/>
                        </a:rPr>
                        <a:t>0.998354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kern="100" dirty="0">
                          <a:effectLst/>
                          <a:latin typeface="Times New Roman" panose="02020603050405020304" pitchFamily="18" charset="0"/>
                          <a:cs typeface="Times New Roman" panose="02020603050405020304" pitchFamily="18" charset="0"/>
                        </a:rPr>
                        <a:t>0.998521</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27364838"/>
                  </a:ext>
                </a:extLst>
              </a:tr>
            </a:tbl>
          </a:graphicData>
        </a:graphic>
      </p:graphicFrame>
      <p:sp>
        <p:nvSpPr>
          <p:cNvPr id="11" name="文本框 10">
            <a:extLst>
              <a:ext uri="{FF2B5EF4-FFF2-40B4-BE49-F238E27FC236}">
                <a16:creationId xmlns:a16="http://schemas.microsoft.com/office/drawing/2014/main" id="{E23CE77B-DD09-D620-F155-9F72F262CD55}"/>
              </a:ext>
            </a:extLst>
          </p:cNvPr>
          <p:cNvSpPr txBox="1"/>
          <p:nvPr/>
        </p:nvSpPr>
        <p:spPr>
          <a:xfrm>
            <a:off x="1485446" y="1256351"/>
            <a:ext cx="3295929" cy="400110"/>
          </a:xfrm>
          <a:prstGeom prst="rect">
            <a:avLst/>
          </a:prstGeom>
          <a:noFill/>
        </p:spPr>
        <p:txBody>
          <a:bodyPr wrap="square">
            <a:spAutoFit/>
          </a:bodyPr>
          <a:lstStyle/>
          <a:p>
            <a:r>
              <a:rPr lang="en-US" altLang="zh-CN" sz="2000" kern="100" dirty="0">
                <a:effectLst/>
                <a:latin typeface="Times New Roman" panose="02020603050405020304" pitchFamily="18" charset="0"/>
                <a:ea typeface="宋体" panose="02010600030101010101" pitchFamily="2" charset="-122"/>
              </a:rPr>
              <a:t>eta=0.05, </a:t>
            </a:r>
            <a:r>
              <a:rPr lang="en-US" altLang="zh-CN" sz="2000" kern="100" dirty="0" err="1">
                <a:effectLst/>
                <a:latin typeface="Times New Roman" panose="02020603050405020304" pitchFamily="18" charset="0"/>
                <a:ea typeface="宋体" panose="02010600030101010101" pitchFamily="2" charset="-122"/>
              </a:rPr>
              <a:t>n_estimators</a:t>
            </a:r>
            <a:r>
              <a:rPr lang="en-US" altLang="zh-CN" sz="2000" kern="100" dirty="0">
                <a:effectLst/>
                <a:latin typeface="Times New Roman" panose="02020603050405020304" pitchFamily="18" charset="0"/>
                <a:ea typeface="宋体" panose="02010600030101010101" pitchFamily="2" charset="-122"/>
              </a:rPr>
              <a:t>=1000</a:t>
            </a:r>
            <a:r>
              <a:rPr lang="zh-CN" altLang="zh-CN" sz="2000" dirty="0">
                <a:effectLst/>
              </a:rPr>
              <a:t> </a:t>
            </a:r>
            <a:endParaRPr lang="zh-CN" altLang="en-US" sz="2000" dirty="0"/>
          </a:p>
        </p:txBody>
      </p:sp>
      <p:sp>
        <p:nvSpPr>
          <p:cNvPr id="13" name="文本框 12">
            <a:extLst>
              <a:ext uri="{FF2B5EF4-FFF2-40B4-BE49-F238E27FC236}">
                <a16:creationId xmlns:a16="http://schemas.microsoft.com/office/drawing/2014/main" id="{4446C063-C663-4747-6717-D08C778A234F}"/>
              </a:ext>
            </a:extLst>
          </p:cNvPr>
          <p:cNvSpPr txBox="1"/>
          <p:nvPr/>
        </p:nvSpPr>
        <p:spPr>
          <a:xfrm>
            <a:off x="7590143" y="1233950"/>
            <a:ext cx="3214258" cy="400110"/>
          </a:xfrm>
          <a:prstGeom prst="rect">
            <a:avLst/>
          </a:prstGeom>
          <a:noFill/>
        </p:spPr>
        <p:txBody>
          <a:bodyPr wrap="square">
            <a:spAutoFit/>
          </a:bodyPr>
          <a:lstStyle/>
          <a:p>
            <a:r>
              <a:rPr lang="en-US" altLang="zh-CN" sz="2000" kern="100" dirty="0">
                <a:effectLst/>
                <a:latin typeface="Times New Roman" panose="02020603050405020304" pitchFamily="18" charset="0"/>
                <a:ea typeface="宋体" panose="02010600030101010101" pitchFamily="2" charset="-122"/>
              </a:rPr>
              <a:t>eta=0.02, </a:t>
            </a:r>
            <a:r>
              <a:rPr lang="en-US" altLang="zh-CN" sz="2000" kern="100" dirty="0" err="1">
                <a:effectLst/>
                <a:latin typeface="Times New Roman" panose="02020603050405020304" pitchFamily="18" charset="0"/>
                <a:ea typeface="宋体" panose="02010600030101010101" pitchFamily="2" charset="-122"/>
              </a:rPr>
              <a:t>n_estimators</a:t>
            </a:r>
            <a:r>
              <a:rPr lang="en-US" altLang="zh-CN" sz="2000" kern="100" dirty="0">
                <a:effectLst/>
                <a:latin typeface="Times New Roman" panose="02020603050405020304" pitchFamily="18" charset="0"/>
                <a:ea typeface="宋体" panose="02010600030101010101" pitchFamily="2" charset="-122"/>
              </a:rPr>
              <a:t>=1000</a:t>
            </a:r>
            <a:r>
              <a:rPr lang="zh-CN" altLang="zh-CN" sz="2000" dirty="0">
                <a:effectLst/>
              </a:rPr>
              <a:t> </a:t>
            </a:r>
            <a:endParaRPr lang="zh-CN" altLang="en-US" sz="2000" dirty="0"/>
          </a:p>
        </p:txBody>
      </p:sp>
    </p:spTree>
    <p:extLst>
      <p:ext uri="{BB962C8B-B14F-4D97-AF65-F5344CB8AC3E}">
        <p14:creationId xmlns:p14="http://schemas.microsoft.com/office/powerpoint/2010/main" val="1371845410"/>
      </p:ext>
    </p:extLst>
  </p:cSld>
  <p:clrMapOvr>
    <a:masterClrMapping/>
  </p:clrMapOvr>
  <mc:AlternateContent xmlns:mc="http://schemas.openxmlformats.org/markup-compatibility/2006" xmlns:p14="http://schemas.microsoft.com/office/powerpoint/2010/main">
    <mc:Choice Requires="p14">
      <p:transition spd="slow" p14:dur="2000" advTm="30876"/>
    </mc:Choice>
    <mc:Fallback xmlns="">
      <p:transition spd="slow" advTm="3087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3352" y="278936"/>
            <a:ext cx="977648" cy="1008063"/>
          </a:xfrm>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7322704" cy="496824"/>
          </a:xfrm>
        </p:spPr>
        <p:txBody>
          <a:bodyPr/>
          <a:lstStyle/>
          <a:p>
            <a:r>
              <a:rPr lang="en-US" altLang="zh-CN" dirty="0"/>
              <a:t>Model Evaluation</a:t>
            </a:r>
            <a:endParaRPr lang="zh-CN" altLang="en-US" dirty="0"/>
          </a:p>
        </p:txBody>
      </p:sp>
      <p:sp>
        <p:nvSpPr>
          <p:cNvPr id="5" name="灯片编号占位符 4"/>
          <p:cNvSpPr>
            <a:spLocks noGrp="1"/>
          </p:cNvSpPr>
          <p:nvPr>
            <p:ph type="sldNum" sz="quarter" idx="13"/>
          </p:nvPr>
        </p:nvSpPr>
        <p:spPr>
          <a:xfrm>
            <a:off x="9120336" y="6237312"/>
            <a:ext cx="2743200" cy="437133"/>
          </a:xfrm>
        </p:spPr>
        <p:txBody>
          <a:bodyPr/>
          <a:lstStyle/>
          <a:p>
            <a:fld id="{B38E2B37-E96B-4849-B006-9B228B0EB70F}" type="slidenum">
              <a:rPr lang="zh-CN" altLang="en-US" smtClean="0"/>
              <a:pPr/>
              <a:t>26</a:t>
            </a:fld>
            <a:endParaRPr lang="zh-CN" altLang="en-US" dirty="0"/>
          </a:p>
        </p:txBody>
      </p:sp>
      <p:pic>
        <p:nvPicPr>
          <p:cNvPr id="4" name="图片 3">
            <a:extLst>
              <a:ext uri="{FF2B5EF4-FFF2-40B4-BE49-F238E27FC236}">
                <a16:creationId xmlns:a16="http://schemas.microsoft.com/office/drawing/2014/main" id="{27A91265-9EAC-F180-5460-09FCFF58E1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464" y="1412776"/>
            <a:ext cx="5688632" cy="4810357"/>
          </a:xfrm>
          <a:prstGeom prst="rect">
            <a:avLst/>
          </a:prstGeom>
        </p:spPr>
      </p:pic>
      <p:pic>
        <p:nvPicPr>
          <p:cNvPr id="8" name="图片 7">
            <a:extLst>
              <a:ext uri="{FF2B5EF4-FFF2-40B4-BE49-F238E27FC236}">
                <a16:creationId xmlns:a16="http://schemas.microsoft.com/office/drawing/2014/main" id="{8A67963A-BCE5-4D1C-263E-D029B54465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0416" y="1412776"/>
            <a:ext cx="5639839" cy="4810357"/>
          </a:xfrm>
          <a:prstGeom prst="rect">
            <a:avLst/>
          </a:prstGeom>
        </p:spPr>
      </p:pic>
    </p:spTree>
    <p:extLst>
      <p:ext uri="{BB962C8B-B14F-4D97-AF65-F5344CB8AC3E}">
        <p14:creationId xmlns:p14="http://schemas.microsoft.com/office/powerpoint/2010/main" val="3940287942"/>
      </p:ext>
    </p:extLst>
  </p:cSld>
  <p:clrMapOvr>
    <a:masterClrMapping/>
  </p:clrMapOvr>
  <mc:AlternateContent xmlns:mc="http://schemas.openxmlformats.org/markup-compatibility/2006" xmlns:p14="http://schemas.microsoft.com/office/powerpoint/2010/main">
    <mc:Choice Requires="p14">
      <p:transition spd="slow" p14:dur="2000" advTm="19553"/>
    </mc:Choice>
    <mc:Fallback xmlns="">
      <p:transition spd="slow" advTm="1955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3352" y="278936"/>
            <a:ext cx="977648" cy="1008063"/>
          </a:xfrm>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7322704" cy="496824"/>
          </a:xfrm>
        </p:spPr>
        <p:txBody>
          <a:bodyPr/>
          <a:lstStyle/>
          <a:p>
            <a:r>
              <a:rPr lang="en-US" altLang="zh-CN" dirty="0"/>
              <a:t>Feature Importance</a:t>
            </a:r>
            <a:endParaRPr lang="zh-CN" altLang="en-US" dirty="0"/>
          </a:p>
        </p:txBody>
      </p:sp>
      <p:sp>
        <p:nvSpPr>
          <p:cNvPr id="5" name="灯片编号占位符 4"/>
          <p:cNvSpPr>
            <a:spLocks noGrp="1"/>
          </p:cNvSpPr>
          <p:nvPr>
            <p:ph type="sldNum" sz="quarter" idx="13"/>
          </p:nvPr>
        </p:nvSpPr>
        <p:spPr>
          <a:xfrm>
            <a:off x="9120336" y="6237312"/>
            <a:ext cx="2743200" cy="437133"/>
          </a:xfrm>
        </p:spPr>
        <p:txBody>
          <a:bodyPr/>
          <a:lstStyle/>
          <a:p>
            <a:fld id="{B38E2B37-E96B-4849-B006-9B228B0EB70F}" type="slidenum">
              <a:rPr lang="zh-CN" altLang="en-US" smtClean="0"/>
              <a:pPr/>
              <a:t>27</a:t>
            </a:fld>
            <a:endParaRPr lang="zh-CN" altLang="en-US" dirty="0"/>
          </a:p>
        </p:txBody>
      </p:sp>
      <p:pic>
        <p:nvPicPr>
          <p:cNvPr id="6" name="图片 5">
            <a:extLst>
              <a:ext uri="{FF2B5EF4-FFF2-40B4-BE49-F238E27FC236}">
                <a16:creationId xmlns:a16="http://schemas.microsoft.com/office/drawing/2014/main" id="{CC83C6BF-B9D4-0CFA-A4C9-269E080F1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060848"/>
            <a:ext cx="6081936" cy="4865930"/>
          </a:xfrm>
          <a:prstGeom prst="rect">
            <a:avLst/>
          </a:prstGeom>
        </p:spPr>
      </p:pic>
      <p:pic>
        <p:nvPicPr>
          <p:cNvPr id="7" name="图片 6">
            <a:extLst>
              <a:ext uri="{FF2B5EF4-FFF2-40B4-BE49-F238E27FC236}">
                <a16:creationId xmlns:a16="http://schemas.microsoft.com/office/drawing/2014/main" id="{20BE0C96-FBDB-E980-343A-5F014829DD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984" y="2046837"/>
            <a:ext cx="6081936" cy="4865930"/>
          </a:xfrm>
          <a:prstGeom prst="rect">
            <a:avLst/>
          </a:prstGeom>
        </p:spPr>
      </p:pic>
      <p:sp>
        <p:nvSpPr>
          <p:cNvPr id="9" name="文本框 8">
            <a:extLst>
              <a:ext uri="{FF2B5EF4-FFF2-40B4-BE49-F238E27FC236}">
                <a16:creationId xmlns:a16="http://schemas.microsoft.com/office/drawing/2014/main" id="{F77C6DEF-B177-D35B-569B-90DD27579AF4}"/>
              </a:ext>
            </a:extLst>
          </p:cNvPr>
          <p:cNvSpPr txBox="1"/>
          <p:nvPr/>
        </p:nvSpPr>
        <p:spPr>
          <a:xfrm>
            <a:off x="2129779" y="1376135"/>
            <a:ext cx="1776448" cy="461665"/>
          </a:xfrm>
          <a:prstGeom prst="rect">
            <a:avLst/>
          </a:prstGeom>
          <a:noFill/>
        </p:spPr>
        <p:txBody>
          <a:bodyPr wrap="none" rtlCol="0">
            <a:spAutoFit/>
          </a:bodyPr>
          <a:lstStyle/>
          <a:p>
            <a:r>
              <a:rPr kumimoji="1" lang="en-US" altLang="zh-CN" sz="2400" dirty="0"/>
              <a:t>Frequency</a:t>
            </a:r>
            <a:endParaRPr kumimoji="1" lang="zh-CN" altLang="en-US" sz="2400" dirty="0"/>
          </a:p>
        </p:txBody>
      </p:sp>
      <p:sp>
        <p:nvSpPr>
          <p:cNvPr id="10" name="文本框 9">
            <a:extLst>
              <a:ext uri="{FF2B5EF4-FFF2-40B4-BE49-F238E27FC236}">
                <a16:creationId xmlns:a16="http://schemas.microsoft.com/office/drawing/2014/main" id="{6E7E37DC-4FD9-5DE3-38C7-687909A5A993}"/>
              </a:ext>
            </a:extLst>
          </p:cNvPr>
          <p:cNvSpPr txBox="1"/>
          <p:nvPr/>
        </p:nvSpPr>
        <p:spPr>
          <a:xfrm>
            <a:off x="8664922" y="1400990"/>
            <a:ext cx="910827" cy="461665"/>
          </a:xfrm>
          <a:prstGeom prst="rect">
            <a:avLst/>
          </a:prstGeom>
          <a:noFill/>
        </p:spPr>
        <p:txBody>
          <a:bodyPr wrap="none" rtlCol="0">
            <a:spAutoFit/>
          </a:bodyPr>
          <a:lstStyle/>
          <a:p>
            <a:r>
              <a:rPr kumimoji="1" lang="en-US" altLang="zh-CN" sz="2400" dirty="0"/>
              <a:t>Gain</a:t>
            </a:r>
            <a:endParaRPr kumimoji="1" lang="zh-CN" altLang="en-US" sz="2400" dirty="0"/>
          </a:p>
        </p:txBody>
      </p:sp>
      <p:sp>
        <p:nvSpPr>
          <p:cNvPr id="11" name="文本框 10">
            <a:extLst>
              <a:ext uri="{FF2B5EF4-FFF2-40B4-BE49-F238E27FC236}">
                <a16:creationId xmlns:a16="http://schemas.microsoft.com/office/drawing/2014/main" id="{1F0B8B02-18D7-374C-D7BE-6471B0A78026}"/>
              </a:ext>
            </a:extLst>
          </p:cNvPr>
          <p:cNvSpPr txBox="1"/>
          <p:nvPr/>
        </p:nvSpPr>
        <p:spPr>
          <a:xfrm>
            <a:off x="5735960" y="1324835"/>
            <a:ext cx="978153"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Clf-1</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7958649"/>
      </p:ext>
    </p:extLst>
  </p:cSld>
  <p:clrMapOvr>
    <a:masterClrMapping/>
  </p:clrMapOvr>
  <mc:AlternateContent xmlns:mc="http://schemas.openxmlformats.org/markup-compatibility/2006" xmlns:p14="http://schemas.microsoft.com/office/powerpoint/2010/main">
    <mc:Choice Requires="p14">
      <p:transition spd="slow" p14:dur="2000" advTm="10071"/>
    </mc:Choice>
    <mc:Fallback xmlns="">
      <p:transition spd="slow" advTm="1007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3352" y="278936"/>
            <a:ext cx="977648" cy="1008063"/>
          </a:xfrm>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7322704" cy="496824"/>
          </a:xfrm>
        </p:spPr>
        <p:txBody>
          <a:bodyPr/>
          <a:lstStyle/>
          <a:p>
            <a:r>
              <a:rPr lang="en-US" altLang="zh-CN" dirty="0"/>
              <a:t>Feature Importance</a:t>
            </a:r>
            <a:endParaRPr lang="zh-CN" altLang="en-US" dirty="0"/>
          </a:p>
        </p:txBody>
      </p:sp>
      <p:sp>
        <p:nvSpPr>
          <p:cNvPr id="5" name="灯片编号占位符 4"/>
          <p:cNvSpPr>
            <a:spLocks noGrp="1"/>
          </p:cNvSpPr>
          <p:nvPr>
            <p:ph type="sldNum" sz="quarter" idx="13"/>
          </p:nvPr>
        </p:nvSpPr>
        <p:spPr>
          <a:xfrm>
            <a:off x="9120336" y="6237312"/>
            <a:ext cx="2743200" cy="437133"/>
          </a:xfrm>
        </p:spPr>
        <p:txBody>
          <a:bodyPr/>
          <a:lstStyle/>
          <a:p>
            <a:fld id="{B38E2B37-E96B-4849-B006-9B228B0EB70F}" type="slidenum">
              <a:rPr lang="zh-CN" altLang="en-US" smtClean="0"/>
              <a:pPr/>
              <a:t>28</a:t>
            </a:fld>
            <a:endParaRPr lang="zh-CN" altLang="en-US" dirty="0"/>
          </a:p>
        </p:txBody>
      </p:sp>
      <p:sp>
        <p:nvSpPr>
          <p:cNvPr id="9" name="文本框 8">
            <a:extLst>
              <a:ext uri="{FF2B5EF4-FFF2-40B4-BE49-F238E27FC236}">
                <a16:creationId xmlns:a16="http://schemas.microsoft.com/office/drawing/2014/main" id="{F77C6DEF-B177-D35B-569B-90DD27579AF4}"/>
              </a:ext>
            </a:extLst>
          </p:cNvPr>
          <p:cNvSpPr txBox="1"/>
          <p:nvPr/>
        </p:nvSpPr>
        <p:spPr>
          <a:xfrm>
            <a:off x="2164789" y="1386389"/>
            <a:ext cx="1776448" cy="461665"/>
          </a:xfrm>
          <a:prstGeom prst="rect">
            <a:avLst/>
          </a:prstGeom>
          <a:noFill/>
        </p:spPr>
        <p:txBody>
          <a:bodyPr wrap="none" rtlCol="0">
            <a:spAutoFit/>
          </a:bodyPr>
          <a:lstStyle/>
          <a:p>
            <a:r>
              <a:rPr kumimoji="1" lang="en-US" altLang="zh-CN" sz="2400" dirty="0"/>
              <a:t>Frequency</a:t>
            </a:r>
            <a:endParaRPr kumimoji="1" lang="zh-CN" altLang="en-US" sz="2400" dirty="0"/>
          </a:p>
        </p:txBody>
      </p:sp>
      <p:sp>
        <p:nvSpPr>
          <p:cNvPr id="10" name="文本框 9">
            <a:extLst>
              <a:ext uri="{FF2B5EF4-FFF2-40B4-BE49-F238E27FC236}">
                <a16:creationId xmlns:a16="http://schemas.microsoft.com/office/drawing/2014/main" id="{6E7E37DC-4FD9-5DE3-38C7-687909A5A993}"/>
              </a:ext>
            </a:extLst>
          </p:cNvPr>
          <p:cNvSpPr txBox="1"/>
          <p:nvPr/>
        </p:nvSpPr>
        <p:spPr>
          <a:xfrm>
            <a:off x="8611565" y="1401178"/>
            <a:ext cx="910827" cy="461665"/>
          </a:xfrm>
          <a:prstGeom prst="rect">
            <a:avLst/>
          </a:prstGeom>
          <a:noFill/>
        </p:spPr>
        <p:txBody>
          <a:bodyPr wrap="none" rtlCol="0">
            <a:spAutoFit/>
          </a:bodyPr>
          <a:lstStyle/>
          <a:p>
            <a:r>
              <a:rPr kumimoji="1" lang="en-US" altLang="zh-CN" sz="2400" dirty="0"/>
              <a:t>Gain</a:t>
            </a:r>
            <a:endParaRPr kumimoji="1" lang="zh-CN" altLang="en-US" sz="2400" dirty="0"/>
          </a:p>
        </p:txBody>
      </p:sp>
      <p:pic>
        <p:nvPicPr>
          <p:cNvPr id="4" name="图片 3">
            <a:extLst>
              <a:ext uri="{FF2B5EF4-FFF2-40B4-BE49-F238E27FC236}">
                <a16:creationId xmlns:a16="http://schemas.microsoft.com/office/drawing/2014/main" id="{50FBD65C-28F8-0228-D705-F624CE38E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7" y="2060848"/>
            <a:ext cx="6085973" cy="4869160"/>
          </a:xfrm>
          <a:prstGeom prst="rect">
            <a:avLst/>
          </a:prstGeom>
        </p:spPr>
      </p:pic>
      <p:pic>
        <p:nvPicPr>
          <p:cNvPr id="8" name="图片 7">
            <a:extLst>
              <a:ext uri="{FF2B5EF4-FFF2-40B4-BE49-F238E27FC236}">
                <a16:creationId xmlns:a16="http://schemas.microsoft.com/office/drawing/2014/main" id="{55C10787-8BFB-3DDB-BAFD-83BC901DE4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3992" y="2070857"/>
            <a:ext cx="6085974" cy="4869161"/>
          </a:xfrm>
          <a:prstGeom prst="rect">
            <a:avLst/>
          </a:prstGeom>
        </p:spPr>
      </p:pic>
      <p:sp>
        <p:nvSpPr>
          <p:cNvPr id="11" name="文本框 10">
            <a:extLst>
              <a:ext uri="{FF2B5EF4-FFF2-40B4-BE49-F238E27FC236}">
                <a16:creationId xmlns:a16="http://schemas.microsoft.com/office/drawing/2014/main" id="{A6BEAB2D-F01C-E1E5-0D65-7D8B5765D294}"/>
              </a:ext>
            </a:extLst>
          </p:cNvPr>
          <p:cNvSpPr txBox="1"/>
          <p:nvPr/>
        </p:nvSpPr>
        <p:spPr>
          <a:xfrm>
            <a:off x="5735960" y="1324835"/>
            <a:ext cx="963725"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Clf-2</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9670957"/>
      </p:ext>
    </p:extLst>
  </p:cSld>
  <p:clrMapOvr>
    <a:masterClrMapping/>
  </p:clrMapOvr>
  <mc:AlternateContent xmlns:mc="http://schemas.openxmlformats.org/markup-compatibility/2006" xmlns:p14="http://schemas.microsoft.com/office/powerpoint/2010/main">
    <mc:Choice Requires="p14">
      <p:transition spd="slow" p14:dur="2000" advTm="1121"/>
    </mc:Choice>
    <mc:Fallback xmlns="">
      <p:transition spd="slow" advTm="112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1"/>
          </p:nvPr>
        </p:nvSpPr>
        <p:spPr>
          <a:xfrm>
            <a:off x="4915406" y="3890952"/>
            <a:ext cx="2340139" cy="496824"/>
          </a:xfrm>
        </p:spPr>
        <p:txBody>
          <a:bodyPr/>
          <a:lstStyle/>
          <a:p>
            <a:r>
              <a:rPr lang="en-US" altLang="zh-CN" dirty="0"/>
              <a:t>PART  FIVE  </a:t>
            </a:r>
            <a:endParaRPr lang="zh-CN" altLang="en-US" dirty="0"/>
          </a:p>
        </p:txBody>
      </p:sp>
      <p:sp>
        <p:nvSpPr>
          <p:cNvPr id="4" name="文本占位符 3"/>
          <p:cNvSpPr>
            <a:spLocks noGrp="1"/>
          </p:cNvSpPr>
          <p:nvPr>
            <p:ph type="body" sz="quarter" idx="12"/>
          </p:nvPr>
        </p:nvSpPr>
        <p:spPr>
          <a:xfrm>
            <a:off x="3503712" y="4588360"/>
            <a:ext cx="5472608" cy="496824"/>
          </a:xfrm>
        </p:spPr>
        <p:txBody>
          <a:bodyPr/>
          <a:lstStyle/>
          <a:p>
            <a:r>
              <a:rPr lang="en-US" altLang="zh-CN" dirty="0"/>
              <a:t>GPQ Candidates</a:t>
            </a:r>
            <a:endParaRPr lang="zh-CN" altLang="en-US" dirty="0"/>
          </a:p>
        </p:txBody>
      </p:sp>
    </p:spTree>
    <p:extLst>
      <p:ext uri="{BB962C8B-B14F-4D97-AF65-F5344CB8AC3E}">
        <p14:creationId xmlns:p14="http://schemas.microsoft.com/office/powerpoint/2010/main" val="1321372525"/>
      </p:ext>
    </p:extLst>
  </p:cSld>
  <p:clrMapOvr>
    <a:masterClrMapping/>
  </p:clrMapOvr>
  <mc:AlternateContent xmlns:mc="http://schemas.openxmlformats.org/markup-compatibility/2006" xmlns:p14="http://schemas.microsoft.com/office/powerpoint/2010/main">
    <mc:Choice Requires="p14">
      <p:transition spd="slow" p14:dur="2000" advTm="6524"/>
    </mc:Choice>
    <mc:Fallback xmlns="">
      <p:transition spd="slow" advTm="652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endParaRPr lang="zh-CN" altLang="en-US" dirty="0"/>
          </a:p>
        </p:txBody>
      </p:sp>
      <p:sp>
        <p:nvSpPr>
          <p:cNvPr id="3" name="文本占位符 2"/>
          <p:cNvSpPr>
            <a:spLocks noGrp="1"/>
          </p:cNvSpPr>
          <p:nvPr>
            <p:ph type="body" sz="quarter" idx="11"/>
          </p:nvPr>
        </p:nvSpPr>
        <p:spPr/>
        <p:txBody>
          <a:bodyPr/>
          <a:lstStyle/>
          <a:p>
            <a:r>
              <a:rPr lang="en-US" altLang="zh-CN" dirty="0"/>
              <a:t>PART  ONE</a:t>
            </a:r>
            <a:endParaRPr lang="zh-CN" altLang="en-US" dirty="0"/>
          </a:p>
        </p:txBody>
      </p:sp>
      <p:sp>
        <p:nvSpPr>
          <p:cNvPr id="4" name="文本占位符 3"/>
          <p:cNvSpPr>
            <a:spLocks noGrp="1"/>
          </p:cNvSpPr>
          <p:nvPr>
            <p:ph type="body" sz="quarter" idx="12"/>
          </p:nvPr>
        </p:nvSpPr>
        <p:spPr>
          <a:xfrm>
            <a:off x="3291120" y="4600744"/>
            <a:ext cx="5686344" cy="496824"/>
          </a:xfrm>
        </p:spPr>
        <p:txBody>
          <a:bodyPr/>
          <a:lstStyle/>
          <a:p>
            <a:r>
              <a:rPr lang="en-US" altLang="zh-CN" dirty="0"/>
              <a:t>Research Background</a:t>
            </a:r>
            <a:endParaRPr lang="zh-CN" altLang="en-US" dirty="0"/>
          </a:p>
        </p:txBody>
      </p:sp>
    </p:spTree>
    <p:extLst>
      <p:ext uri="{BB962C8B-B14F-4D97-AF65-F5344CB8AC3E}">
        <p14:creationId xmlns:p14="http://schemas.microsoft.com/office/powerpoint/2010/main" val="107633850"/>
      </p:ext>
    </p:extLst>
  </p:cSld>
  <p:clrMapOvr>
    <a:masterClrMapping/>
  </p:clrMapOvr>
  <mc:AlternateContent xmlns:mc="http://schemas.openxmlformats.org/markup-compatibility/2006" xmlns:p14="http://schemas.microsoft.com/office/powerpoint/2010/main">
    <mc:Choice Requires="p14">
      <p:transition spd="slow" p14:dur="2000" advTm="3241"/>
    </mc:Choice>
    <mc:Fallback xmlns="">
      <p:transition spd="slow" advTm="324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3352" y="278936"/>
            <a:ext cx="977647" cy="1008063"/>
          </a:xfrm>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1" y="348250"/>
            <a:ext cx="7950767" cy="496824"/>
          </a:xfrm>
        </p:spPr>
        <p:txBody>
          <a:bodyPr/>
          <a:lstStyle/>
          <a:p>
            <a:r>
              <a:rPr lang="en-US" altLang="zh-CN" dirty="0"/>
              <a:t>Candidate Prediction: </a:t>
            </a:r>
            <a:r>
              <a:rPr lang="en-US" altLang="zh-CN" dirty="0" err="1"/>
              <a:t>PredGPQ</a:t>
            </a:r>
            <a:endParaRPr lang="zh-CN" altLang="en-US" dirty="0"/>
          </a:p>
        </p:txBody>
      </p:sp>
      <p:sp>
        <p:nvSpPr>
          <p:cNvPr id="5" name="灯片编号占位符 4"/>
          <p:cNvSpPr>
            <a:spLocks noGrp="1"/>
          </p:cNvSpPr>
          <p:nvPr>
            <p:ph type="sldNum" sz="quarter" idx="13"/>
          </p:nvPr>
        </p:nvSpPr>
        <p:spPr>
          <a:xfrm>
            <a:off x="9120336" y="6237312"/>
            <a:ext cx="2743200" cy="437133"/>
          </a:xfrm>
        </p:spPr>
        <p:txBody>
          <a:bodyPr/>
          <a:lstStyle/>
          <a:p>
            <a:fld id="{B38E2B37-E96B-4849-B006-9B228B0EB70F}" type="slidenum">
              <a:rPr lang="zh-CN" altLang="en-US" smtClean="0"/>
              <a:pPr/>
              <a:t>30</a:t>
            </a:fld>
            <a:endParaRPr lang="zh-CN" altLang="en-US" dirty="0"/>
          </a:p>
        </p:txBody>
      </p:sp>
      <p:pic>
        <p:nvPicPr>
          <p:cNvPr id="6" name="图片 5">
            <a:extLst>
              <a:ext uri="{FF2B5EF4-FFF2-40B4-BE49-F238E27FC236}">
                <a16:creationId xmlns:a16="http://schemas.microsoft.com/office/drawing/2014/main" id="{9E7B1A84-5074-0FDC-0266-011A7D76C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795" y="1844824"/>
            <a:ext cx="10720407" cy="1155246"/>
          </a:xfrm>
          <a:prstGeom prst="rect">
            <a:avLst/>
          </a:prstGeom>
        </p:spPr>
      </p:pic>
      <p:pic>
        <p:nvPicPr>
          <p:cNvPr id="7" name="图片 6">
            <a:extLst>
              <a:ext uri="{FF2B5EF4-FFF2-40B4-BE49-F238E27FC236}">
                <a16:creationId xmlns:a16="http://schemas.microsoft.com/office/drawing/2014/main" id="{9FFF23FD-DE34-D7AB-892A-228D554313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3640" y="2852936"/>
            <a:ext cx="6584719" cy="4018573"/>
          </a:xfrm>
          <a:prstGeom prst="rect">
            <a:avLst/>
          </a:prstGeom>
        </p:spPr>
      </p:pic>
      <p:sp>
        <p:nvSpPr>
          <p:cNvPr id="4" name="文本框 3">
            <a:extLst>
              <a:ext uri="{FF2B5EF4-FFF2-40B4-BE49-F238E27FC236}">
                <a16:creationId xmlns:a16="http://schemas.microsoft.com/office/drawing/2014/main" id="{9D66F30F-54D0-DCE9-F99D-B764278D58FB}"/>
              </a:ext>
            </a:extLst>
          </p:cNvPr>
          <p:cNvSpPr txBox="1"/>
          <p:nvPr/>
        </p:nvSpPr>
        <p:spPr>
          <a:xfrm>
            <a:off x="1199456" y="1208946"/>
            <a:ext cx="4419801" cy="707886"/>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Testing set: All sources of |b| &lt; 5 deg</a:t>
            </a:r>
          </a:p>
          <a:p>
            <a:pPr algn="ctr"/>
            <a:r>
              <a:rPr kumimoji="1" lang="en-US" altLang="zh-CN" sz="2000" dirty="0">
                <a:latin typeface="Times New Roman" panose="02020603050405020304" pitchFamily="18" charset="0"/>
                <a:cs typeface="Times New Roman" panose="02020603050405020304" pitchFamily="18" charset="0"/>
              </a:rPr>
              <a:t>(PS1 X UKIDSS GPS X CatWISE2020) </a:t>
            </a:r>
            <a:endParaRPr kumimoji="1" lang="zh-CN" altLang="en-US" sz="2000" dirty="0">
              <a:latin typeface="Times New Roman" panose="02020603050405020304" pitchFamily="18" charset="0"/>
              <a:cs typeface="Times New Roman" panose="02020603050405020304" pitchFamily="18" charset="0"/>
            </a:endParaRPr>
          </a:p>
        </p:txBody>
      </p:sp>
      <p:cxnSp>
        <p:nvCxnSpPr>
          <p:cNvPr id="10" name="直线箭头连接符 9">
            <a:extLst>
              <a:ext uri="{FF2B5EF4-FFF2-40B4-BE49-F238E27FC236}">
                <a16:creationId xmlns:a16="http://schemas.microsoft.com/office/drawing/2014/main" id="{7FF62C73-F12E-AA1E-2011-3138D149060E}"/>
              </a:ext>
            </a:extLst>
          </p:cNvPr>
          <p:cNvCxnSpPr>
            <a:cxnSpLocks/>
          </p:cNvCxnSpPr>
          <p:nvPr/>
        </p:nvCxnSpPr>
        <p:spPr>
          <a:xfrm>
            <a:off x="5619257" y="1577022"/>
            <a:ext cx="122887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文本框 10">
            <a:extLst>
              <a:ext uri="{FF2B5EF4-FFF2-40B4-BE49-F238E27FC236}">
                <a16:creationId xmlns:a16="http://schemas.microsoft.com/office/drawing/2014/main" id="{2BE20A15-BD1B-0F4D-DA52-38C4837FD9BD}"/>
              </a:ext>
            </a:extLst>
          </p:cNvPr>
          <p:cNvSpPr txBox="1"/>
          <p:nvPr/>
        </p:nvSpPr>
        <p:spPr>
          <a:xfrm>
            <a:off x="8360300" y="1362834"/>
            <a:ext cx="1168910" cy="400110"/>
          </a:xfrm>
          <a:prstGeom prst="rect">
            <a:avLst/>
          </a:prstGeom>
          <a:noFill/>
        </p:spPr>
        <p:txBody>
          <a:bodyPr wrap="none" rtlCol="0">
            <a:spAutoFit/>
          </a:bodyPr>
          <a:lstStyle/>
          <a:p>
            <a:r>
              <a:rPr kumimoji="1" lang="en-US" altLang="zh-CN" sz="2000" dirty="0" err="1">
                <a:latin typeface="Times New Roman" panose="02020603050405020304" pitchFamily="18" charset="0"/>
                <a:cs typeface="Times New Roman" panose="02020603050405020304" pitchFamily="18" charset="0"/>
              </a:rPr>
              <a:t>PredGPQ</a:t>
            </a:r>
            <a:endParaRPr kumimoji="1" lang="zh-CN" altLang="en-US" sz="2000" dirty="0">
              <a:latin typeface="Times New Roman" panose="02020603050405020304" pitchFamily="18" charset="0"/>
              <a:cs typeface="Times New Roman" panose="02020603050405020304" pitchFamily="18" charset="0"/>
            </a:endParaRPr>
          </a:p>
        </p:txBody>
      </p:sp>
      <p:cxnSp>
        <p:nvCxnSpPr>
          <p:cNvPr id="13" name="直线箭头连接符 12">
            <a:extLst>
              <a:ext uri="{FF2B5EF4-FFF2-40B4-BE49-F238E27FC236}">
                <a16:creationId xmlns:a16="http://schemas.microsoft.com/office/drawing/2014/main" id="{AB66F1C7-1AD8-D732-5B6F-3AFC6F600E14}"/>
              </a:ext>
            </a:extLst>
          </p:cNvPr>
          <p:cNvCxnSpPr>
            <a:cxnSpLocks/>
          </p:cNvCxnSpPr>
          <p:nvPr/>
        </p:nvCxnSpPr>
        <p:spPr>
          <a:xfrm>
            <a:off x="6920140" y="1578721"/>
            <a:ext cx="122887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文本框 13">
            <a:extLst>
              <a:ext uri="{FF2B5EF4-FFF2-40B4-BE49-F238E27FC236}">
                <a16:creationId xmlns:a16="http://schemas.microsoft.com/office/drawing/2014/main" id="{2A845015-F451-1934-EBC9-D2BEBE9C35FB}"/>
              </a:ext>
            </a:extLst>
          </p:cNvPr>
          <p:cNvSpPr txBox="1"/>
          <p:nvPr/>
        </p:nvSpPr>
        <p:spPr>
          <a:xfrm>
            <a:off x="5912028" y="1252629"/>
            <a:ext cx="620683"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clf-1</a:t>
            </a:r>
            <a:endParaRPr kumimoji="1"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DAB8D350-3E5A-BB2D-B4A0-C6AA835D4CC7}"/>
              </a:ext>
            </a:extLst>
          </p:cNvPr>
          <p:cNvSpPr txBox="1"/>
          <p:nvPr/>
        </p:nvSpPr>
        <p:spPr>
          <a:xfrm>
            <a:off x="7150446" y="1259468"/>
            <a:ext cx="620683"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clf-2</a:t>
            </a:r>
            <a:endParaRPr kumimoji="1"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0EFBE606-C9F0-9B4B-7E6D-C0F9E56B1C34}"/>
              </a:ext>
            </a:extLst>
          </p:cNvPr>
          <p:cNvSpPr txBox="1"/>
          <p:nvPr/>
        </p:nvSpPr>
        <p:spPr>
          <a:xfrm>
            <a:off x="5842184" y="1587968"/>
            <a:ext cx="760144"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&gt;99%</a:t>
            </a:r>
            <a:endParaRPr kumimoji="1"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C2270BCA-285E-62DB-D6FF-5335195772BD}"/>
              </a:ext>
            </a:extLst>
          </p:cNvPr>
          <p:cNvSpPr txBox="1"/>
          <p:nvPr/>
        </p:nvSpPr>
        <p:spPr>
          <a:xfrm>
            <a:off x="7091974" y="1591802"/>
            <a:ext cx="760144"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&gt;99%</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8542531"/>
      </p:ext>
    </p:extLst>
  </p:cSld>
  <p:clrMapOvr>
    <a:masterClrMapping/>
  </p:clrMapOvr>
  <mc:AlternateContent xmlns:mc="http://schemas.openxmlformats.org/markup-compatibility/2006" xmlns:p14="http://schemas.microsoft.com/office/powerpoint/2010/main">
    <mc:Choice Requires="p14">
      <p:transition spd="slow" p14:dur="2000" advTm="26712"/>
    </mc:Choice>
    <mc:Fallback xmlns="">
      <p:transition spd="slow" advTm="2671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3352" y="278936"/>
            <a:ext cx="977647" cy="1008063"/>
          </a:xfrm>
        </p:spPr>
        <p:txBody>
          <a:bodyPr/>
          <a:lstStyle/>
          <a:p>
            <a:r>
              <a:rPr lang="en-US" altLang="zh-CN" dirty="0"/>
              <a:t>05</a:t>
            </a:r>
            <a:endParaRPr lang="zh-CN" altLang="en-US" dirty="0"/>
          </a:p>
        </p:txBody>
      </p:sp>
      <p:sp>
        <p:nvSpPr>
          <p:cNvPr id="5" name="灯片编号占位符 4"/>
          <p:cNvSpPr>
            <a:spLocks noGrp="1"/>
          </p:cNvSpPr>
          <p:nvPr>
            <p:ph type="sldNum" sz="quarter" idx="13"/>
          </p:nvPr>
        </p:nvSpPr>
        <p:spPr>
          <a:xfrm>
            <a:off x="9120336" y="6237312"/>
            <a:ext cx="2743200" cy="437133"/>
          </a:xfrm>
        </p:spPr>
        <p:txBody>
          <a:bodyPr/>
          <a:lstStyle/>
          <a:p>
            <a:fld id="{B38E2B37-E96B-4849-B006-9B228B0EB70F}" type="slidenum">
              <a:rPr lang="zh-CN" altLang="en-US" smtClean="0"/>
              <a:pPr/>
              <a:t>31</a:t>
            </a:fld>
            <a:endParaRPr lang="zh-CN" altLang="en-US" dirty="0"/>
          </a:p>
        </p:txBody>
      </p:sp>
      <p:pic>
        <p:nvPicPr>
          <p:cNvPr id="6" name="图片 5">
            <a:extLst>
              <a:ext uri="{FF2B5EF4-FFF2-40B4-BE49-F238E27FC236}">
                <a16:creationId xmlns:a16="http://schemas.microsoft.com/office/drawing/2014/main" id="{9E7B1A84-5074-0FDC-0266-011A7D76C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795" y="1844824"/>
            <a:ext cx="10720407" cy="1155246"/>
          </a:xfrm>
          <a:prstGeom prst="rect">
            <a:avLst/>
          </a:prstGeom>
        </p:spPr>
      </p:pic>
      <p:pic>
        <p:nvPicPr>
          <p:cNvPr id="7" name="图片 6">
            <a:extLst>
              <a:ext uri="{FF2B5EF4-FFF2-40B4-BE49-F238E27FC236}">
                <a16:creationId xmlns:a16="http://schemas.microsoft.com/office/drawing/2014/main" id="{9FFF23FD-DE34-D7AB-892A-228D554313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3640" y="2852936"/>
            <a:ext cx="6584719" cy="4018573"/>
          </a:xfrm>
          <a:prstGeom prst="rect">
            <a:avLst/>
          </a:prstGeom>
        </p:spPr>
      </p:pic>
      <p:sp>
        <p:nvSpPr>
          <p:cNvPr id="4" name="文本框 3">
            <a:extLst>
              <a:ext uri="{FF2B5EF4-FFF2-40B4-BE49-F238E27FC236}">
                <a16:creationId xmlns:a16="http://schemas.microsoft.com/office/drawing/2014/main" id="{9D66F30F-54D0-DCE9-F99D-B764278D58FB}"/>
              </a:ext>
            </a:extLst>
          </p:cNvPr>
          <p:cNvSpPr txBox="1"/>
          <p:nvPr/>
        </p:nvSpPr>
        <p:spPr>
          <a:xfrm>
            <a:off x="1199456" y="1208946"/>
            <a:ext cx="4419801" cy="707886"/>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Testing set: All sources of |b| &lt; 5 deg</a:t>
            </a:r>
          </a:p>
          <a:p>
            <a:pPr algn="ctr"/>
            <a:r>
              <a:rPr kumimoji="1" lang="en-US" altLang="zh-CN" sz="2000" dirty="0">
                <a:latin typeface="Times New Roman" panose="02020603050405020304" pitchFamily="18" charset="0"/>
                <a:cs typeface="Times New Roman" panose="02020603050405020304" pitchFamily="18" charset="0"/>
              </a:rPr>
              <a:t>(PS1 X UKIDSS GPS X CatWISE2020) </a:t>
            </a:r>
            <a:endParaRPr kumimoji="1" lang="zh-CN" altLang="en-US" sz="2000" dirty="0">
              <a:latin typeface="Times New Roman" panose="02020603050405020304" pitchFamily="18" charset="0"/>
              <a:cs typeface="Times New Roman" panose="02020603050405020304" pitchFamily="18" charset="0"/>
            </a:endParaRPr>
          </a:p>
        </p:txBody>
      </p:sp>
      <p:cxnSp>
        <p:nvCxnSpPr>
          <p:cNvPr id="10" name="直线箭头连接符 9">
            <a:extLst>
              <a:ext uri="{FF2B5EF4-FFF2-40B4-BE49-F238E27FC236}">
                <a16:creationId xmlns:a16="http://schemas.microsoft.com/office/drawing/2014/main" id="{7FF62C73-F12E-AA1E-2011-3138D149060E}"/>
              </a:ext>
            </a:extLst>
          </p:cNvPr>
          <p:cNvCxnSpPr>
            <a:cxnSpLocks/>
          </p:cNvCxnSpPr>
          <p:nvPr/>
        </p:nvCxnSpPr>
        <p:spPr>
          <a:xfrm>
            <a:off x="5619257" y="1577022"/>
            <a:ext cx="122887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文本框 10">
            <a:extLst>
              <a:ext uri="{FF2B5EF4-FFF2-40B4-BE49-F238E27FC236}">
                <a16:creationId xmlns:a16="http://schemas.microsoft.com/office/drawing/2014/main" id="{2BE20A15-BD1B-0F4D-DA52-38C4837FD9BD}"/>
              </a:ext>
            </a:extLst>
          </p:cNvPr>
          <p:cNvSpPr txBox="1"/>
          <p:nvPr/>
        </p:nvSpPr>
        <p:spPr>
          <a:xfrm>
            <a:off x="8360300" y="1362834"/>
            <a:ext cx="1168910" cy="400110"/>
          </a:xfrm>
          <a:prstGeom prst="rect">
            <a:avLst/>
          </a:prstGeom>
          <a:noFill/>
        </p:spPr>
        <p:txBody>
          <a:bodyPr wrap="none" rtlCol="0">
            <a:spAutoFit/>
          </a:bodyPr>
          <a:lstStyle/>
          <a:p>
            <a:r>
              <a:rPr kumimoji="1" lang="en-US" altLang="zh-CN" sz="2000" dirty="0" err="1">
                <a:latin typeface="Times New Roman" panose="02020603050405020304" pitchFamily="18" charset="0"/>
                <a:cs typeface="Times New Roman" panose="02020603050405020304" pitchFamily="18" charset="0"/>
              </a:rPr>
              <a:t>PredGPQ</a:t>
            </a:r>
            <a:endParaRPr kumimoji="1" lang="zh-CN" altLang="en-US" sz="2000" dirty="0">
              <a:latin typeface="Times New Roman" panose="02020603050405020304" pitchFamily="18" charset="0"/>
              <a:cs typeface="Times New Roman" panose="02020603050405020304" pitchFamily="18" charset="0"/>
            </a:endParaRPr>
          </a:p>
        </p:txBody>
      </p:sp>
      <p:cxnSp>
        <p:nvCxnSpPr>
          <p:cNvPr id="13" name="直线箭头连接符 12">
            <a:extLst>
              <a:ext uri="{FF2B5EF4-FFF2-40B4-BE49-F238E27FC236}">
                <a16:creationId xmlns:a16="http://schemas.microsoft.com/office/drawing/2014/main" id="{AB66F1C7-1AD8-D732-5B6F-3AFC6F600E14}"/>
              </a:ext>
            </a:extLst>
          </p:cNvPr>
          <p:cNvCxnSpPr>
            <a:cxnSpLocks/>
          </p:cNvCxnSpPr>
          <p:nvPr/>
        </p:nvCxnSpPr>
        <p:spPr>
          <a:xfrm>
            <a:off x="6920140" y="1578721"/>
            <a:ext cx="122887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文本框 13">
            <a:extLst>
              <a:ext uri="{FF2B5EF4-FFF2-40B4-BE49-F238E27FC236}">
                <a16:creationId xmlns:a16="http://schemas.microsoft.com/office/drawing/2014/main" id="{2A845015-F451-1934-EBC9-D2BEBE9C35FB}"/>
              </a:ext>
            </a:extLst>
          </p:cNvPr>
          <p:cNvSpPr txBox="1"/>
          <p:nvPr/>
        </p:nvSpPr>
        <p:spPr>
          <a:xfrm>
            <a:off x="5912028" y="1252629"/>
            <a:ext cx="620683"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clf-1</a:t>
            </a:r>
            <a:endParaRPr kumimoji="1"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DAB8D350-3E5A-BB2D-B4A0-C6AA835D4CC7}"/>
              </a:ext>
            </a:extLst>
          </p:cNvPr>
          <p:cNvSpPr txBox="1"/>
          <p:nvPr/>
        </p:nvSpPr>
        <p:spPr>
          <a:xfrm>
            <a:off x="7150446" y="1259468"/>
            <a:ext cx="620683"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clf-2</a:t>
            </a:r>
            <a:endParaRPr kumimoji="1"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0EFBE606-C9F0-9B4B-7E6D-C0F9E56B1C34}"/>
              </a:ext>
            </a:extLst>
          </p:cNvPr>
          <p:cNvSpPr txBox="1"/>
          <p:nvPr/>
        </p:nvSpPr>
        <p:spPr>
          <a:xfrm>
            <a:off x="5842184" y="1587968"/>
            <a:ext cx="760144"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&gt;99%</a:t>
            </a:r>
            <a:endParaRPr kumimoji="1"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C2270BCA-285E-62DB-D6FF-5335195772BD}"/>
              </a:ext>
            </a:extLst>
          </p:cNvPr>
          <p:cNvSpPr txBox="1"/>
          <p:nvPr/>
        </p:nvSpPr>
        <p:spPr>
          <a:xfrm>
            <a:off x="7091974" y="1591802"/>
            <a:ext cx="760144"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&gt;99%</a:t>
            </a:r>
            <a:endParaRPr kumimoji="1"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5">
            <p14:nvContentPartPr>
              <p14:cNvPr id="9" name="墨迹 8">
                <a:extLst>
                  <a:ext uri="{FF2B5EF4-FFF2-40B4-BE49-F238E27FC236}">
                    <a16:creationId xmlns:a16="http://schemas.microsoft.com/office/drawing/2014/main" id="{D4DE71D3-11AD-8FC6-C576-2B5A3B696B80}"/>
                  </a:ext>
                </a:extLst>
              </p14:cNvPr>
              <p14:cNvContentPartPr/>
              <p14:nvPr/>
            </p14:nvContentPartPr>
            <p14:xfrm>
              <a:off x="4408320" y="3337445"/>
              <a:ext cx="464760" cy="428400"/>
            </p14:xfrm>
          </p:contentPart>
        </mc:Choice>
        <mc:Fallback xmlns="">
          <p:pic>
            <p:nvPicPr>
              <p:cNvPr id="9" name="墨迹 8">
                <a:extLst>
                  <a:ext uri="{FF2B5EF4-FFF2-40B4-BE49-F238E27FC236}">
                    <a16:creationId xmlns:a16="http://schemas.microsoft.com/office/drawing/2014/main" id="{D4DE71D3-11AD-8FC6-C576-2B5A3B696B80}"/>
                  </a:ext>
                </a:extLst>
              </p:cNvPr>
              <p:cNvPicPr/>
              <p:nvPr/>
            </p:nvPicPr>
            <p:blipFill>
              <a:blip r:embed="rId6"/>
              <a:stretch>
                <a:fillRect/>
              </a:stretch>
            </p:blipFill>
            <p:spPr>
              <a:xfrm>
                <a:off x="4399320" y="3328445"/>
                <a:ext cx="48240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墨迹 17">
                <a:extLst>
                  <a:ext uri="{FF2B5EF4-FFF2-40B4-BE49-F238E27FC236}">
                    <a16:creationId xmlns:a16="http://schemas.microsoft.com/office/drawing/2014/main" id="{AAD524BF-4D92-2702-E0C4-02926C09FB45}"/>
                  </a:ext>
                </a:extLst>
              </p14:cNvPr>
              <p14:cNvContentPartPr/>
              <p14:nvPr/>
            </p14:nvContentPartPr>
            <p14:xfrm>
              <a:off x="5844000" y="3850085"/>
              <a:ext cx="713880" cy="513000"/>
            </p14:xfrm>
          </p:contentPart>
        </mc:Choice>
        <mc:Fallback xmlns="">
          <p:pic>
            <p:nvPicPr>
              <p:cNvPr id="18" name="墨迹 17">
                <a:extLst>
                  <a:ext uri="{FF2B5EF4-FFF2-40B4-BE49-F238E27FC236}">
                    <a16:creationId xmlns:a16="http://schemas.microsoft.com/office/drawing/2014/main" id="{AAD524BF-4D92-2702-E0C4-02926C09FB45}"/>
                  </a:ext>
                </a:extLst>
              </p:cNvPr>
              <p:cNvPicPr/>
              <p:nvPr/>
            </p:nvPicPr>
            <p:blipFill>
              <a:blip r:embed="rId8"/>
              <a:stretch>
                <a:fillRect/>
              </a:stretch>
            </p:blipFill>
            <p:spPr>
              <a:xfrm>
                <a:off x="5835360" y="3841085"/>
                <a:ext cx="7315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墨迹 18">
                <a:extLst>
                  <a:ext uri="{FF2B5EF4-FFF2-40B4-BE49-F238E27FC236}">
                    <a16:creationId xmlns:a16="http://schemas.microsoft.com/office/drawing/2014/main" id="{2A2D6494-4EF0-1CD9-874A-B6CBACD35D1B}"/>
                  </a:ext>
                </a:extLst>
              </p14:cNvPr>
              <p14:cNvContentPartPr/>
              <p14:nvPr/>
            </p14:nvContentPartPr>
            <p14:xfrm>
              <a:off x="7881960" y="3538685"/>
              <a:ext cx="612000" cy="579960"/>
            </p14:xfrm>
          </p:contentPart>
        </mc:Choice>
        <mc:Fallback xmlns="">
          <p:pic>
            <p:nvPicPr>
              <p:cNvPr id="19" name="墨迹 18">
                <a:extLst>
                  <a:ext uri="{FF2B5EF4-FFF2-40B4-BE49-F238E27FC236}">
                    <a16:creationId xmlns:a16="http://schemas.microsoft.com/office/drawing/2014/main" id="{2A2D6494-4EF0-1CD9-874A-B6CBACD35D1B}"/>
                  </a:ext>
                </a:extLst>
              </p:cNvPr>
              <p:cNvPicPr/>
              <p:nvPr/>
            </p:nvPicPr>
            <p:blipFill>
              <a:blip r:embed="rId10"/>
              <a:stretch>
                <a:fillRect/>
              </a:stretch>
            </p:blipFill>
            <p:spPr>
              <a:xfrm>
                <a:off x="7872960" y="3530045"/>
                <a:ext cx="62964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墨迹 23">
                <a:extLst>
                  <a:ext uri="{FF2B5EF4-FFF2-40B4-BE49-F238E27FC236}">
                    <a16:creationId xmlns:a16="http://schemas.microsoft.com/office/drawing/2014/main" id="{339EE973-EB9B-1223-00B8-713CB3ADB9A1}"/>
                  </a:ext>
                </a:extLst>
              </p14:cNvPr>
              <p14:cNvContentPartPr/>
              <p14:nvPr/>
            </p14:nvContentPartPr>
            <p14:xfrm>
              <a:off x="5887054" y="5796678"/>
              <a:ext cx="473040" cy="315000"/>
            </p14:xfrm>
          </p:contentPart>
        </mc:Choice>
        <mc:Fallback xmlns="">
          <p:pic>
            <p:nvPicPr>
              <p:cNvPr id="24" name="墨迹 23">
                <a:extLst>
                  <a:ext uri="{FF2B5EF4-FFF2-40B4-BE49-F238E27FC236}">
                    <a16:creationId xmlns:a16="http://schemas.microsoft.com/office/drawing/2014/main" id="{339EE973-EB9B-1223-00B8-713CB3ADB9A1}"/>
                  </a:ext>
                </a:extLst>
              </p:cNvPr>
              <p:cNvPicPr/>
              <p:nvPr/>
            </p:nvPicPr>
            <p:blipFill>
              <a:blip r:embed="rId12"/>
              <a:stretch>
                <a:fillRect/>
              </a:stretch>
            </p:blipFill>
            <p:spPr>
              <a:xfrm>
                <a:off x="5878054" y="5787678"/>
                <a:ext cx="49068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墨迹 25">
                <a:extLst>
                  <a:ext uri="{FF2B5EF4-FFF2-40B4-BE49-F238E27FC236}">
                    <a16:creationId xmlns:a16="http://schemas.microsoft.com/office/drawing/2014/main" id="{15EA540F-F6A1-59A2-4F9A-E4629E58EFB1}"/>
                  </a:ext>
                </a:extLst>
              </p14:cNvPr>
              <p14:cNvContentPartPr/>
              <p14:nvPr/>
            </p14:nvContentPartPr>
            <p14:xfrm>
              <a:off x="8088454" y="5702718"/>
              <a:ext cx="540000" cy="391320"/>
            </p14:xfrm>
          </p:contentPart>
        </mc:Choice>
        <mc:Fallback xmlns="">
          <p:pic>
            <p:nvPicPr>
              <p:cNvPr id="26" name="墨迹 25">
                <a:extLst>
                  <a:ext uri="{FF2B5EF4-FFF2-40B4-BE49-F238E27FC236}">
                    <a16:creationId xmlns:a16="http://schemas.microsoft.com/office/drawing/2014/main" id="{15EA540F-F6A1-59A2-4F9A-E4629E58EFB1}"/>
                  </a:ext>
                </a:extLst>
              </p:cNvPr>
              <p:cNvPicPr/>
              <p:nvPr/>
            </p:nvPicPr>
            <p:blipFill>
              <a:blip r:embed="rId14"/>
              <a:stretch>
                <a:fillRect/>
              </a:stretch>
            </p:blipFill>
            <p:spPr>
              <a:xfrm>
                <a:off x="8079454" y="5693718"/>
                <a:ext cx="5576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墨迹 27">
                <a:extLst>
                  <a:ext uri="{FF2B5EF4-FFF2-40B4-BE49-F238E27FC236}">
                    <a16:creationId xmlns:a16="http://schemas.microsoft.com/office/drawing/2014/main" id="{6948133A-0D8E-9EC0-26BD-45AE2C3C903F}"/>
                  </a:ext>
                </a:extLst>
              </p14:cNvPr>
              <p14:cNvContentPartPr/>
              <p14:nvPr/>
            </p14:nvContentPartPr>
            <p14:xfrm>
              <a:off x="3704734" y="5940678"/>
              <a:ext cx="441360" cy="432720"/>
            </p14:xfrm>
          </p:contentPart>
        </mc:Choice>
        <mc:Fallback xmlns="">
          <p:pic>
            <p:nvPicPr>
              <p:cNvPr id="28" name="墨迹 27">
                <a:extLst>
                  <a:ext uri="{FF2B5EF4-FFF2-40B4-BE49-F238E27FC236}">
                    <a16:creationId xmlns:a16="http://schemas.microsoft.com/office/drawing/2014/main" id="{6948133A-0D8E-9EC0-26BD-45AE2C3C903F}"/>
                  </a:ext>
                </a:extLst>
              </p:cNvPr>
              <p:cNvPicPr/>
              <p:nvPr/>
            </p:nvPicPr>
            <p:blipFill>
              <a:blip r:embed="rId16"/>
              <a:stretch>
                <a:fillRect/>
              </a:stretch>
            </p:blipFill>
            <p:spPr>
              <a:xfrm>
                <a:off x="3695734" y="5932038"/>
                <a:ext cx="45900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墨迹 30">
                <a:extLst>
                  <a:ext uri="{FF2B5EF4-FFF2-40B4-BE49-F238E27FC236}">
                    <a16:creationId xmlns:a16="http://schemas.microsoft.com/office/drawing/2014/main" id="{2FA06180-AC75-7443-C544-F43011790A9B}"/>
                  </a:ext>
                </a:extLst>
              </p14:cNvPr>
              <p14:cNvContentPartPr/>
              <p14:nvPr/>
            </p14:nvContentPartPr>
            <p14:xfrm>
              <a:off x="338326" y="-578197"/>
              <a:ext cx="360" cy="360"/>
            </p14:xfrm>
          </p:contentPart>
        </mc:Choice>
        <mc:Fallback xmlns="">
          <p:pic>
            <p:nvPicPr>
              <p:cNvPr id="31" name="墨迹 30">
                <a:extLst>
                  <a:ext uri="{FF2B5EF4-FFF2-40B4-BE49-F238E27FC236}">
                    <a16:creationId xmlns:a16="http://schemas.microsoft.com/office/drawing/2014/main" id="{2FA06180-AC75-7443-C544-F43011790A9B}"/>
                  </a:ext>
                </a:extLst>
              </p:cNvPr>
              <p:cNvPicPr/>
              <p:nvPr/>
            </p:nvPicPr>
            <p:blipFill>
              <a:blip r:embed="rId18"/>
              <a:stretch>
                <a:fillRect/>
              </a:stretch>
            </p:blipFill>
            <p:spPr>
              <a:xfrm>
                <a:off x="329326" y="-58719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墨迹 31">
                <a:extLst>
                  <a:ext uri="{FF2B5EF4-FFF2-40B4-BE49-F238E27FC236}">
                    <a16:creationId xmlns:a16="http://schemas.microsoft.com/office/drawing/2014/main" id="{F0333D53-4EA2-5FD5-99C7-D44BDE232D83}"/>
                  </a:ext>
                </a:extLst>
              </p14:cNvPr>
              <p14:cNvContentPartPr/>
              <p14:nvPr/>
            </p14:nvContentPartPr>
            <p14:xfrm>
              <a:off x="-134714" y="-777997"/>
              <a:ext cx="360" cy="360"/>
            </p14:xfrm>
          </p:contentPart>
        </mc:Choice>
        <mc:Fallback xmlns="">
          <p:pic>
            <p:nvPicPr>
              <p:cNvPr id="32" name="墨迹 31">
                <a:extLst>
                  <a:ext uri="{FF2B5EF4-FFF2-40B4-BE49-F238E27FC236}">
                    <a16:creationId xmlns:a16="http://schemas.microsoft.com/office/drawing/2014/main" id="{F0333D53-4EA2-5FD5-99C7-D44BDE232D83}"/>
                  </a:ext>
                </a:extLst>
              </p:cNvPr>
              <p:cNvPicPr/>
              <p:nvPr/>
            </p:nvPicPr>
            <p:blipFill>
              <a:blip r:embed="rId18"/>
              <a:stretch>
                <a:fillRect/>
              </a:stretch>
            </p:blipFill>
            <p:spPr>
              <a:xfrm>
                <a:off x="-143714" y="-78663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墨迹 32">
                <a:extLst>
                  <a:ext uri="{FF2B5EF4-FFF2-40B4-BE49-F238E27FC236}">
                    <a16:creationId xmlns:a16="http://schemas.microsoft.com/office/drawing/2014/main" id="{A5082EE4-0ED4-8AB3-1DEF-8913E600A612}"/>
                  </a:ext>
                </a:extLst>
              </p14:cNvPr>
              <p14:cNvContentPartPr/>
              <p14:nvPr/>
            </p14:nvContentPartPr>
            <p14:xfrm>
              <a:off x="357046" y="-1004797"/>
              <a:ext cx="360" cy="360"/>
            </p14:xfrm>
          </p:contentPart>
        </mc:Choice>
        <mc:Fallback xmlns="">
          <p:pic>
            <p:nvPicPr>
              <p:cNvPr id="33" name="墨迹 32">
                <a:extLst>
                  <a:ext uri="{FF2B5EF4-FFF2-40B4-BE49-F238E27FC236}">
                    <a16:creationId xmlns:a16="http://schemas.microsoft.com/office/drawing/2014/main" id="{A5082EE4-0ED4-8AB3-1DEF-8913E600A612}"/>
                  </a:ext>
                </a:extLst>
              </p:cNvPr>
              <p:cNvPicPr/>
              <p:nvPr/>
            </p:nvPicPr>
            <p:blipFill>
              <a:blip r:embed="rId18"/>
              <a:stretch>
                <a:fillRect/>
              </a:stretch>
            </p:blipFill>
            <p:spPr>
              <a:xfrm>
                <a:off x="348046" y="-1013797"/>
                <a:ext cx="18000" cy="18000"/>
              </a:xfrm>
              <a:prstGeom prst="rect">
                <a:avLst/>
              </a:prstGeom>
            </p:spPr>
          </p:pic>
        </mc:Fallback>
      </mc:AlternateContent>
      <p:sp>
        <p:nvSpPr>
          <p:cNvPr id="21" name="文本占位符 2">
            <a:extLst>
              <a:ext uri="{FF2B5EF4-FFF2-40B4-BE49-F238E27FC236}">
                <a16:creationId xmlns:a16="http://schemas.microsoft.com/office/drawing/2014/main" id="{2ADF238C-7DF8-D7F8-16F6-9FD0B7DA39C7}"/>
              </a:ext>
            </a:extLst>
          </p:cNvPr>
          <p:cNvSpPr>
            <a:spLocks noGrp="1"/>
          </p:cNvSpPr>
          <p:nvPr>
            <p:ph type="body" sz="quarter" idx="12"/>
          </p:nvPr>
        </p:nvSpPr>
        <p:spPr>
          <a:xfrm>
            <a:off x="1437591" y="348250"/>
            <a:ext cx="7950767" cy="496824"/>
          </a:xfrm>
        </p:spPr>
        <p:txBody>
          <a:bodyPr/>
          <a:lstStyle/>
          <a:p>
            <a:r>
              <a:rPr lang="en-US" altLang="zh-CN" dirty="0"/>
              <a:t>Candidate Prediction: </a:t>
            </a:r>
            <a:r>
              <a:rPr lang="en-US" altLang="zh-CN" dirty="0" err="1"/>
              <a:t>PredGPQ</a:t>
            </a:r>
            <a:endParaRPr lang="zh-CN" altLang="en-US" dirty="0"/>
          </a:p>
        </p:txBody>
      </p:sp>
    </p:spTree>
    <p:extLst>
      <p:ext uri="{BB962C8B-B14F-4D97-AF65-F5344CB8AC3E}">
        <p14:creationId xmlns:p14="http://schemas.microsoft.com/office/powerpoint/2010/main" val="3634290473"/>
      </p:ext>
    </p:extLst>
  </p:cSld>
  <p:clrMapOvr>
    <a:masterClrMapping/>
  </p:clrMapOvr>
  <mc:AlternateContent xmlns:mc="http://schemas.openxmlformats.org/markup-compatibility/2006" xmlns:p14="http://schemas.microsoft.com/office/powerpoint/2010/main">
    <mc:Choice Requires="p14">
      <p:transition spd="slow" p14:dur="2000" advTm="11228"/>
    </mc:Choice>
    <mc:Fallback xmlns="">
      <p:transition spd="slow" advTm="1122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3352" y="278936"/>
            <a:ext cx="977648" cy="1008063"/>
          </a:xfrm>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7322704" cy="496824"/>
          </a:xfrm>
        </p:spPr>
        <p:txBody>
          <a:bodyPr/>
          <a:lstStyle/>
          <a:p>
            <a:r>
              <a:rPr lang="en-US" altLang="zh-CN" dirty="0"/>
              <a:t>GPQ Posterior Distribution</a:t>
            </a:r>
            <a:endParaRPr lang="zh-CN" altLang="en-US" dirty="0"/>
          </a:p>
        </p:txBody>
      </p:sp>
      <p:sp>
        <p:nvSpPr>
          <p:cNvPr id="5" name="灯片编号占位符 4"/>
          <p:cNvSpPr>
            <a:spLocks noGrp="1"/>
          </p:cNvSpPr>
          <p:nvPr>
            <p:ph type="sldNum" sz="quarter" idx="13"/>
          </p:nvPr>
        </p:nvSpPr>
        <p:spPr>
          <a:xfrm>
            <a:off x="9120336" y="6237312"/>
            <a:ext cx="2743200" cy="437133"/>
          </a:xfrm>
        </p:spPr>
        <p:txBody>
          <a:bodyPr/>
          <a:lstStyle/>
          <a:p>
            <a:fld id="{B38E2B37-E96B-4849-B006-9B228B0EB70F}" type="slidenum">
              <a:rPr lang="zh-CN" altLang="en-US" smtClean="0"/>
              <a:pPr/>
              <a:t>32</a:t>
            </a:fld>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D8910E5-EEFF-CC95-3324-90A323B45182}"/>
                  </a:ext>
                </a:extLst>
              </p:cNvPr>
              <p:cNvSpPr txBox="1"/>
              <p:nvPr/>
            </p:nvSpPr>
            <p:spPr>
              <a:xfrm>
                <a:off x="-600744" y="1150499"/>
                <a:ext cx="6111240" cy="1748107"/>
              </a:xfrm>
              <a:prstGeom prst="rect">
                <a:avLst/>
              </a:prstGeom>
              <a:noFill/>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𝑏𝑖𝑎𝑠𝑒𝑑</m:t>
                          </m:r>
                        </m:sub>
                      </m:sSub>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𝑦</m:t>
                          </m:r>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𝑥</m:t>
                          </m:r>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𝑦</m:t>
                          </m:r>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𝑏𝑖𝑎𝑠𝑒𝑑</m:t>
                          </m:r>
                        </m:sub>
                      </m:s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𝑟𝑒𝑎𝑙</m:t>
                          </m:r>
                        </m:sub>
                      </m:sSub>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𝑦</m:t>
                          </m:r>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𝑥</m:t>
                          </m:r>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𝑦</m:t>
                          </m:r>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𝑟𝑒𝑎𝑙</m:t>
                          </m:r>
                        </m:sub>
                      </m:s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ctr">
                  <a:lnSpc>
                    <a:spcPct val="150000"/>
                  </a:lnSpc>
                </a:pPr>
                <a14:m>
                  <m:oMath xmlns:m="http://schemas.openxmlformats.org/officeDocument/2006/math">
                    <m:r>
                      <a:rPr lang="en-US" altLang="zh-CN" i="1">
                        <a:latin typeface="Cambria Math" panose="02040503050406030204" pitchFamily="18" charset="0"/>
                      </a:rPr>
                      <m:t>⇒</m:t>
                    </m:r>
                  </m:oMath>
                </a14:m>
                <a:r>
                  <a:rPr lang="zh-CN" altLang="zh-CN" sz="2000" dirty="0">
                    <a:effectLst/>
                  </a:rPr>
                  <a:t> </a:t>
                </a:r>
                <a14:m>
                  <m:oMath xmlns:m="http://schemas.openxmlformats.org/officeDocument/2006/math">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𝑟𝑒𝑎𝑙</m:t>
                        </m:r>
                      </m:sub>
                    </m:sSub>
                    <m:d>
                      <m:d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𝑦</m:t>
                        </m:r>
                      </m:e>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 ∝</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𝑏𝑖𝑎𝑠𝑒𝑑</m:t>
                            </m:r>
                          </m:sub>
                        </m:sSub>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𝑦</m:t>
                            </m:r>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𝑟𝑒𝑎𝑙</m:t>
                            </m:r>
                          </m:sub>
                        </m:sSub>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𝑦</m:t>
                            </m:r>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 </m:t>
                        </m:r>
                      </m:num>
                      <m:den>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𝑏𝑖𝑎𝑠𝑒𝑑</m:t>
                            </m:r>
                          </m:sub>
                        </m:sSub>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𝑦</m:t>
                            </m:r>
                          </m:e>
                        </m:d>
                      </m:den>
                    </m:f>
                  </m:oMath>
                </a14:m>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3D8910E5-EEFF-CC95-3324-90A323B45182}"/>
                  </a:ext>
                </a:extLst>
              </p:cNvPr>
              <p:cNvSpPr txBox="1">
                <a:spLocks noRot="1" noChangeAspect="1" noMove="1" noResize="1" noEditPoints="1" noAdjustHandles="1" noChangeArrowheads="1" noChangeShapeType="1" noTextEdit="1"/>
              </p:cNvSpPr>
              <p:nvPr/>
            </p:nvSpPr>
            <p:spPr>
              <a:xfrm>
                <a:off x="-600744" y="1150499"/>
                <a:ext cx="6111240" cy="1748107"/>
              </a:xfrm>
              <a:prstGeom prst="rect">
                <a:avLst/>
              </a:prstGeom>
              <a:blipFill>
                <a:blip r:embed="rId3"/>
                <a:stretch>
                  <a:fillRect/>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166BDF73-279B-D5F5-7003-3EEC7F9E23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3872" y="2065503"/>
            <a:ext cx="7192307" cy="4675865"/>
          </a:xfrm>
          <a:prstGeom prst="rect">
            <a:avLst/>
          </a:prstGeom>
        </p:spPr>
      </p:pic>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36E53772-F95D-4955-A9FA-3FF171795B97}"/>
                  </a:ext>
                </a:extLst>
              </p:cNvPr>
              <p:cNvGraphicFramePr>
                <a:graphicFrameLocks noGrp="1"/>
              </p:cNvGraphicFramePr>
              <p:nvPr>
                <p:extLst>
                  <p:ext uri="{D42A27DB-BD31-4B8C-83A1-F6EECF244321}">
                    <p14:modId xmlns:p14="http://schemas.microsoft.com/office/powerpoint/2010/main" val="534210123"/>
                  </p:ext>
                </p:extLst>
              </p:nvPr>
            </p:nvGraphicFramePr>
            <p:xfrm>
              <a:off x="92307" y="3028224"/>
              <a:ext cx="4744035" cy="3621520"/>
            </p:xfrm>
            <a:graphic>
              <a:graphicData uri="http://schemas.openxmlformats.org/drawingml/2006/table">
                <a:tbl>
                  <a:tblPr firstRow="1" bandRow="1">
                    <a:tableStyleId>{5C22544A-7EE6-4342-B048-85BDC9FD1C3A}</a:tableStyleId>
                  </a:tblPr>
                  <a:tblGrid>
                    <a:gridCol w="1251165">
                      <a:extLst>
                        <a:ext uri="{9D8B030D-6E8A-4147-A177-3AD203B41FA5}">
                          <a16:colId xmlns:a16="http://schemas.microsoft.com/office/drawing/2014/main" val="2145447094"/>
                        </a:ext>
                      </a:extLst>
                    </a:gridCol>
                    <a:gridCol w="3492870">
                      <a:extLst>
                        <a:ext uri="{9D8B030D-6E8A-4147-A177-3AD203B41FA5}">
                          <a16:colId xmlns:a16="http://schemas.microsoft.com/office/drawing/2014/main" val="3425478025"/>
                        </a:ext>
                      </a:extLst>
                    </a:gridCol>
                  </a:tblGrid>
                  <a:tr h="542406">
                    <a:tc>
                      <a:txBody>
                        <a:bodyPr/>
                        <a:lstStyle/>
                        <a:p>
                          <a:pPr algn="ctr"/>
                          <a:r>
                            <a:rPr lang="en-US" altLang="zh-CN" sz="1600" dirty="0">
                              <a:latin typeface="Times New Roman" panose="02020603050405020304" pitchFamily="18" charset="0"/>
                              <a:cs typeface="Times New Roman" panose="02020603050405020304" pitchFamily="18" charset="0"/>
                            </a:rPr>
                            <a:t>Probability</a:t>
                          </a:r>
                          <a:endParaRPr lang="zh-CN" altLang="en-US" sz="1600" dirty="0">
                            <a:latin typeface="Times New Roman" panose="02020603050405020304" pitchFamily="18" charset="0"/>
                            <a:cs typeface="Times New Roman" panose="02020603050405020304" pitchFamily="18" charset="0"/>
                          </a:endParaRPr>
                        </a:p>
                      </a:txBody>
                      <a:tcPr marL="90000" anchor="ctr"/>
                    </a:tc>
                    <a:tc>
                      <a:txBody>
                        <a:bodyPr/>
                        <a:lstStyle/>
                        <a:p>
                          <a:pPr algn="ctr"/>
                          <a:r>
                            <a:rPr lang="en-US" altLang="zh-CN" sz="1600" dirty="0">
                              <a:latin typeface="Times New Roman" panose="02020603050405020304" pitchFamily="18" charset="0"/>
                              <a:cs typeface="Times New Roman" panose="02020603050405020304" pitchFamily="18" charset="0"/>
                            </a:rPr>
                            <a:t>meaning</a:t>
                          </a:r>
                          <a:endParaRPr lang="zh-CN" altLang="en-US" sz="16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3609153164"/>
                      </a:ext>
                    </a:extLst>
                  </a:tr>
                  <a:tr h="600895">
                    <a:tc>
                      <a:txBody>
                        <a:bodyPr/>
                        <a:lstStyle/>
                        <a:p>
                          <a:pPr algn="ctr"/>
                          <a14:m>
                            <m:oMath xmlns:m="http://schemas.openxmlformats.org/officeDocument/2006/math">
                              <m:sSub>
                                <m:sSubPr>
                                  <m:ctrlPr>
                                    <a:rPr lang="zh-CN" altLang="zh-CN" sz="1600" i="1" kern="1200" smtClean="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𝑃</m:t>
                                  </m:r>
                                </m:e>
                                <m:sub>
                                  <m:r>
                                    <a:rPr lang="en-US" altLang="zh-CN" sz="1600" i="1" kern="1200">
                                      <a:solidFill>
                                        <a:schemeClr val="dk1"/>
                                      </a:solidFill>
                                      <a:effectLst/>
                                      <a:latin typeface="Cambria Math" panose="02040503050406030204" pitchFamily="18" charset="0"/>
                                      <a:ea typeface="+mn-ea"/>
                                      <a:cs typeface="+mn-cs"/>
                                    </a:rPr>
                                    <m:t>𝑏𝑖𝑎𝑠𝑒𝑑</m:t>
                                  </m:r>
                                </m:sub>
                              </m:sSub>
                              <m:r>
                                <a:rPr lang="en-US" altLang="zh-CN" sz="1600" i="1" kern="1200">
                                  <a:solidFill>
                                    <a:schemeClr val="dk1"/>
                                  </a:solidFill>
                                  <a:effectLst/>
                                  <a:latin typeface="Cambria Math" panose="02040503050406030204" pitchFamily="18" charset="0"/>
                                  <a:ea typeface="+mn-ea"/>
                                  <a:cs typeface="+mn-cs"/>
                                </a:rPr>
                                <m:t>(</m:t>
                              </m:r>
                              <m:r>
                                <a:rPr lang="en-US" altLang="zh-CN" sz="1600" i="1" kern="1200">
                                  <a:solidFill>
                                    <a:schemeClr val="dk1"/>
                                  </a:solidFill>
                                  <a:effectLst/>
                                  <a:latin typeface="Cambria Math" panose="02040503050406030204" pitchFamily="18" charset="0"/>
                                  <a:ea typeface="+mn-ea"/>
                                  <a:cs typeface="+mn-cs"/>
                                </a:rPr>
                                <m:t>𝑦</m:t>
                              </m:r>
                              <m:r>
                                <a:rPr lang="en-US" altLang="zh-CN" sz="1600" i="1" kern="1200">
                                  <a:solidFill>
                                    <a:schemeClr val="dk1"/>
                                  </a:solidFill>
                                  <a:effectLst/>
                                  <a:latin typeface="Cambria Math" panose="02040503050406030204" pitchFamily="18" charset="0"/>
                                  <a:ea typeface="+mn-ea"/>
                                  <a:cs typeface="+mn-cs"/>
                                </a:rPr>
                                <m:t>|</m:t>
                              </m:r>
                              <m:r>
                                <a:rPr lang="en-US" altLang="zh-CN" sz="1600" i="1" kern="1200">
                                  <a:solidFill>
                                    <a:schemeClr val="dk1"/>
                                  </a:solidFill>
                                  <a:effectLst/>
                                  <a:latin typeface="Cambria Math" panose="02040503050406030204" pitchFamily="18" charset="0"/>
                                  <a:ea typeface="+mn-ea"/>
                                  <a:cs typeface="+mn-cs"/>
                                </a:rPr>
                                <m:t>𝑥</m:t>
                              </m:r>
                              <m:r>
                                <a:rPr lang="en-US" altLang="zh-CN" sz="1600" i="1" kern="1200">
                                  <a:solidFill>
                                    <a:schemeClr val="dk1"/>
                                  </a:solidFill>
                                  <a:effectLst/>
                                  <a:latin typeface="Cambria Math" panose="02040503050406030204" pitchFamily="18" charset="0"/>
                                  <a:ea typeface="+mn-ea"/>
                                  <a:cs typeface="+mn-cs"/>
                                </a:rPr>
                                <m:t>)</m:t>
                              </m:r>
                            </m:oMath>
                          </a14:m>
                          <a:r>
                            <a:rPr lang="zh-CN" altLang="zh-CN" sz="1600" dirty="0">
                              <a:effectLst/>
                            </a:rPr>
                            <a:t> </a:t>
                          </a:r>
                          <a:endParaRPr lang="zh-CN" altLang="en-US" sz="1600" dirty="0"/>
                        </a:p>
                      </a:txBody>
                      <a:tcPr marL="90000" anchor="ctr"/>
                    </a:tc>
                    <a:tc>
                      <a:txBody>
                        <a:bodyPr/>
                        <a:lstStyle/>
                        <a:p>
                          <a:pPr algn="ctr"/>
                          <a:r>
                            <a:rPr lang="en-US" altLang="zh-CN" sz="1600" dirty="0">
                              <a:latin typeface="Times New Roman" panose="02020603050405020304" pitchFamily="18" charset="0"/>
                              <a:cs typeface="Times New Roman" panose="02020603050405020304" pitchFamily="18" charset="0"/>
                            </a:rPr>
                            <a:t>Predicted Probability of being GPQ </a:t>
                          </a:r>
                          <a:endParaRPr lang="zh-CN" altLang="en-US" sz="16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1457895563"/>
                      </a:ext>
                    </a:extLst>
                  </a:tr>
                  <a:tr h="600895">
                    <a:tc>
                      <a:txBody>
                        <a:bodyPr/>
                        <a:lstStyle/>
                        <a:p>
                          <a:pPr algn="ctr"/>
                          <a14:m>
                            <m:oMath xmlns:m="http://schemas.openxmlformats.org/officeDocument/2006/math">
                              <m:r>
                                <a:rPr lang="en-US" altLang="zh-CN" sz="1600" i="1" kern="1200" smtClean="0">
                                  <a:solidFill>
                                    <a:schemeClr val="dk1"/>
                                  </a:solidFill>
                                  <a:effectLst/>
                                  <a:latin typeface="Cambria Math" panose="02040503050406030204" pitchFamily="18" charset="0"/>
                                  <a:ea typeface="+mn-ea"/>
                                  <a:cs typeface="+mn-cs"/>
                                </a:rPr>
                                <m:t>𝑃</m:t>
                              </m:r>
                              <m:d>
                                <m:dPr>
                                  <m:ctrlPr>
                                    <a:rPr lang="zh-CN" altLang="zh-CN" sz="1600" i="1" kern="1200">
                                      <a:solidFill>
                                        <a:schemeClr val="dk1"/>
                                      </a:solidFill>
                                      <a:effectLst/>
                                      <a:latin typeface="Cambria Math" panose="02040503050406030204" pitchFamily="18" charset="0"/>
                                      <a:ea typeface="+mn-ea"/>
                                      <a:cs typeface="+mn-cs"/>
                                    </a:rPr>
                                  </m:ctrlPr>
                                </m:dPr>
                                <m:e>
                                  <m:r>
                                    <a:rPr lang="en-US" altLang="zh-CN" sz="1600" i="1" kern="1200">
                                      <a:solidFill>
                                        <a:schemeClr val="dk1"/>
                                      </a:solidFill>
                                      <a:effectLst/>
                                      <a:latin typeface="Cambria Math" panose="02040503050406030204" pitchFamily="18" charset="0"/>
                                      <a:ea typeface="+mn-ea"/>
                                      <a:cs typeface="+mn-cs"/>
                                    </a:rPr>
                                    <m:t>𝑥</m:t>
                                  </m:r>
                                </m:e>
                                <m:e>
                                  <m:r>
                                    <a:rPr lang="en-US" altLang="zh-CN" sz="1600" i="1" kern="1200">
                                      <a:solidFill>
                                        <a:schemeClr val="dk1"/>
                                      </a:solidFill>
                                      <a:effectLst/>
                                      <a:latin typeface="Cambria Math" panose="02040503050406030204" pitchFamily="18" charset="0"/>
                                      <a:ea typeface="+mn-ea"/>
                                      <a:cs typeface="+mn-cs"/>
                                    </a:rPr>
                                    <m:t>𝑦</m:t>
                                  </m:r>
                                </m:e>
                              </m:d>
                            </m:oMath>
                          </a14:m>
                          <a:r>
                            <a:rPr lang="zh-CN" altLang="zh-CN" sz="1600" dirty="0">
                              <a:effectLst/>
                            </a:rPr>
                            <a:t> </a:t>
                          </a:r>
                          <a:endParaRPr lang="zh-CN" altLang="en-US" sz="1600" dirty="0"/>
                        </a:p>
                      </a:txBody>
                      <a:tcPr marL="90000" anchor="ctr"/>
                    </a:tc>
                    <a:tc>
                      <a:txBody>
                        <a:bodyPr/>
                        <a:lstStyle/>
                        <a:p>
                          <a:pPr algn="ctr"/>
                          <a:r>
                            <a:rPr lang="en-US" altLang="zh-CN" sz="1600" kern="1200" dirty="0">
                              <a:solidFill>
                                <a:schemeClr val="dk1"/>
                              </a:solidFill>
                              <a:effectLst/>
                              <a:latin typeface="Times New Roman" panose="02020603050405020304" pitchFamily="18" charset="0"/>
                              <a:ea typeface="+mn-ea"/>
                              <a:cs typeface="Times New Roman" panose="02020603050405020304" pitchFamily="18" charset="0"/>
                            </a:rPr>
                            <a:t>Likelihood of GPQ</a:t>
                          </a:r>
                        </a:p>
                      </a:txBody>
                      <a:tcPr marL="90000" anchor="ctr"/>
                    </a:tc>
                    <a:extLst>
                      <a:ext uri="{0D108BD9-81ED-4DB2-BD59-A6C34878D82A}">
                        <a16:rowId xmlns:a16="http://schemas.microsoft.com/office/drawing/2014/main" val="16517158"/>
                      </a:ext>
                    </a:extLst>
                  </a:tr>
                  <a:tr h="542406">
                    <a:tc>
                      <a:txBody>
                        <a:bodyPr/>
                        <a:lstStyle/>
                        <a:p>
                          <a:pPr algn="ctr"/>
                          <a14:m>
                            <m:oMath xmlns:m="http://schemas.openxmlformats.org/officeDocument/2006/math">
                              <m:sSub>
                                <m:sSubPr>
                                  <m:ctrlPr>
                                    <a:rPr lang="zh-CN" altLang="zh-CN" sz="1600" i="1" kern="1200" smtClean="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𝑃</m:t>
                                  </m:r>
                                </m:e>
                                <m:sub>
                                  <m:r>
                                    <a:rPr lang="en-US" altLang="zh-CN" sz="1600" i="1" kern="1200">
                                      <a:solidFill>
                                        <a:schemeClr val="dk1"/>
                                      </a:solidFill>
                                      <a:effectLst/>
                                      <a:latin typeface="Cambria Math" panose="02040503050406030204" pitchFamily="18" charset="0"/>
                                      <a:ea typeface="+mn-ea"/>
                                      <a:cs typeface="+mn-cs"/>
                                    </a:rPr>
                                    <m:t>𝑏𝑖𝑎𝑠𝑒𝑑</m:t>
                                  </m:r>
                                </m:sub>
                              </m:sSub>
                              <m:r>
                                <a:rPr lang="en-US" altLang="zh-CN" sz="1600" i="1" kern="1200">
                                  <a:solidFill>
                                    <a:schemeClr val="dk1"/>
                                  </a:solidFill>
                                  <a:effectLst/>
                                  <a:latin typeface="Cambria Math" panose="02040503050406030204" pitchFamily="18" charset="0"/>
                                  <a:ea typeface="+mn-ea"/>
                                  <a:cs typeface="+mn-cs"/>
                                </a:rPr>
                                <m:t>(</m:t>
                              </m:r>
                              <m:r>
                                <a:rPr lang="en-US" altLang="zh-CN" sz="1600" i="1" kern="1200">
                                  <a:solidFill>
                                    <a:schemeClr val="dk1"/>
                                  </a:solidFill>
                                  <a:effectLst/>
                                  <a:latin typeface="Cambria Math" panose="02040503050406030204" pitchFamily="18" charset="0"/>
                                  <a:ea typeface="+mn-ea"/>
                                  <a:cs typeface="+mn-cs"/>
                                </a:rPr>
                                <m:t>𝑦</m:t>
                              </m:r>
                              <m:r>
                                <a:rPr lang="en-US" altLang="zh-CN" sz="1600" i="1" kern="1200">
                                  <a:solidFill>
                                    <a:schemeClr val="dk1"/>
                                  </a:solidFill>
                                  <a:effectLst/>
                                  <a:latin typeface="Cambria Math" panose="02040503050406030204" pitchFamily="18" charset="0"/>
                                  <a:ea typeface="+mn-ea"/>
                                  <a:cs typeface="+mn-cs"/>
                                </a:rPr>
                                <m:t>)</m:t>
                              </m:r>
                            </m:oMath>
                          </a14:m>
                          <a:r>
                            <a:rPr lang="zh-CN" altLang="zh-CN" sz="1600" dirty="0">
                              <a:effectLst/>
                            </a:rPr>
                            <a:t> </a:t>
                          </a:r>
                          <a:endParaRPr lang="zh-CN" altLang="en-US" sz="1600" dirty="0"/>
                        </a:p>
                      </a:txBody>
                      <a:tcPr marL="90000" anchor="ctr"/>
                    </a:tc>
                    <a:tc>
                      <a:txBody>
                        <a:bodyPr/>
                        <a:lstStyle/>
                        <a:p>
                          <a:pPr algn="ctr"/>
                          <a:r>
                            <a:rPr lang="en-US" altLang="zh-CN" sz="1600" dirty="0">
                              <a:latin typeface="Times New Roman" panose="02020603050405020304" pitchFamily="18" charset="0"/>
                              <a:cs typeface="Times New Roman" panose="02020603050405020304" pitchFamily="18" charset="0"/>
                            </a:rPr>
                            <a:t>Proportion of GPQ in </a:t>
                          </a:r>
                          <a:r>
                            <a:rPr lang="en-US" altLang="zh-CN" sz="1600" dirty="0" err="1">
                              <a:latin typeface="Times New Roman" panose="02020603050405020304" pitchFamily="18" charset="0"/>
                              <a:cs typeface="Times New Roman" panose="02020603050405020304" pitchFamily="18" charset="0"/>
                            </a:rPr>
                            <a:t>Trainingset</a:t>
                          </a:r>
                          <a:r>
                            <a:rPr lang="en-US" altLang="zh-CN" sz="1600" dirty="0">
                              <a:latin typeface="Times New Roman" panose="02020603050405020304" pitchFamily="18" charset="0"/>
                              <a:cs typeface="Times New Roman" panose="02020603050405020304" pitchFamily="18" charset="0"/>
                            </a:rPr>
                            <a:t>, =0.17</a:t>
                          </a:r>
                          <a:endParaRPr lang="zh-CN" altLang="en-US" sz="16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1847334362"/>
                      </a:ext>
                    </a:extLst>
                  </a:tr>
                  <a:tr h="755798">
                    <a:tc>
                      <a:txBody>
                        <a:bodyPr/>
                        <a:lstStyle/>
                        <a:p>
                          <a:pPr algn="ctr"/>
                          <a14:m>
                            <m:oMath xmlns:m="http://schemas.openxmlformats.org/officeDocument/2006/math">
                              <m:sSub>
                                <m:sSubPr>
                                  <m:ctrlPr>
                                    <a:rPr lang="zh-CN" altLang="zh-CN" sz="1600" i="1" kern="1200" smtClean="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𝑃</m:t>
                                  </m:r>
                                </m:e>
                                <m:sub>
                                  <m:r>
                                    <a:rPr lang="en-US" altLang="zh-CN" sz="1600" i="1" kern="1200">
                                      <a:solidFill>
                                        <a:schemeClr val="dk1"/>
                                      </a:solidFill>
                                      <a:effectLst/>
                                      <a:latin typeface="Cambria Math" panose="02040503050406030204" pitchFamily="18" charset="0"/>
                                      <a:ea typeface="+mn-ea"/>
                                      <a:cs typeface="+mn-cs"/>
                                    </a:rPr>
                                    <m:t>𝑟𝑒𝑎𝑙</m:t>
                                  </m:r>
                                </m:sub>
                              </m:sSub>
                              <m:r>
                                <a:rPr lang="en-US" altLang="zh-CN" sz="1600" i="1" kern="1200">
                                  <a:solidFill>
                                    <a:schemeClr val="dk1"/>
                                  </a:solidFill>
                                  <a:effectLst/>
                                  <a:latin typeface="Cambria Math" panose="02040503050406030204" pitchFamily="18" charset="0"/>
                                  <a:ea typeface="+mn-ea"/>
                                  <a:cs typeface="+mn-cs"/>
                                </a:rPr>
                                <m:t>(</m:t>
                              </m:r>
                              <m:r>
                                <a:rPr lang="en-US" altLang="zh-CN" sz="1600" i="1" kern="1200">
                                  <a:solidFill>
                                    <a:schemeClr val="dk1"/>
                                  </a:solidFill>
                                  <a:effectLst/>
                                  <a:latin typeface="Cambria Math" panose="02040503050406030204" pitchFamily="18" charset="0"/>
                                  <a:ea typeface="+mn-ea"/>
                                  <a:cs typeface="+mn-cs"/>
                                </a:rPr>
                                <m:t>𝑦</m:t>
                              </m:r>
                              <m:r>
                                <a:rPr lang="en-US" altLang="zh-CN" sz="1600" i="1" kern="1200">
                                  <a:solidFill>
                                    <a:schemeClr val="dk1"/>
                                  </a:solidFill>
                                  <a:effectLst/>
                                  <a:latin typeface="Cambria Math" panose="02040503050406030204" pitchFamily="18" charset="0"/>
                                  <a:ea typeface="+mn-ea"/>
                                  <a:cs typeface="+mn-cs"/>
                                </a:rPr>
                                <m:t>)</m:t>
                              </m:r>
                            </m:oMath>
                          </a14:m>
                          <a:r>
                            <a:rPr lang="zh-CN" altLang="zh-CN" sz="1600" dirty="0">
                              <a:effectLst/>
                            </a:rPr>
                            <a:t> </a:t>
                          </a:r>
                          <a:endParaRPr lang="zh-CN" altLang="en-US" sz="1600" dirty="0">
                            <a:latin typeface="Times New Roman" panose="02020603050405020304" pitchFamily="18" charset="0"/>
                            <a:cs typeface="Times New Roman" panose="02020603050405020304" pitchFamily="18" charset="0"/>
                          </a:endParaRPr>
                        </a:p>
                      </a:txBody>
                      <a:tcPr marL="90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Times New Roman" panose="02020603050405020304" pitchFamily="18" charset="0"/>
                              <a:cs typeface="Times New Roman" panose="02020603050405020304" pitchFamily="18" charset="0"/>
                            </a:rPr>
                            <a:t>Prior Probability Distribution of GPQ</a:t>
                          </a:r>
                          <a:endParaRPr lang="zh-CN" altLang="en-US" sz="16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2807308854"/>
                      </a:ext>
                    </a:extLst>
                  </a:tr>
                  <a:tr h="542406">
                    <a:tc>
                      <a:txBody>
                        <a:bodyPr/>
                        <a:lstStyle/>
                        <a:p>
                          <a:pPr algn="ctr"/>
                          <a14:m>
                            <m:oMath xmlns:m="http://schemas.openxmlformats.org/officeDocument/2006/math">
                              <m:sSub>
                                <m:sSubPr>
                                  <m:ctrlPr>
                                    <a:rPr lang="zh-CN" altLang="zh-CN" sz="1600" i="1" kern="1200" smtClean="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𝑃</m:t>
                                  </m:r>
                                </m:e>
                                <m:sub>
                                  <m:r>
                                    <a:rPr lang="en-US" altLang="zh-CN" sz="1600" i="1" kern="1200">
                                      <a:solidFill>
                                        <a:schemeClr val="dk1"/>
                                      </a:solidFill>
                                      <a:effectLst/>
                                      <a:latin typeface="Cambria Math" panose="02040503050406030204" pitchFamily="18" charset="0"/>
                                      <a:ea typeface="+mn-ea"/>
                                      <a:cs typeface="+mn-cs"/>
                                    </a:rPr>
                                    <m:t>𝑟𝑒𝑎𝑙</m:t>
                                  </m:r>
                                </m:sub>
                              </m:sSub>
                              <m:r>
                                <a:rPr lang="en-US" altLang="zh-CN" sz="1600" i="1" kern="1200">
                                  <a:solidFill>
                                    <a:schemeClr val="dk1"/>
                                  </a:solidFill>
                                  <a:effectLst/>
                                  <a:latin typeface="Cambria Math" panose="02040503050406030204" pitchFamily="18" charset="0"/>
                                  <a:ea typeface="+mn-ea"/>
                                  <a:cs typeface="+mn-cs"/>
                                </a:rPr>
                                <m:t>(</m:t>
                              </m:r>
                              <m:r>
                                <a:rPr lang="en-US" altLang="zh-CN" sz="1600" i="1" kern="1200">
                                  <a:solidFill>
                                    <a:schemeClr val="dk1"/>
                                  </a:solidFill>
                                  <a:effectLst/>
                                  <a:latin typeface="Cambria Math" panose="02040503050406030204" pitchFamily="18" charset="0"/>
                                  <a:ea typeface="+mn-ea"/>
                                  <a:cs typeface="+mn-cs"/>
                                </a:rPr>
                                <m:t>𝑦</m:t>
                              </m:r>
                              <m:r>
                                <a:rPr lang="en-US" altLang="zh-CN" sz="1600" i="1" kern="1200">
                                  <a:solidFill>
                                    <a:schemeClr val="dk1"/>
                                  </a:solidFill>
                                  <a:effectLst/>
                                  <a:latin typeface="Cambria Math" panose="02040503050406030204" pitchFamily="18" charset="0"/>
                                  <a:ea typeface="+mn-ea"/>
                                  <a:cs typeface="+mn-cs"/>
                                </a:rPr>
                                <m:t>|</m:t>
                              </m:r>
                              <m:r>
                                <a:rPr lang="en-US" altLang="zh-CN" sz="1600" i="1" kern="1200">
                                  <a:solidFill>
                                    <a:schemeClr val="dk1"/>
                                  </a:solidFill>
                                  <a:effectLst/>
                                  <a:latin typeface="Cambria Math" panose="02040503050406030204" pitchFamily="18" charset="0"/>
                                  <a:ea typeface="+mn-ea"/>
                                  <a:cs typeface="+mn-cs"/>
                                </a:rPr>
                                <m:t>𝑥</m:t>
                              </m:r>
                              <m:r>
                                <a:rPr lang="en-US" altLang="zh-CN" sz="1600" i="1" kern="1200">
                                  <a:solidFill>
                                    <a:schemeClr val="dk1"/>
                                  </a:solidFill>
                                  <a:effectLst/>
                                  <a:latin typeface="Cambria Math" panose="02040503050406030204" pitchFamily="18" charset="0"/>
                                  <a:ea typeface="+mn-ea"/>
                                  <a:cs typeface="+mn-cs"/>
                                </a:rPr>
                                <m:t>)</m:t>
                              </m:r>
                            </m:oMath>
                          </a14:m>
                          <a:r>
                            <a:rPr lang="zh-CN" altLang="zh-CN" sz="1600" dirty="0">
                              <a:effectLst/>
                            </a:rPr>
                            <a:t> </a:t>
                          </a:r>
                          <a:endParaRPr lang="zh-CN" altLang="en-US" sz="1600" dirty="0"/>
                        </a:p>
                      </a:txBody>
                      <a:tcPr marL="90000" anchor="ctr"/>
                    </a:tc>
                    <a:tc>
                      <a:txBody>
                        <a:bodyPr/>
                        <a:lstStyle/>
                        <a:p>
                          <a:pPr algn="ctr"/>
                          <a:r>
                            <a:rPr lang="en-US" altLang="zh-CN" sz="1600" dirty="0">
                              <a:latin typeface="Times New Roman" panose="02020603050405020304" pitchFamily="18" charset="0"/>
                              <a:cs typeface="Times New Roman" panose="02020603050405020304" pitchFamily="18" charset="0"/>
                            </a:rPr>
                            <a:t>Posterior Probability Distribution of GPQ</a:t>
                          </a:r>
                          <a:endParaRPr lang="zh-CN" altLang="en-US" sz="16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2049095217"/>
                      </a:ext>
                    </a:extLst>
                  </a:tr>
                </a:tbl>
              </a:graphicData>
            </a:graphic>
          </p:graphicFrame>
        </mc:Choice>
        <mc:Fallback xmlns="">
          <p:graphicFrame>
            <p:nvGraphicFramePr>
              <p:cNvPr id="11" name="表格 10">
                <a:extLst>
                  <a:ext uri="{FF2B5EF4-FFF2-40B4-BE49-F238E27FC236}">
                    <a16:creationId xmlns:a16="http://schemas.microsoft.com/office/drawing/2014/main" id="{36E53772-F95D-4955-A9FA-3FF171795B97}"/>
                  </a:ext>
                </a:extLst>
              </p:cNvPr>
              <p:cNvGraphicFramePr>
                <a:graphicFrameLocks noGrp="1"/>
              </p:cNvGraphicFramePr>
              <p:nvPr>
                <p:extLst>
                  <p:ext uri="{D42A27DB-BD31-4B8C-83A1-F6EECF244321}">
                    <p14:modId xmlns:p14="http://schemas.microsoft.com/office/powerpoint/2010/main" val="534210123"/>
                  </p:ext>
                </p:extLst>
              </p:nvPr>
            </p:nvGraphicFramePr>
            <p:xfrm>
              <a:off x="92307" y="3028224"/>
              <a:ext cx="4744035" cy="3621520"/>
            </p:xfrm>
            <a:graphic>
              <a:graphicData uri="http://schemas.openxmlformats.org/drawingml/2006/table">
                <a:tbl>
                  <a:tblPr firstRow="1" bandRow="1">
                    <a:tableStyleId>{5C22544A-7EE6-4342-B048-85BDC9FD1C3A}</a:tableStyleId>
                  </a:tblPr>
                  <a:tblGrid>
                    <a:gridCol w="1251165">
                      <a:extLst>
                        <a:ext uri="{9D8B030D-6E8A-4147-A177-3AD203B41FA5}">
                          <a16:colId xmlns:a16="http://schemas.microsoft.com/office/drawing/2014/main" val="2145447094"/>
                        </a:ext>
                      </a:extLst>
                    </a:gridCol>
                    <a:gridCol w="3492870">
                      <a:extLst>
                        <a:ext uri="{9D8B030D-6E8A-4147-A177-3AD203B41FA5}">
                          <a16:colId xmlns:a16="http://schemas.microsoft.com/office/drawing/2014/main" val="3425478025"/>
                        </a:ext>
                      </a:extLst>
                    </a:gridCol>
                  </a:tblGrid>
                  <a:tr h="542406">
                    <a:tc>
                      <a:txBody>
                        <a:bodyPr/>
                        <a:lstStyle/>
                        <a:p>
                          <a:pPr algn="ctr"/>
                          <a:r>
                            <a:rPr lang="en-US" altLang="zh-CN" sz="1600" dirty="0">
                              <a:latin typeface="Times New Roman" panose="02020603050405020304" pitchFamily="18" charset="0"/>
                              <a:cs typeface="Times New Roman" panose="02020603050405020304" pitchFamily="18" charset="0"/>
                            </a:rPr>
                            <a:t>Probability</a:t>
                          </a:r>
                          <a:endParaRPr lang="zh-CN" altLang="en-US" sz="1600" dirty="0">
                            <a:latin typeface="Times New Roman" panose="02020603050405020304" pitchFamily="18" charset="0"/>
                            <a:cs typeface="Times New Roman" panose="02020603050405020304" pitchFamily="18" charset="0"/>
                          </a:endParaRPr>
                        </a:p>
                      </a:txBody>
                      <a:tcPr marL="90000" anchor="ctr"/>
                    </a:tc>
                    <a:tc>
                      <a:txBody>
                        <a:bodyPr/>
                        <a:lstStyle/>
                        <a:p>
                          <a:pPr algn="ctr"/>
                          <a:r>
                            <a:rPr lang="en-US" altLang="zh-CN" sz="1600" dirty="0">
                              <a:latin typeface="Times New Roman" panose="02020603050405020304" pitchFamily="18" charset="0"/>
                              <a:cs typeface="Times New Roman" panose="02020603050405020304" pitchFamily="18" charset="0"/>
                            </a:rPr>
                            <a:t>meaning</a:t>
                          </a:r>
                          <a:endParaRPr lang="zh-CN" altLang="en-US" sz="16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3609153164"/>
                      </a:ext>
                    </a:extLst>
                  </a:tr>
                  <a:tr h="600895">
                    <a:tc>
                      <a:txBody>
                        <a:bodyPr/>
                        <a:lstStyle/>
                        <a:p>
                          <a:endParaRPr lang="zh-CN"/>
                        </a:p>
                      </a:txBody>
                      <a:tcPr marL="90000" anchor="ctr">
                        <a:blipFill>
                          <a:blip r:embed="rId5"/>
                          <a:stretch>
                            <a:fillRect l="-1010" t="-93617" r="-280808" b="-431915"/>
                          </a:stretch>
                        </a:blipFill>
                      </a:tcPr>
                    </a:tc>
                    <a:tc>
                      <a:txBody>
                        <a:bodyPr/>
                        <a:lstStyle/>
                        <a:p>
                          <a:pPr algn="ctr"/>
                          <a:r>
                            <a:rPr lang="en-US" altLang="zh-CN" sz="1600" dirty="0">
                              <a:latin typeface="Times New Roman" panose="02020603050405020304" pitchFamily="18" charset="0"/>
                              <a:cs typeface="Times New Roman" panose="02020603050405020304" pitchFamily="18" charset="0"/>
                            </a:rPr>
                            <a:t>Predicted Probability of being GPQ </a:t>
                          </a:r>
                          <a:endParaRPr lang="zh-CN" altLang="en-US" sz="16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1457895563"/>
                      </a:ext>
                    </a:extLst>
                  </a:tr>
                  <a:tr h="600895">
                    <a:tc>
                      <a:txBody>
                        <a:bodyPr/>
                        <a:lstStyle/>
                        <a:p>
                          <a:endParaRPr lang="zh-CN"/>
                        </a:p>
                      </a:txBody>
                      <a:tcPr marL="90000" anchor="ctr">
                        <a:blipFill>
                          <a:blip r:embed="rId5"/>
                          <a:stretch>
                            <a:fillRect l="-1010" t="-189583" r="-280808" b="-322917"/>
                          </a:stretch>
                        </a:blipFill>
                      </a:tcPr>
                    </a:tc>
                    <a:tc>
                      <a:txBody>
                        <a:bodyPr/>
                        <a:lstStyle/>
                        <a:p>
                          <a:pPr algn="ctr"/>
                          <a:r>
                            <a:rPr lang="en-US" altLang="zh-CN" sz="1600" kern="1200" dirty="0">
                              <a:solidFill>
                                <a:schemeClr val="dk1"/>
                              </a:solidFill>
                              <a:effectLst/>
                              <a:latin typeface="Times New Roman" panose="02020603050405020304" pitchFamily="18" charset="0"/>
                              <a:ea typeface="+mn-ea"/>
                              <a:cs typeface="Times New Roman" panose="02020603050405020304" pitchFamily="18" charset="0"/>
                            </a:rPr>
                            <a:t>Likelihood of GPQ</a:t>
                          </a:r>
                        </a:p>
                      </a:txBody>
                      <a:tcPr marL="90000" anchor="ctr"/>
                    </a:tc>
                    <a:extLst>
                      <a:ext uri="{0D108BD9-81ED-4DB2-BD59-A6C34878D82A}">
                        <a16:rowId xmlns:a16="http://schemas.microsoft.com/office/drawing/2014/main" val="16517158"/>
                      </a:ext>
                    </a:extLst>
                  </a:tr>
                  <a:tr h="542406">
                    <a:tc>
                      <a:txBody>
                        <a:bodyPr/>
                        <a:lstStyle/>
                        <a:p>
                          <a:endParaRPr lang="zh-CN"/>
                        </a:p>
                      </a:txBody>
                      <a:tcPr marL="90000" anchor="ctr">
                        <a:blipFill>
                          <a:blip r:embed="rId5"/>
                          <a:stretch>
                            <a:fillRect l="-1010" t="-323256" r="-280808" b="-260465"/>
                          </a:stretch>
                        </a:blipFill>
                      </a:tcPr>
                    </a:tc>
                    <a:tc>
                      <a:txBody>
                        <a:bodyPr/>
                        <a:lstStyle/>
                        <a:p>
                          <a:pPr algn="ctr"/>
                          <a:r>
                            <a:rPr lang="en-US" altLang="zh-CN" sz="1600" dirty="0">
                              <a:latin typeface="Times New Roman" panose="02020603050405020304" pitchFamily="18" charset="0"/>
                              <a:cs typeface="Times New Roman" panose="02020603050405020304" pitchFamily="18" charset="0"/>
                            </a:rPr>
                            <a:t>Proportion of GPQ in </a:t>
                          </a:r>
                          <a:r>
                            <a:rPr lang="en-US" altLang="zh-CN" sz="1600" dirty="0" err="1">
                              <a:latin typeface="Times New Roman" panose="02020603050405020304" pitchFamily="18" charset="0"/>
                              <a:cs typeface="Times New Roman" panose="02020603050405020304" pitchFamily="18" charset="0"/>
                            </a:rPr>
                            <a:t>Trainingset</a:t>
                          </a:r>
                          <a:r>
                            <a:rPr lang="en-US" altLang="zh-CN" sz="1600" dirty="0">
                              <a:latin typeface="Times New Roman" panose="02020603050405020304" pitchFamily="18" charset="0"/>
                              <a:cs typeface="Times New Roman" panose="02020603050405020304" pitchFamily="18" charset="0"/>
                            </a:rPr>
                            <a:t>, =0.17</a:t>
                          </a:r>
                          <a:endParaRPr lang="zh-CN" altLang="en-US" sz="16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1847334362"/>
                      </a:ext>
                    </a:extLst>
                  </a:tr>
                  <a:tr h="755798">
                    <a:tc>
                      <a:txBody>
                        <a:bodyPr/>
                        <a:lstStyle/>
                        <a:p>
                          <a:endParaRPr lang="zh-CN"/>
                        </a:p>
                      </a:txBody>
                      <a:tcPr marL="90000" anchor="ctr">
                        <a:blipFill>
                          <a:blip r:embed="rId5"/>
                          <a:stretch>
                            <a:fillRect l="-1010" t="-308475" r="-280808" b="-8983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Times New Roman" panose="02020603050405020304" pitchFamily="18" charset="0"/>
                              <a:cs typeface="Times New Roman" panose="02020603050405020304" pitchFamily="18" charset="0"/>
                            </a:rPr>
                            <a:t>Prior Probability Distribution of GPQ</a:t>
                          </a:r>
                          <a:endParaRPr lang="zh-CN" altLang="en-US" sz="16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2807308854"/>
                      </a:ext>
                    </a:extLst>
                  </a:tr>
                  <a:tr h="579120">
                    <a:tc>
                      <a:txBody>
                        <a:bodyPr/>
                        <a:lstStyle/>
                        <a:p>
                          <a:endParaRPr lang="zh-CN"/>
                        </a:p>
                      </a:txBody>
                      <a:tcPr marL="90000" anchor="ctr">
                        <a:blipFill>
                          <a:blip r:embed="rId5"/>
                          <a:stretch>
                            <a:fillRect l="-1010" t="-523913" r="-280808" b="-15217"/>
                          </a:stretch>
                        </a:blipFill>
                      </a:tcPr>
                    </a:tc>
                    <a:tc>
                      <a:txBody>
                        <a:bodyPr/>
                        <a:lstStyle/>
                        <a:p>
                          <a:pPr algn="ctr"/>
                          <a:r>
                            <a:rPr lang="en-US" altLang="zh-CN" sz="1600" dirty="0">
                              <a:latin typeface="Times New Roman" panose="02020603050405020304" pitchFamily="18" charset="0"/>
                              <a:cs typeface="Times New Roman" panose="02020603050405020304" pitchFamily="18" charset="0"/>
                            </a:rPr>
                            <a:t>Posterior Probability Distribution of GPQ</a:t>
                          </a:r>
                          <a:endParaRPr lang="zh-CN" altLang="en-US" sz="16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2049095217"/>
                      </a:ext>
                    </a:extLst>
                  </a:tr>
                </a:tbl>
              </a:graphicData>
            </a:graphic>
          </p:graphicFrame>
        </mc:Fallback>
      </mc:AlternateContent>
      <p:cxnSp>
        <p:nvCxnSpPr>
          <p:cNvPr id="13" name="直线连接符 12">
            <a:extLst>
              <a:ext uri="{FF2B5EF4-FFF2-40B4-BE49-F238E27FC236}">
                <a16:creationId xmlns:a16="http://schemas.microsoft.com/office/drawing/2014/main" id="{0F4BA10C-D8CC-B19B-F396-81AA84FED189}"/>
              </a:ext>
            </a:extLst>
          </p:cNvPr>
          <p:cNvCxnSpPr>
            <a:cxnSpLocks/>
          </p:cNvCxnSpPr>
          <p:nvPr/>
        </p:nvCxnSpPr>
        <p:spPr>
          <a:xfrm>
            <a:off x="9912424" y="1988840"/>
            <a:ext cx="0" cy="4603857"/>
          </a:xfrm>
          <a:prstGeom prst="line">
            <a:avLst/>
          </a:prstGeom>
        </p:spPr>
        <p:style>
          <a:lnRef idx="3">
            <a:schemeClr val="accent4"/>
          </a:lnRef>
          <a:fillRef idx="0">
            <a:schemeClr val="accent4"/>
          </a:fillRef>
          <a:effectRef idx="2">
            <a:schemeClr val="accent4"/>
          </a:effectRef>
          <a:fontRef idx="minor">
            <a:schemeClr val="tx1"/>
          </a:fontRef>
        </p:style>
      </p:cxnSp>
      <p:cxnSp>
        <p:nvCxnSpPr>
          <p:cNvPr id="15" name="直线箭头连接符 14">
            <a:extLst>
              <a:ext uri="{FF2B5EF4-FFF2-40B4-BE49-F238E27FC236}">
                <a16:creationId xmlns:a16="http://schemas.microsoft.com/office/drawing/2014/main" id="{D8B8CC02-1F05-1D6B-C321-82843E8D3999}"/>
              </a:ext>
            </a:extLst>
          </p:cNvPr>
          <p:cNvCxnSpPr>
            <a:cxnSpLocks/>
          </p:cNvCxnSpPr>
          <p:nvPr/>
        </p:nvCxnSpPr>
        <p:spPr>
          <a:xfrm flipV="1">
            <a:off x="10311916" y="5606080"/>
            <a:ext cx="180020" cy="55922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文本框 17">
            <a:extLst>
              <a:ext uri="{FF2B5EF4-FFF2-40B4-BE49-F238E27FC236}">
                <a16:creationId xmlns:a16="http://schemas.microsoft.com/office/drawing/2014/main" id="{13FA5CE8-B945-5066-1FFB-CAF95685F27E}"/>
              </a:ext>
            </a:extLst>
          </p:cNvPr>
          <p:cNvSpPr txBox="1"/>
          <p:nvPr/>
        </p:nvSpPr>
        <p:spPr>
          <a:xfrm>
            <a:off x="10319755" y="5195675"/>
            <a:ext cx="1553630" cy="400110"/>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PredGPQ_30</a:t>
            </a:r>
            <a:endParaRPr kumimoji="1" lang="zh-CN" altLang="en-US" sz="20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ABE63629-7AA1-C4A3-1FE2-D680104E30D0}"/>
              </a:ext>
            </a:extLst>
          </p:cNvPr>
          <p:cNvSpPr txBox="1"/>
          <p:nvPr/>
        </p:nvSpPr>
        <p:spPr>
          <a:xfrm>
            <a:off x="10560496" y="4797152"/>
            <a:ext cx="825867" cy="400110"/>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28591</a:t>
            </a:r>
            <a:endParaRPr kumimoji="1"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33E138C-D1AF-1B12-0F26-E69630E29F3A}"/>
                  </a:ext>
                </a:extLst>
              </p:cNvPr>
              <p:cNvSpPr txBox="1"/>
              <p:nvPr/>
            </p:nvSpPr>
            <p:spPr>
              <a:xfrm>
                <a:off x="7959179" y="1480052"/>
                <a:ext cx="16022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kern="1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𝑟𝑒𝑎𝑙</m:t>
                          </m:r>
                        </m:sub>
                      </m:sSub>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𝑦</m:t>
                          </m:r>
                        </m:e>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d>
                    </m:oMath>
                  </m:oMathPara>
                </a14:m>
                <a:endParaRPr kumimoji="1" lang="zh-CN" altLang="en-US" sz="2400" dirty="0"/>
              </a:p>
            </p:txBody>
          </p:sp>
        </mc:Choice>
        <mc:Fallback xmlns="">
          <p:sp>
            <p:nvSpPr>
              <p:cNvPr id="22" name="文本框 21">
                <a:extLst>
                  <a:ext uri="{FF2B5EF4-FFF2-40B4-BE49-F238E27FC236}">
                    <a16:creationId xmlns:a16="http://schemas.microsoft.com/office/drawing/2014/main" id="{333E138C-D1AF-1B12-0F26-E69630E29F3A}"/>
                  </a:ext>
                </a:extLst>
              </p:cNvPr>
              <p:cNvSpPr txBox="1">
                <a:spLocks noRot="1" noChangeAspect="1" noMove="1" noResize="1" noEditPoints="1" noAdjustHandles="1" noChangeArrowheads="1" noChangeShapeType="1" noTextEdit="1"/>
              </p:cNvSpPr>
              <p:nvPr/>
            </p:nvSpPr>
            <p:spPr>
              <a:xfrm>
                <a:off x="7959179" y="1480052"/>
                <a:ext cx="1602233" cy="461665"/>
              </a:xfrm>
              <a:prstGeom prst="rect">
                <a:avLst/>
              </a:prstGeom>
              <a:blipFill>
                <a:blip r:embed="rId6"/>
                <a:stretch>
                  <a:fillRect b="-78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3084015"/>
      </p:ext>
    </p:extLst>
  </p:cSld>
  <p:clrMapOvr>
    <a:masterClrMapping/>
  </p:clrMapOvr>
  <mc:AlternateContent xmlns:mc="http://schemas.openxmlformats.org/markup-compatibility/2006" xmlns:p14="http://schemas.microsoft.com/office/powerpoint/2010/main">
    <mc:Choice Requires="p14">
      <p:transition spd="slow" p14:dur="2000" advTm="25534"/>
    </mc:Choice>
    <mc:Fallback xmlns="">
      <p:transition spd="slow" advTm="25534"/>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3352" y="278936"/>
            <a:ext cx="977648" cy="1008063"/>
          </a:xfrm>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8546840" cy="496824"/>
          </a:xfrm>
        </p:spPr>
        <p:txBody>
          <a:bodyPr/>
          <a:lstStyle/>
          <a:p>
            <a:r>
              <a:rPr lang="en-US" altLang="zh-CN" dirty="0"/>
              <a:t>Purification: Posterior Threshold</a:t>
            </a:r>
            <a:endParaRPr lang="zh-CN" altLang="en-US" dirty="0"/>
          </a:p>
        </p:txBody>
      </p:sp>
      <p:sp>
        <p:nvSpPr>
          <p:cNvPr id="5" name="灯片编号占位符 4"/>
          <p:cNvSpPr>
            <a:spLocks noGrp="1"/>
          </p:cNvSpPr>
          <p:nvPr>
            <p:ph type="sldNum" sz="quarter" idx="13"/>
          </p:nvPr>
        </p:nvSpPr>
        <p:spPr>
          <a:xfrm>
            <a:off x="9120336" y="6237312"/>
            <a:ext cx="2743200" cy="437133"/>
          </a:xfrm>
        </p:spPr>
        <p:txBody>
          <a:bodyPr/>
          <a:lstStyle/>
          <a:p>
            <a:fld id="{B38E2B37-E96B-4849-B006-9B228B0EB70F}" type="slidenum">
              <a:rPr lang="zh-CN" altLang="en-US" smtClean="0"/>
              <a:pPr/>
              <a:t>33</a:t>
            </a:fld>
            <a:endParaRPr lang="zh-CN" altLang="en-US" dirty="0"/>
          </a:p>
        </p:txBody>
      </p:sp>
      <p:pic>
        <p:nvPicPr>
          <p:cNvPr id="10" name="图片 9">
            <a:extLst>
              <a:ext uri="{FF2B5EF4-FFF2-40B4-BE49-F238E27FC236}">
                <a16:creationId xmlns:a16="http://schemas.microsoft.com/office/drawing/2014/main" id="{D798A63F-3A38-DD5D-9260-643207A53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9480" y="1188873"/>
            <a:ext cx="4732520" cy="2888199"/>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墨迹 10">
                <a:extLst>
                  <a:ext uri="{FF2B5EF4-FFF2-40B4-BE49-F238E27FC236}">
                    <a16:creationId xmlns:a16="http://schemas.microsoft.com/office/drawing/2014/main" id="{612EA523-1781-7E05-C718-C45375B63B21}"/>
                  </a:ext>
                </a:extLst>
              </p14:cNvPr>
              <p14:cNvContentPartPr/>
              <p14:nvPr/>
            </p14:nvContentPartPr>
            <p14:xfrm>
              <a:off x="8579560" y="1577320"/>
              <a:ext cx="380880" cy="353880"/>
            </p14:xfrm>
          </p:contentPart>
        </mc:Choice>
        <mc:Fallback xmlns="">
          <p:pic>
            <p:nvPicPr>
              <p:cNvPr id="11" name="墨迹 10">
                <a:extLst>
                  <a:ext uri="{FF2B5EF4-FFF2-40B4-BE49-F238E27FC236}">
                    <a16:creationId xmlns:a16="http://schemas.microsoft.com/office/drawing/2014/main" id="{612EA523-1781-7E05-C718-C45375B63B21}"/>
                  </a:ext>
                </a:extLst>
              </p:cNvPr>
              <p:cNvPicPr/>
              <p:nvPr/>
            </p:nvPicPr>
            <p:blipFill>
              <a:blip r:embed="rId5"/>
              <a:stretch>
                <a:fillRect/>
              </a:stretch>
            </p:blipFill>
            <p:spPr>
              <a:xfrm>
                <a:off x="8570560" y="1568320"/>
                <a:ext cx="39852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墨迹 12">
                <a:extLst>
                  <a:ext uri="{FF2B5EF4-FFF2-40B4-BE49-F238E27FC236}">
                    <a16:creationId xmlns:a16="http://schemas.microsoft.com/office/drawing/2014/main" id="{6CEB15E0-EB73-F028-8CCB-F7A14F2DEF86}"/>
                  </a:ext>
                </a:extLst>
              </p14:cNvPr>
              <p14:cNvContentPartPr/>
              <p14:nvPr/>
            </p14:nvContentPartPr>
            <p14:xfrm>
              <a:off x="9643720" y="1897720"/>
              <a:ext cx="507240" cy="400320"/>
            </p14:xfrm>
          </p:contentPart>
        </mc:Choice>
        <mc:Fallback xmlns="">
          <p:pic>
            <p:nvPicPr>
              <p:cNvPr id="13" name="墨迹 12">
                <a:extLst>
                  <a:ext uri="{FF2B5EF4-FFF2-40B4-BE49-F238E27FC236}">
                    <a16:creationId xmlns:a16="http://schemas.microsoft.com/office/drawing/2014/main" id="{6CEB15E0-EB73-F028-8CCB-F7A14F2DEF86}"/>
                  </a:ext>
                </a:extLst>
              </p:cNvPr>
              <p:cNvPicPr/>
              <p:nvPr/>
            </p:nvPicPr>
            <p:blipFill>
              <a:blip r:embed="rId7"/>
              <a:stretch>
                <a:fillRect/>
              </a:stretch>
            </p:blipFill>
            <p:spPr>
              <a:xfrm>
                <a:off x="9635080" y="1888720"/>
                <a:ext cx="52488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墨迹 13">
                <a:extLst>
                  <a:ext uri="{FF2B5EF4-FFF2-40B4-BE49-F238E27FC236}">
                    <a16:creationId xmlns:a16="http://schemas.microsoft.com/office/drawing/2014/main" id="{45D79B8E-48B7-3045-848C-DF5EBC38D243}"/>
                  </a:ext>
                </a:extLst>
              </p14:cNvPr>
              <p14:cNvContentPartPr/>
              <p14:nvPr/>
            </p14:nvContentPartPr>
            <p14:xfrm>
              <a:off x="11142400" y="1606120"/>
              <a:ext cx="426240" cy="479520"/>
            </p14:xfrm>
          </p:contentPart>
        </mc:Choice>
        <mc:Fallback xmlns="">
          <p:pic>
            <p:nvPicPr>
              <p:cNvPr id="14" name="墨迹 13">
                <a:extLst>
                  <a:ext uri="{FF2B5EF4-FFF2-40B4-BE49-F238E27FC236}">
                    <a16:creationId xmlns:a16="http://schemas.microsoft.com/office/drawing/2014/main" id="{45D79B8E-48B7-3045-848C-DF5EBC38D243}"/>
                  </a:ext>
                </a:extLst>
              </p:cNvPr>
              <p:cNvPicPr/>
              <p:nvPr/>
            </p:nvPicPr>
            <p:blipFill>
              <a:blip r:embed="rId9"/>
              <a:stretch>
                <a:fillRect/>
              </a:stretch>
            </p:blipFill>
            <p:spPr>
              <a:xfrm>
                <a:off x="11133400" y="1597480"/>
                <a:ext cx="44388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墨迹 19">
                <a:extLst>
                  <a:ext uri="{FF2B5EF4-FFF2-40B4-BE49-F238E27FC236}">
                    <a16:creationId xmlns:a16="http://schemas.microsoft.com/office/drawing/2014/main" id="{6348F05B-9D23-1771-82F0-42F6D0962789}"/>
                  </a:ext>
                </a:extLst>
              </p14:cNvPr>
              <p14:cNvContentPartPr/>
              <p14:nvPr/>
            </p14:nvContentPartPr>
            <p14:xfrm>
              <a:off x="9671800" y="3238360"/>
              <a:ext cx="330840" cy="313200"/>
            </p14:xfrm>
          </p:contentPart>
        </mc:Choice>
        <mc:Fallback xmlns="">
          <p:pic>
            <p:nvPicPr>
              <p:cNvPr id="20" name="墨迹 19">
                <a:extLst>
                  <a:ext uri="{FF2B5EF4-FFF2-40B4-BE49-F238E27FC236}">
                    <a16:creationId xmlns:a16="http://schemas.microsoft.com/office/drawing/2014/main" id="{6348F05B-9D23-1771-82F0-42F6D0962789}"/>
                  </a:ext>
                </a:extLst>
              </p:cNvPr>
              <p:cNvPicPr/>
              <p:nvPr/>
            </p:nvPicPr>
            <p:blipFill>
              <a:blip r:embed="rId11"/>
              <a:stretch>
                <a:fillRect/>
              </a:stretch>
            </p:blipFill>
            <p:spPr>
              <a:xfrm>
                <a:off x="9663160" y="3229360"/>
                <a:ext cx="34848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墨迹 20">
                <a:extLst>
                  <a:ext uri="{FF2B5EF4-FFF2-40B4-BE49-F238E27FC236}">
                    <a16:creationId xmlns:a16="http://schemas.microsoft.com/office/drawing/2014/main" id="{5855ABC0-5F54-120C-BB8F-6272DE4A4D13}"/>
                  </a:ext>
                </a:extLst>
              </p14:cNvPr>
              <p14:cNvContentPartPr/>
              <p14:nvPr/>
            </p14:nvContentPartPr>
            <p14:xfrm>
              <a:off x="11252560" y="3205240"/>
              <a:ext cx="316800" cy="342000"/>
            </p14:xfrm>
          </p:contentPart>
        </mc:Choice>
        <mc:Fallback xmlns="">
          <p:pic>
            <p:nvPicPr>
              <p:cNvPr id="21" name="墨迹 20">
                <a:extLst>
                  <a:ext uri="{FF2B5EF4-FFF2-40B4-BE49-F238E27FC236}">
                    <a16:creationId xmlns:a16="http://schemas.microsoft.com/office/drawing/2014/main" id="{5855ABC0-5F54-120C-BB8F-6272DE4A4D13}"/>
                  </a:ext>
                </a:extLst>
              </p:cNvPr>
              <p:cNvPicPr/>
              <p:nvPr/>
            </p:nvPicPr>
            <p:blipFill>
              <a:blip r:embed="rId13"/>
              <a:stretch>
                <a:fillRect/>
              </a:stretch>
            </p:blipFill>
            <p:spPr>
              <a:xfrm>
                <a:off x="11243560" y="3196240"/>
                <a:ext cx="33444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墨迹 23">
                <a:extLst>
                  <a:ext uri="{FF2B5EF4-FFF2-40B4-BE49-F238E27FC236}">
                    <a16:creationId xmlns:a16="http://schemas.microsoft.com/office/drawing/2014/main" id="{511C2196-3042-1EBB-CB8C-D36A5C13E5A1}"/>
                  </a:ext>
                </a:extLst>
              </p14:cNvPr>
              <p14:cNvContentPartPr/>
              <p14:nvPr/>
            </p14:nvContentPartPr>
            <p14:xfrm>
              <a:off x="8173726" y="3390745"/>
              <a:ext cx="342000" cy="325800"/>
            </p14:xfrm>
          </p:contentPart>
        </mc:Choice>
        <mc:Fallback xmlns="">
          <p:pic>
            <p:nvPicPr>
              <p:cNvPr id="24" name="墨迹 23">
                <a:extLst>
                  <a:ext uri="{FF2B5EF4-FFF2-40B4-BE49-F238E27FC236}">
                    <a16:creationId xmlns:a16="http://schemas.microsoft.com/office/drawing/2014/main" id="{511C2196-3042-1EBB-CB8C-D36A5C13E5A1}"/>
                  </a:ext>
                </a:extLst>
              </p:cNvPr>
              <p:cNvPicPr/>
              <p:nvPr/>
            </p:nvPicPr>
            <p:blipFill>
              <a:blip r:embed="rId15"/>
              <a:stretch>
                <a:fillRect/>
              </a:stretch>
            </p:blipFill>
            <p:spPr>
              <a:xfrm>
                <a:off x="8165086" y="3381745"/>
                <a:ext cx="359640" cy="343440"/>
              </a:xfrm>
              <a:prstGeom prst="rect">
                <a:avLst/>
              </a:prstGeom>
            </p:spPr>
          </p:pic>
        </mc:Fallback>
      </mc:AlternateContent>
      <p:sp>
        <p:nvSpPr>
          <p:cNvPr id="26" name="文本框 25">
            <a:extLst>
              <a:ext uri="{FF2B5EF4-FFF2-40B4-BE49-F238E27FC236}">
                <a16:creationId xmlns:a16="http://schemas.microsoft.com/office/drawing/2014/main" id="{F6956D99-BC1C-EF8E-D922-3A1AB05FFCC9}"/>
              </a:ext>
            </a:extLst>
          </p:cNvPr>
          <p:cNvSpPr txBox="1"/>
          <p:nvPr/>
        </p:nvSpPr>
        <p:spPr>
          <a:xfrm>
            <a:off x="2619648" y="1374500"/>
            <a:ext cx="2101857"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PredGPQ_30</a:t>
            </a:r>
            <a:endParaRPr kumimoji="1" lang="zh-CN" altLang="en-US" sz="2800"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930C80A5-5A41-2A97-C5F4-4B82E45F2F2C}"/>
              </a:ext>
            </a:extLst>
          </p:cNvPr>
          <p:cNvSpPr txBox="1"/>
          <p:nvPr/>
        </p:nvSpPr>
        <p:spPr>
          <a:xfrm>
            <a:off x="9335857" y="4296936"/>
            <a:ext cx="1168910" cy="400110"/>
          </a:xfrm>
          <a:prstGeom prst="rect">
            <a:avLst/>
          </a:prstGeom>
          <a:noFill/>
        </p:spPr>
        <p:txBody>
          <a:bodyPr wrap="none" rtlCol="0">
            <a:spAutoFit/>
          </a:bodyPr>
          <a:lstStyle/>
          <a:p>
            <a:r>
              <a:rPr kumimoji="1" lang="en-US" altLang="zh-CN" sz="2000" dirty="0" err="1">
                <a:latin typeface="Times New Roman" panose="02020603050405020304" pitchFamily="18" charset="0"/>
                <a:cs typeface="Times New Roman" panose="02020603050405020304" pitchFamily="18" charset="0"/>
              </a:rPr>
              <a:t>PredGPQ</a:t>
            </a:r>
            <a:endParaRPr kumimoji="1" lang="zh-CN" altLang="en-US" sz="2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ACAD22E2-DD83-1584-B5F6-6F9C3745DEE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181" y="2233122"/>
            <a:ext cx="7276955" cy="4441323"/>
          </a:xfrm>
          <a:prstGeom prst="rect">
            <a:avLst/>
          </a:prstGeom>
        </p:spPr>
      </p:pic>
    </p:spTree>
    <p:extLst>
      <p:ext uri="{BB962C8B-B14F-4D97-AF65-F5344CB8AC3E}">
        <p14:creationId xmlns:p14="http://schemas.microsoft.com/office/powerpoint/2010/main" val="3687108307"/>
      </p:ext>
    </p:extLst>
  </p:cSld>
  <p:clrMapOvr>
    <a:masterClrMapping/>
  </p:clrMapOvr>
  <mc:AlternateContent xmlns:mc="http://schemas.openxmlformats.org/markup-compatibility/2006" xmlns:p14="http://schemas.microsoft.com/office/powerpoint/2010/main">
    <mc:Choice Requires="p14">
      <p:transition spd="slow" p14:dur="2000" advTm="9762"/>
    </mc:Choice>
    <mc:Fallback xmlns="">
      <p:transition spd="slow" advTm="976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7368" y="278936"/>
            <a:ext cx="883528" cy="1008063"/>
          </a:xfrm>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8546840" cy="496824"/>
          </a:xfrm>
        </p:spPr>
        <p:txBody>
          <a:bodyPr/>
          <a:lstStyle/>
          <a:p>
            <a:r>
              <a:rPr lang="en-US" altLang="zh-CN" dirty="0"/>
              <a:t>Purification: Color Cut</a:t>
            </a:r>
            <a:endParaRPr lang="zh-CN" altLang="en-US" dirty="0"/>
          </a:p>
        </p:txBody>
      </p:sp>
      <p:sp>
        <p:nvSpPr>
          <p:cNvPr id="5" name="灯片编号占位符 4"/>
          <p:cNvSpPr>
            <a:spLocks noGrp="1"/>
          </p:cNvSpPr>
          <p:nvPr>
            <p:ph type="sldNum" sz="quarter" idx="13"/>
          </p:nvPr>
        </p:nvSpPr>
        <p:spPr>
          <a:xfrm>
            <a:off x="9120336" y="6237312"/>
            <a:ext cx="2743200" cy="437133"/>
          </a:xfrm>
        </p:spPr>
        <p:txBody>
          <a:bodyPr/>
          <a:lstStyle/>
          <a:p>
            <a:fld id="{B38E2B37-E96B-4849-B006-9B228B0EB70F}" type="slidenum">
              <a:rPr lang="zh-CN" altLang="en-US" smtClean="0"/>
              <a:pPr/>
              <a:t>34</a:t>
            </a:fld>
            <a:endParaRPr lang="zh-CN" altLang="en-US" dirty="0"/>
          </a:p>
        </p:txBody>
      </p:sp>
      <p:pic>
        <p:nvPicPr>
          <p:cNvPr id="4" name="图片 3">
            <a:extLst>
              <a:ext uri="{FF2B5EF4-FFF2-40B4-BE49-F238E27FC236}">
                <a16:creationId xmlns:a16="http://schemas.microsoft.com/office/drawing/2014/main" id="{4804E3D2-9691-1495-596A-887A438DC361}"/>
              </a:ext>
            </a:extLst>
          </p:cNvPr>
          <p:cNvPicPr>
            <a:picLocks noChangeAspect="1"/>
          </p:cNvPicPr>
          <p:nvPr/>
        </p:nvPicPr>
        <p:blipFill>
          <a:blip r:embed="rId3"/>
          <a:stretch>
            <a:fillRect/>
          </a:stretch>
        </p:blipFill>
        <p:spPr>
          <a:xfrm>
            <a:off x="263352" y="1484784"/>
            <a:ext cx="8012320" cy="4880714"/>
          </a:xfrm>
          <a:prstGeom prst="rect">
            <a:avLst/>
          </a:prstGeom>
        </p:spPr>
      </p:pic>
      <p:sp>
        <p:nvSpPr>
          <p:cNvPr id="7" name="文本框 6">
            <a:extLst>
              <a:ext uri="{FF2B5EF4-FFF2-40B4-BE49-F238E27FC236}">
                <a16:creationId xmlns:a16="http://schemas.microsoft.com/office/drawing/2014/main" id="{74BDC833-ABD7-D17D-CFDA-C25C41907631}"/>
              </a:ext>
            </a:extLst>
          </p:cNvPr>
          <p:cNvSpPr txBox="1"/>
          <p:nvPr/>
        </p:nvSpPr>
        <p:spPr>
          <a:xfrm>
            <a:off x="7104112" y="3826350"/>
            <a:ext cx="6113720" cy="1938992"/>
          </a:xfrm>
          <a:prstGeom prst="rect">
            <a:avLst/>
          </a:prstGeom>
          <a:noFill/>
        </p:spPr>
        <p:txBody>
          <a:bodyPr wrap="square">
            <a:spAutoFit/>
          </a:bodyPr>
          <a:lstStyle/>
          <a:p>
            <a:pPr algn="ct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Cutting Curves:</a:t>
            </a:r>
          </a:p>
          <a:p>
            <a:pPr algn="ctr"/>
            <a:r>
              <a:rPr lang="en-US" altLang="zh-CN" sz="2000" kern="100" dirty="0" err="1">
                <a:effectLst/>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-z &lt; 1.5 </a:t>
            </a:r>
          </a:p>
          <a:p>
            <a:pPr algn="ct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&amp; y-J &gt; -0.8 </a:t>
            </a:r>
          </a:p>
          <a:p>
            <a:pPr algn="ct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&amp; H-K+0.8*(J-H) &gt; 0.2 </a:t>
            </a:r>
          </a:p>
          <a:p>
            <a:pPr algn="ct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&amp; W1-W2+0.36*(y-W1) &gt; -0.07 </a:t>
            </a:r>
          </a:p>
          <a:p>
            <a:pPr algn="ct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&amp; W1-W2+0.33*(J-W1) &gt; 0.01</a:t>
            </a:r>
            <a:r>
              <a:rPr lang="zh-CN" altLang="zh-CN" sz="2000" dirty="0">
                <a:effectLst/>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6844F317-BD52-F237-5F17-EEFDC6842464}"/>
              </a:ext>
            </a:extLst>
          </p:cNvPr>
          <p:cNvSpPr txBox="1"/>
          <p:nvPr/>
        </p:nvSpPr>
        <p:spPr>
          <a:xfrm>
            <a:off x="8571297" y="2132856"/>
            <a:ext cx="3331361" cy="1015663"/>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Choose cutting curves </a:t>
            </a:r>
          </a:p>
          <a:p>
            <a:pPr algn="ctr"/>
            <a:r>
              <a:rPr kumimoji="1" lang="en-US" altLang="zh-CN" sz="2000" dirty="0">
                <a:latin typeface="Times New Roman" panose="02020603050405020304" pitchFamily="18" charset="0"/>
                <a:cs typeface="Times New Roman" panose="02020603050405020304" pitchFamily="18" charset="0"/>
              </a:rPr>
              <a:t>in color diagrams</a:t>
            </a:r>
          </a:p>
          <a:p>
            <a:pPr algn="ctr"/>
            <a:r>
              <a:rPr kumimoji="1" lang="en-US" altLang="zh-CN" sz="2000" dirty="0">
                <a:latin typeface="Times New Roman" panose="02020603050405020304" pitchFamily="18" charset="0"/>
                <a:cs typeface="Times New Roman" panose="02020603050405020304" pitchFamily="18" charset="0"/>
              </a:rPr>
              <a:t>to remove stellar contaminants</a:t>
            </a:r>
          </a:p>
        </p:txBody>
      </p:sp>
    </p:spTree>
    <p:extLst>
      <p:ext uri="{BB962C8B-B14F-4D97-AF65-F5344CB8AC3E}">
        <p14:creationId xmlns:p14="http://schemas.microsoft.com/office/powerpoint/2010/main" val="2707546212"/>
      </p:ext>
    </p:extLst>
  </p:cSld>
  <p:clrMapOvr>
    <a:masterClrMapping/>
  </p:clrMapOvr>
  <mc:AlternateContent xmlns:mc="http://schemas.openxmlformats.org/markup-compatibility/2006" xmlns:p14="http://schemas.microsoft.com/office/powerpoint/2010/main">
    <mc:Choice Requires="p14">
      <p:transition spd="slow" p14:dur="2000" advTm="9366"/>
    </mc:Choice>
    <mc:Fallback xmlns="">
      <p:transition spd="slow" advTm="936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BEAEDCB-64D8-5E08-F0C0-B9A87BBB9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36" y="1124744"/>
            <a:ext cx="4952935" cy="3022911"/>
          </a:xfrm>
          <a:prstGeom prst="rect">
            <a:avLst/>
          </a:prstGeom>
        </p:spPr>
      </p:pic>
      <p:sp>
        <p:nvSpPr>
          <p:cNvPr id="2" name="文本占位符 1"/>
          <p:cNvSpPr>
            <a:spLocks noGrp="1"/>
          </p:cNvSpPr>
          <p:nvPr>
            <p:ph type="body" sz="quarter" idx="10"/>
          </p:nvPr>
        </p:nvSpPr>
        <p:spPr>
          <a:xfrm>
            <a:off x="263352" y="278936"/>
            <a:ext cx="977648" cy="1008063"/>
          </a:xfrm>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8546840" cy="496824"/>
          </a:xfrm>
        </p:spPr>
        <p:txBody>
          <a:bodyPr/>
          <a:lstStyle/>
          <a:p>
            <a:r>
              <a:rPr lang="en-US" altLang="zh-CN" dirty="0"/>
              <a:t>Purification: Color Cut</a:t>
            </a:r>
            <a:endParaRPr lang="zh-CN" altLang="en-US" dirty="0"/>
          </a:p>
        </p:txBody>
      </p:sp>
      <p:sp>
        <p:nvSpPr>
          <p:cNvPr id="5" name="灯片编号占位符 4"/>
          <p:cNvSpPr>
            <a:spLocks noGrp="1"/>
          </p:cNvSpPr>
          <p:nvPr>
            <p:ph type="sldNum" sz="quarter" idx="13"/>
          </p:nvPr>
        </p:nvSpPr>
        <p:spPr>
          <a:xfrm>
            <a:off x="9120336" y="6237312"/>
            <a:ext cx="2743200" cy="437133"/>
          </a:xfrm>
        </p:spPr>
        <p:txBody>
          <a:bodyPr/>
          <a:lstStyle/>
          <a:p>
            <a:fld id="{B38E2B37-E96B-4849-B006-9B228B0EB70F}" type="slidenum">
              <a:rPr lang="zh-CN" altLang="en-US" smtClean="0"/>
              <a:pPr/>
              <a:t>35</a:t>
            </a:fld>
            <a:endParaRPr lang="zh-CN" altLang="en-US" dirty="0"/>
          </a:p>
        </p:txBody>
      </p:sp>
      <p:sp>
        <p:nvSpPr>
          <p:cNvPr id="26" name="文本框 25">
            <a:extLst>
              <a:ext uri="{FF2B5EF4-FFF2-40B4-BE49-F238E27FC236}">
                <a16:creationId xmlns:a16="http://schemas.microsoft.com/office/drawing/2014/main" id="{F6956D99-BC1C-EF8E-D922-3A1AB05FFCC9}"/>
              </a:ext>
            </a:extLst>
          </p:cNvPr>
          <p:cNvSpPr txBox="1"/>
          <p:nvPr/>
        </p:nvSpPr>
        <p:spPr>
          <a:xfrm>
            <a:off x="1943849" y="1395615"/>
            <a:ext cx="3456395"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PredGPQ_30_colorcut</a:t>
            </a:r>
            <a:endParaRPr kumimoji="1" lang="zh-CN" altLang="en-US" sz="2800"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930C80A5-5A41-2A97-C5F4-4B82E45F2F2C}"/>
              </a:ext>
            </a:extLst>
          </p:cNvPr>
          <p:cNvSpPr txBox="1"/>
          <p:nvPr/>
        </p:nvSpPr>
        <p:spPr>
          <a:xfrm>
            <a:off x="8949878" y="4253026"/>
            <a:ext cx="1553630" cy="400110"/>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PredGPQ_30</a:t>
            </a:r>
            <a:endParaRPr kumimoji="1"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4">
            <p14:nvContentPartPr>
              <p14:cNvPr id="7" name="墨迹 6">
                <a:extLst>
                  <a:ext uri="{FF2B5EF4-FFF2-40B4-BE49-F238E27FC236}">
                    <a16:creationId xmlns:a16="http://schemas.microsoft.com/office/drawing/2014/main" id="{F2503D72-DB5C-BB44-DE3D-F9ACB25C3208}"/>
                  </a:ext>
                </a:extLst>
              </p14:cNvPr>
              <p14:cNvContentPartPr/>
              <p14:nvPr/>
            </p14:nvContentPartPr>
            <p14:xfrm>
              <a:off x="9731445" y="2054553"/>
              <a:ext cx="387720" cy="215640"/>
            </p14:xfrm>
          </p:contentPart>
        </mc:Choice>
        <mc:Fallback xmlns="">
          <p:pic>
            <p:nvPicPr>
              <p:cNvPr id="7" name="墨迹 6">
                <a:extLst>
                  <a:ext uri="{FF2B5EF4-FFF2-40B4-BE49-F238E27FC236}">
                    <a16:creationId xmlns:a16="http://schemas.microsoft.com/office/drawing/2014/main" id="{F2503D72-DB5C-BB44-DE3D-F9ACB25C3208}"/>
                  </a:ext>
                </a:extLst>
              </p:cNvPr>
              <p:cNvPicPr/>
              <p:nvPr/>
            </p:nvPicPr>
            <p:blipFill>
              <a:blip r:embed="rId5"/>
              <a:stretch>
                <a:fillRect/>
              </a:stretch>
            </p:blipFill>
            <p:spPr>
              <a:xfrm>
                <a:off x="9722805" y="2045913"/>
                <a:ext cx="4053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墨迹 11">
                <a:extLst>
                  <a:ext uri="{FF2B5EF4-FFF2-40B4-BE49-F238E27FC236}">
                    <a16:creationId xmlns:a16="http://schemas.microsoft.com/office/drawing/2014/main" id="{3D825872-FD4E-2BC6-301C-4490171808D0}"/>
                  </a:ext>
                </a:extLst>
              </p14:cNvPr>
              <p14:cNvContentPartPr/>
              <p14:nvPr/>
            </p14:nvContentPartPr>
            <p14:xfrm>
              <a:off x="11102288" y="1700032"/>
              <a:ext cx="222480" cy="332280"/>
            </p14:xfrm>
          </p:contentPart>
        </mc:Choice>
        <mc:Fallback xmlns="">
          <p:pic>
            <p:nvPicPr>
              <p:cNvPr id="12" name="墨迹 11">
                <a:extLst>
                  <a:ext uri="{FF2B5EF4-FFF2-40B4-BE49-F238E27FC236}">
                    <a16:creationId xmlns:a16="http://schemas.microsoft.com/office/drawing/2014/main" id="{3D825872-FD4E-2BC6-301C-4490171808D0}"/>
                  </a:ext>
                </a:extLst>
              </p:cNvPr>
              <p:cNvPicPr/>
              <p:nvPr/>
            </p:nvPicPr>
            <p:blipFill>
              <a:blip r:embed="rId7"/>
              <a:stretch>
                <a:fillRect/>
              </a:stretch>
            </p:blipFill>
            <p:spPr>
              <a:xfrm>
                <a:off x="11093648" y="1691032"/>
                <a:ext cx="24012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墨迹 14">
                <a:extLst>
                  <a:ext uri="{FF2B5EF4-FFF2-40B4-BE49-F238E27FC236}">
                    <a16:creationId xmlns:a16="http://schemas.microsoft.com/office/drawing/2014/main" id="{EC5D1810-1908-06B0-A43A-5CD099EF1D4C}"/>
                  </a:ext>
                </a:extLst>
              </p14:cNvPr>
              <p14:cNvContentPartPr/>
              <p14:nvPr/>
            </p14:nvContentPartPr>
            <p14:xfrm>
              <a:off x="7974928" y="3351789"/>
              <a:ext cx="560520" cy="378360"/>
            </p14:xfrm>
          </p:contentPart>
        </mc:Choice>
        <mc:Fallback xmlns="">
          <p:pic>
            <p:nvPicPr>
              <p:cNvPr id="15" name="墨迹 14">
                <a:extLst>
                  <a:ext uri="{FF2B5EF4-FFF2-40B4-BE49-F238E27FC236}">
                    <a16:creationId xmlns:a16="http://schemas.microsoft.com/office/drawing/2014/main" id="{EC5D1810-1908-06B0-A43A-5CD099EF1D4C}"/>
                  </a:ext>
                </a:extLst>
              </p:cNvPr>
              <p:cNvPicPr/>
              <p:nvPr/>
            </p:nvPicPr>
            <p:blipFill>
              <a:blip r:embed="rId9"/>
              <a:stretch>
                <a:fillRect/>
              </a:stretch>
            </p:blipFill>
            <p:spPr>
              <a:xfrm>
                <a:off x="7965928" y="3343149"/>
                <a:ext cx="57816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墨迹 15">
                <a:extLst>
                  <a:ext uri="{FF2B5EF4-FFF2-40B4-BE49-F238E27FC236}">
                    <a16:creationId xmlns:a16="http://schemas.microsoft.com/office/drawing/2014/main" id="{8BE0A55B-8EC1-C4F0-8CCA-A5D50C52E618}"/>
                  </a:ext>
                </a:extLst>
              </p14:cNvPr>
              <p14:cNvContentPartPr/>
              <p14:nvPr/>
            </p14:nvContentPartPr>
            <p14:xfrm>
              <a:off x="9594208" y="3185109"/>
              <a:ext cx="555480" cy="462600"/>
            </p14:xfrm>
          </p:contentPart>
        </mc:Choice>
        <mc:Fallback xmlns="">
          <p:pic>
            <p:nvPicPr>
              <p:cNvPr id="16" name="墨迹 15">
                <a:extLst>
                  <a:ext uri="{FF2B5EF4-FFF2-40B4-BE49-F238E27FC236}">
                    <a16:creationId xmlns:a16="http://schemas.microsoft.com/office/drawing/2014/main" id="{8BE0A55B-8EC1-C4F0-8CCA-A5D50C52E618}"/>
                  </a:ext>
                </a:extLst>
              </p:cNvPr>
              <p:cNvPicPr/>
              <p:nvPr/>
            </p:nvPicPr>
            <p:blipFill>
              <a:blip r:embed="rId11"/>
              <a:stretch>
                <a:fillRect/>
              </a:stretch>
            </p:blipFill>
            <p:spPr>
              <a:xfrm>
                <a:off x="9585568" y="3176469"/>
                <a:ext cx="57312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墨迹 16">
                <a:extLst>
                  <a:ext uri="{FF2B5EF4-FFF2-40B4-BE49-F238E27FC236}">
                    <a16:creationId xmlns:a16="http://schemas.microsoft.com/office/drawing/2014/main" id="{4CA2C767-100C-B695-0919-CD46F0E23E93}"/>
                  </a:ext>
                </a:extLst>
              </p14:cNvPr>
              <p14:cNvContentPartPr/>
              <p14:nvPr/>
            </p14:nvContentPartPr>
            <p14:xfrm>
              <a:off x="11208448" y="3225429"/>
              <a:ext cx="459000" cy="354240"/>
            </p14:xfrm>
          </p:contentPart>
        </mc:Choice>
        <mc:Fallback xmlns="">
          <p:pic>
            <p:nvPicPr>
              <p:cNvPr id="17" name="墨迹 16">
                <a:extLst>
                  <a:ext uri="{FF2B5EF4-FFF2-40B4-BE49-F238E27FC236}">
                    <a16:creationId xmlns:a16="http://schemas.microsoft.com/office/drawing/2014/main" id="{4CA2C767-100C-B695-0919-CD46F0E23E93}"/>
                  </a:ext>
                </a:extLst>
              </p:cNvPr>
              <p:cNvPicPr/>
              <p:nvPr/>
            </p:nvPicPr>
            <p:blipFill>
              <a:blip r:embed="rId13"/>
              <a:stretch>
                <a:fillRect/>
              </a:stretch>
            </p:blipFill>
            <p:spPr>
              <a:xfrm>
                <a:off x="11199448" y="3216789"/>
                <a:ext cx="476640" cy="371880"/>
              </a:xfrm>
              <a:prstGeom prst="rect">
                <a:avLst/>
              </a:prstGeom>
            </p:spPr>
          </p:pic>
        </mc:Fallback>
      </mc:AlternateContent>
      <p:sp>
        <p:nvSpPr>
          <p:cNvPr id="18" name="右箭头 17">
            <a:extLst>
              <a:ext uri="{FF2B5EF4-FFF2-40B4-BE49-F238E27FC236}">
                <a16:creationId xmlns:a16="http://schemas.microsoft.com/office/drawing/2014/main" id="{00DF6D0F-9C31-B4F1-6B33-26ED2C1F7EF8}"/>
              </a:ext>
            </a:extLst>
          </p:cNvPr>
          <p:cNvSpPr/>
          <p:nvPr/>
        </p:nvSpPr>
        <p:spPr>
          <a:xfrm>
            <a:off x="7464152" y="5600862"/>
            <a:ext cx="720080" cy="21602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3195D3E4-3FD8-0EE1-9BF2-3A275D42BD62}"/>
              </a:ext>
            </a:extLst>
          </p:cNvPr>
          <p:cNvSpPr txBox="1"/>
          <p:nvPr/>
        </p:nvSpPr>
        <p:spPr>
          <a:xfrm>
            <a:off x="8400256" y="5452859"/>
            <a:ext cx="3501280" cy="461665"/>
          </a:xfrm>
          <a:prstGeom prst="rect">
            <a:avLst/>
          </a:prstGeom>
          <a:noFill/>
        </p:spPr>
        <p:txBody>
          <a:bodyPr wrap="none" rtlCol="0">
            <a:spAutoFit/>
          </a:bodyPr>
          <a:lstStyle/>
          <a:p>
            <a:r>
              <a:rPr kumimoji="1" lang="en-US" altLang="zh-CN" sz="2400" dirty="0"/>
              <a:t>4222 GPQ Candidates</a:t>
            </a:r>
            <a:endParaRPr kumimoji="1" lang="zh-CN" altLang="en-US" sz="2400" dirty="0"/>
          </a:p>
        </p:txBody>
      </p:sp>
      <p:pic>
        <p:nvPicPr>
          <p:cNvPr id="9" name="图片 8">
            <a:extLst>
              <a:ext uri="{FF2B5EF4-FFF2-40B4-BE49-F238E27FC236}">
                <a16:creationId xmlns:a16="http://schemas.microsoft.com/office/drawing/2014/main" id="{FE039658-6F3C-3C57-2E8F-A706CA4899F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2392777"/>
            <a:ext cx="7125016" cy="4348591"/>
          </a:xfrm>
          <a:prstGeom prst="rect">
            <a:avLst/>
          </a:prstGeom>
        </p:spPr>
      </p:pic>
    </p:spTree>
    <p:extLst>
      <p:ext uri="{BB962C8B-B14F-4D97-AF65-F5344CB8AC3E}">
        <p14:creationId xmlns:p14="http://schemas.microsoft.com/office/powerpoint/2010/main" val="1521995765"/>
      </p:ext>
    </p:extLst>
  </p:cSld>
  <p:clrMapOvr>
    <a:masterClrMapping/>
  </p:clrMapOvr>
  <mc:AlternateContent xmlns:mc="http://schemas.openxmlformats.org/markup-compatibility/2006" xmlns:p14="http://schemas.microsoft.com/office/powerpoint/2010/main">
    <mc:Choice Requires="p14">
      <p:transition spd="slow" p14:dur="2000" advTm="9696"/>
    </mc:Choice>
    <mc:Fallback xmlns="">
      <p:transition spd="slow" advTm="969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3352" y="278936"/>
            <a:ext cx="977648" cy="1008063"/>
          </a:xfrm>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9482944" cy="496824"/>
          </a:xfrm>
        </p:spPr>
        <p:txBody>
          <a:bodyPr/>
          <a:lstStyle/>
          <a:p>
            <a:r>
              <a:rPr lang="en-US" altLang="zh-CN" dirty="0"/>
              <a:t>GPQ Candidates Sky Density</a:t>
            </a:r>
            <a:endParaRPr lang="zh-CN" altLang="en-US" dirty="0"/>
          </a:p>
        </p:txBody>
      </p:sp>
      <p:sp>
        <p:nvSpPr>
          <p:cNvPr id="5" name="灯片编号占位符 4"/>
          <p:cNvSpPr>
            <a:spLocks noGrp="1"/>
          </p:cNvSpPr>
          <p:nvPr>
            <p:ph type="sldNum" sz="quarter" idx="13"/>
          </p:nvPr>
        </p:nvSpPr>
        <p:spPr>
          <a:xfrm>
            <a:off x="9120336" y="6237312"/>
            <a:ext cx="2743200" cy="437133"/>
          </a:xfrm>
        </p:spPr>
        <p:txBody>
          <a:bodyPr/>
          <a:lstStyle/>
          <a:p>
            <a:fld id="{B38E2B37-E96B-4849-B006-9B228B0EB70F}" type="slidenum">
              <a:rPr lang="zh-CN" altLang="en-US" smtClean="0"/>
              <a:pPr/>
              <a:t>36</a:t>
            </a:fld>
            <a:endParaRPr lang="zh-CN" altLang="en-US" dirty="0"/>
          </a:p>
        </p:txBody>
      </p:sp>
      <p:pic>
        <p:nvPicPr>
          <p:cNvPr id="6" name="图片 5">
            <a:extLst>
              <a:ext uri="{FF2B5EF4-FFF2-40B4-BE49-F238E27FC236}">
                <a16:creationId xmlns:a16="http://schemas.microsoft.com/office/drawing/2014/main" id="{9E7B1A84-5074-0FDC-0266-011A7D76C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155" y="1412776"/>
            <a:ext cx="11359690" cy="1224136"/>
          </a:xfrm>
          <a:prstGeom prst="rect">
            <a:avLst/>
          </a:prstGeom>
        </p:spPr>
      </p:pic>
      <mc:AlternateContent xmlns:mc="http://schemas.openxmlformats.org/markup-compatibility/2006" xmlns:p14="http://schemas.microsoft.com/office/powerpoint/2010/main">
        <mc:Choice Requires="p14">
          <p:contentPart p14:bwMode="auto" r:id="rId4">
            <p14:nvContentPartPr>
              <p14:cNvPr id="31" name="墨迹 30">
                <a:extLst>
                  <a:ext uri="{FF2B5EF4-FFF2-40B4-BE49-F238E27FC236}">
                    <a16:creationId xmlns:a16="http://schemas.microsoft.com/office/drawing/2014/main" id="{2FA06180-AC75-7443-C544-F43011790A9B}"/>
                  </a:ext>
                </a:extLst>
              </p14:cNvPr>
              <p14:cNvContentPartPr/>
              <p14:nvPr/>
            </p14:nvContentPartPr>
            <p14:xfrm>
              <a:off x="338326" y="-578197"/>
              <a:ext cx="360" cy="360"/>
            </p14:xfrm>
          </p:contentPart>
        </mc:Choice>
        <mc:Fallback xmlns="">
          <p:pic>
            <p:nvPicPr>
              <p:cNvPr id="31" name="墨迹 30">
                <a:extLst>
                  <a:ext uri="{FF2B5EF4-FFF2-40B4-BE49-F238E27FC236}">
                    <a16:creationId xmlns:a16="http://schemas.microsoft.com/office/drawing/2014/main" id="{2FA06180-AC75-7443-C544-F43011790A9B}"/>
                  </a:ext>
                </a:extLst>
              </p:cNvPr>
              <p:cNvPicPr/>
              <p:nvPr/>
            </p:nvPicPr>
            <p:blipFill>
              <a:blip r:embed="rId17"/>
              <a:stretch>
                <a:fillRect/>
              </a:stretch>
            </p:blipFill>
            <p:spPr>
              <a:xfrm>
                <a:off x="329326" y="-58719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墨迹 31">
                <a:extLst>
                  <a:ext uri="{FF2B5EF4-FFF2-40B4-BE49-F238E27FC236}">
                    <a16:creationId xmlns:a16="http://schemas.microsoft.com/office/drawing/2014/main" id="{F0333D53-4EA2-5FD5-99C7-D44BDE232D83}"/>
                  </a:ext>
                </a:extLst>
              </p14:cNvPr>
              <p14:cNvContentPartPr/>
              <p14:nvPr/>
            </p14:nvContentPartPr>
            <p14:xfrm>
              <a:off x="-134714" y="-777997"/>
              <a:ext cx="360" cy="360"/>
            </p14:xfrm>
          </p:contentPart>
        </mc:Choice>
        <mc:Fallback xmlns="">
          <p:pic>
            <p:nvPicPr>
              <p:cNvPr id="32" name="墨迹 31">
                <a:extLst>
                  <a:ext uri="{FF2B5EF4-FFF2-40B4-BE49-F238E27FC236}">
                    <a16:creationId xmlns:a16="http://schemas.microsoft.com/office/drawing/2014/main" id="{F0333D53-4EA2-5FD5-99C7-D44BDE232D83}"/>
                  </a:ext>
                </a:extLst>
              </p:cNvPr>
              <p:cNvPicPr/>
              <p:nvPr/>
            </p:nvPicPr>
            <p:blipFill>
              <a:blip r:embed="rId17"/>
              <a:stretch>
                <a:fillRect/>
              </a:stretch>
            </p:blipFill>
            <p:spPr>
              <a:xfrm>
                <a:off x="-143714" y="-78663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墨迹 32">
                <a:extLst>
                  <a:ext uri="{FF2B5EF4-FFF2-40B4-BE49-F238E27FC236}">
                    <a16:creationId xmlns:a16="http://schemas.microsoft.com/office/drawing/2014/main" id="{A5082EE4-0ED4-8AB3-1DEF-8913E600A612}"/>
                  </a:ext>
                </a:extLst>
              </p14:cNvPr>
              <p14:cNvContentPartPr/>
              <p14:nvPr/>
            </p14:nvContentPartPr>
            <p14:xfrm>
              <a:off x="357046" y="-1004797"/>
              <a:ext cx="360" cy="360"/>
            </p14:xfrm>
          </p:contentPart>
        </mc:Choice>
        <mc:Fallback xmlns="">
          <p:pic>
            <p:nvPicPr>
              <p:cNvPr id="33" name="墨迹 32">
                <a:extLst>
                  <a:ext uri="{FF2B5EF4-FFF2-40B4-BE49-F238E27FC236}">
                    <a16:creationId xmlns:a16="http://schemas.microsoft.com/office/drawing/2014/main" id="{A5082EE4-0ED4-8AB3-1DEF-8913E600A612}"/>
                  </a:ext>
                </a:extLst>
              </p:cNvPr>
              <p:cNvPicPr/>
              <p:nvPr/>
            </p:nvPicPr>
            <p:blipFill>
              <a:blip r:embed="rId17"/>
              <a:stretch>
                <a:fillRect/>
              </a:stretch>
            </p:blipFill>
            <p:spPr>
              <a:xfrm>
                <a:off x="348046" y="-1013797"/>
                <a:ext cx="18000" cy="18000"/>
              </a:xfrm>
              <a:prstGeom prst="rect">
                <a:avLst/>
              </a:prstGeom>
            </p:spPr>
          </p:pic>
        </mc:Fallback>
      </mc:AlternateContent>
      <p:pic>
        <p:nvPicPr>
          <p:cNvPr id="8" name="图片 7">
            <a:extLst>
              <a:ext uri="{FF2B5EF4-FFF2-40B4-BE49-F238E27FC236}">
                <a16:creationId xmlns:a16="http://schemas.microsoft.com/office/drawing/2014/main" id="{39FCD8ED-7B3D-DA0F-9A03-DB29ADA36B9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56292" y="4077072"/>
            <a:ext cx="11879416" cy="1440160"/>
          </a:xfrm>
          <a:prstGeom prst="rect">
            <a:avLst/>
          </a:prstGeom>
        </p:spPr>
      </p:pic>
      <p:cxnSp>
        <p:nvCxnSpPr>
          <p:cNvPr id="20" name="直线箭头连接符 19">
            <a:extLst>
              <a:ext uri="{FF2B5EF4-FFF2-40B4-BE49-F238E27FC236}">
                <a16:creationId xmlns:a16="http://schemas.microsoft.com/office/drawing/2014/main" id="{5A2ADB57-4B4D-5BD7-785B-FC8F637E7379}"/>
              </a:ext>
            </a:extLst>
          </p:cNvPr>
          <p:cNvCxnSpPr/>
          <p:nvPr/>
        </p:nvCxnSpPr>
        <p:spPr>
          <a:xfrm>
            <a:off x="5735960" y="2492896"/>
            <a:ext cx="0" cy="720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直线箭头连接符 20">
            <a:extLst>
              <a:ext uri="{FF2B5EF4-FFF2-40B4-BE49-F238E27FC236}">
                <a16:creationId xmlns:a16="http://schemas.microsoft.com/office/drawing/2014/main" id="{05477058-9CE0-32A7-01EF-2B660F37E2F8}"/>
              </a:ext>
            </a:extLst>
          </p:cNvPr>
          <p:cNvCxnSpPr/>
          <p:nvPr/>
        </p:nvCxnSpPr>
        <p:spPr>
          <a:xfrm>
            <a:off x="5735960" y="3356992"/>
            <a:ext cx="0" cy="720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文本框 21">
            <a:extLst>
              <a:ext uri="{FF2B5EF4-FFF2-40B4-BE49-F238E27FC236}">
                <a16:creationId xmlns:a16="http://schemas.microsoft.com/office/drawing/2014/main" id="{EE344B67-D3D3-6544-61E3-DDEE7D49D758}"/>
              </a:ext>
            </a:extLst>
          </p:cNvPr>
          <p:cNvSpPr txBox="1"/>
          <p:nvPr/>
        </p:nvSpPr>
        <p:spPr>
          <a:xfrm>
            <a:off x="5951984" y="2636912"/>
            <a:ext cx="2228495" cy="369332"/>
          </a:xfrm>
          <a:prstGeom prst="rect">
            <a:avLst/>
          </a:prstGeom>
          <a:noFill/>
        </p:spPr>
        <p:txBody>
          <a:bodyPr wrap="none" rtlCol="0">
            <a:spAutoFit/>
          </a:bodyPr>
          <a:lstStyle/>
          <a:p>
            <a:r>
              <a:rPr kumimoji="1" lang="en-US" altLang="zh-CN" dirty="0"/>
              <a:t>Posterior Threshold</a:t>
            </a:r>
            <a:endParaRPr kumimoji="1" lang="zh-CN" altLang="en-US" dirty="0"/>
          </a:p>
        </p:txBody>
      </p:sp>
      <p:sp>
        <p:nvSpPr>
          <p:cNvPr id="23" name="文本框 22">
            <a:extLst>
              <a:ext uri="{FF2B5EF4-FFF2-40B4-BE49-F238E27FC236}">
                <a16:creationId xmlns:a16="http://schemas.microsoft.com/office/drawing/2014/main" id="{821472EC-1CB0-A657-6EFA-0D084EE4ED05}"/>
              </a:ext>
            </a:extLst>
          </p:cNvPr>
          <p:cNvSpPr txBox="1"/>
          <p:nvPr/>
        </p:nvSpPr>
        <p:spPr>
          <a:xfrm>
            <a:off x="6067400" y="3472709"/>
            <a:ext cx="1253869" cy="369332"/>
          </a:xfrm>
          <a:prstGeom prst="rect">
            <a:avLst/>
          </a:prstGeom>
          <a:noFill/>
        </p:spPr>
        <p:txBody>
          <a:bodyPr wrap="none" rtlCol="0">
            <a:spAutoFit/>
          </a:bodyPr>
          <a:lstStyle/>
          <a:p>
            <a:r>
              <a:rPr kumimoji="1" lang="en-US" altLang="zh-CN" dirty="0"/>
              <a:t>Color Cut</a:t>
            </a:r>
            <a:endParaRPr kumimoji="1" lang="zh-CN" altLang="en-US" dirty="0"/>
          </a:p>
        </p:txBody>
      </p:sp>
    </p:spTree>
    <p:extLst>
      <p:ext uri="{BB962C8B-B14F-4D97-AF65-F5344CB8AC3E}">
        <p14:creationId xmlns:p14="http://schemas.microsoft.com/office/powerpoint/2010/main" val="3852660595"/>
      </p:ext>
    </p:extLst>
  </p:cSld>
  <p:clrMapOvr>
    <a:masterClrMapping/>
  </p:clrMapOvr>
  <mc:AlternateContent xmlns:mc="http://schemas.openxmlformats.org/markup-compatibility/2006" xmlns:p14="http://schemas.microsoft.com/office/powerpoint/2010/main">
    <mc:Choice Requires="p14">
      <p:transition spd="slow" p14:dur="2000" advTm="24637"/>
    </mc:Choice>
    <mc:Fallback xmlns="">
      <p:transition spd="slow" advTm="24637"/>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06</a:t>
            </a:r>
            <a:endParaRPr lang="zh-CN" altLang="en-US" dirty="0"/>
          </a:p>
        </p:txBody>
      </p:sp>
      <p:sp>
        <p:nvSpPr>
          <p:cNvPr id="3" name="文本占位符 2"/>
          <p:cNvSpPr>
            <a:spLocks noGrp="1"/>
          </p:cNvSpPr>
          <p:nvPr>
            <p:ph type="body" sz="quarter" idx="11"/>
          </p:nvPr>
        </p:nvSpPr>
        <p:spPr>
          <a:xfrm>
            <a:off x="4915406" y="3890952"/>
            <a:ext cx="2340139" cy="496824"/>
          </a:xfrm>
        </p:spPr>
        <p:txBody>
          <a:bodyPr/>
          <a:lstStyle/>
          <a:p>
            <a:r>
              <a:rPr lang="en-US" altLang="zh-CN" dirty="0"/>
              <a:t>PART  SIX  </a:t>
            </a:r>
            <a:endParaRPr lang="zh-CN" altLang="en-US" dirty="0"/>
          </a:p>
        </p:txBody>
      </p:sp>
      <p:sp>
        <p:nvSpPr>
          <p:cNvPr id="4" name="文本占位符 3"/>
          <p:cNvSpPr>
            <a:spLocks noGrp="1"/>
          </p:cNvSpPr>
          <p:nvPr>
            <p:ph type="body" sz="quarter" idx="12"/>
          </p:nvPr>
        </p:nvSpPr>
        <p:spPr>
          <a:xfrm>
            <a:off x="3241159" y="4387776"/>
            <a:ext cx="5688632" cy="496824"/>
          </a:xfrm>
        </p:spPr>
        <p:txBody>
          <a:bodyPr/>
          <a:lstStyle/>
          <a:p>
            <a:r>
              <a:rPr lang="en-US" altLang="zh-CN" dirty="0"/>
              <a:t>Summary &amp; Prospect</a:t>
            </a:r>
            <a:endParaRPr lang="zh-CN" altLang="en-US" dirty="0"/>
          </a:p>
        </p:txBody>
      </p:sp>
    </p:spTree>
    <p:extLst>
      <p:ext uri="{BB962C8B-B14F-4D97-AF65-F5344CB8AC3E}">
        <p14:creationId xmlns:p14="http://schemas.microsoft.com/office/powerpoint/2010/main" val="3835263057"/>
      </p:ext>
    </p:extLst>
  </p:cSld>
  <p:clrMapOvr>
    <a:masterClrMapping/>
  </p:clrMapOvr>
  <mc:AlternateContent xmlns:mc="http://schemas.openxmlformats.org/markup-compatibility/2006" xmlns:p14="http://schemas.microsoft.com/office/powerpoint/2010/main">
    <mc:Choice Requires="p14">
      <p:transition spd="slow" p14:dur="2000" advTm="1258"/>
    </mc:Choice>
    <mc:Fallback xmlns="">
      <p:transition spd="slow" advTm="1258"/>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3352" y="278936"/>
            <a:ext cx="977647" cy="1008063"/>
          </a:xfrm>
        </p:spPr>
        <p:txBody>
          <a:bodyPr/>
          <a:lstStyle/>
          <a:p>
            <a:r>
              <a:rPr lang="en-US" altLang="zh-CN" dirty="0"/>
              <a:t>06</a:t>
            </a:r>
            <a:endParaRPr lang="zh-CN" altLang="en-US" dirty="0"/>
          </a:p>
        </p:txBody>
      </p:sp>
      <p:sp>
        <p:nvSpPr>
          <p:cNvPr id="3" name="文本占位符 2"/>
          <p:cNvSpPr>
            <a:spLocks noGrp="1"/>
          </p:cNvSpPr>
          <p:nvPr>
            <p:ph type="body" sz="quarter" idx="12"/>
          </p:nvPr>
        </p:nvSpPr>
        <p:spPr>
          <a:xfrm>
            <a:off x="1437591" y="348250"/>
            <a:ext cx="5960987" cy="496824"/>
          </a:xfrm>
        </p:spPr>
        <p:txBody>
          <a:bodyPr/>
          <a:lstStyle/>
          <a:p>
            <a:r>
              <a:rPr lang="en-US" altLang="zh-CN" dirty="0"/>
              <a:t>Research Summary</a:t>
            </a:r>
            <a:endParaRPr lang="zh-CN" altLang="en-US" dirty="0"/>
          </a:p>
        </p:txBody>
      </p:sp>
      <p:sp>
        <p:nvSpPr>
          <p:cNvPr id="4" name="MH_Other_1"/>
          <p:cNvSpPr/>
          <p:nvPr>
            <p:custDataLst>
              <p:tags r:id="rId1"/>
            </p:custDataLst>
          </p:nvPr>
        </p:nvSpPr>
        <p:spPr>
          <a:xfrm>
            <a:off x="997384" y="2223570"/>
            <a:ext cx="757238" cy="782637"/>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a:p>
        </p:txBody>
      </p:sp>
      <p:sp>
        <p:nvSpPr>
          <p:cNvPr id="5" name="MH_Other_2"/>
          <p:cNvSpPr/>
          <p:nvPr>
            <p:custDataLst>
              <p:tags r:id="rId2"/>
            </p:custDataLst>
          </p:nvPr>
        </p:nvSpPr>
        <p:spPr>
          <a:xfrm>
            <a:off x="1102159" y="2331520"/>
            <a:ext cx="547688" cy="5667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2400">
                <a:solidFill>
                  <a:srgbClr val="FFFFFF"/>
                </a:solidFill>
              </a:rPr>
              <a:t>01</a:t>
            </a:r>
            <a:endParaRPr lang="zh-CN" altLang="en-US" sz="2400">
              <a:solidFill>
                <a:srgbClr val="FFFFFF"/>
              </a:solidFill>
            </a:endParaRPr>
          </a:p>
        </p:txBody>
      </p:sp>
      <p:sp>
        <p:nvSpPr>
          <p:cNvPr id="11" name="MH_Other_5"/>
          <p:cNvSpPr/>
          <p:nvPr>
            <p:custDataLst>
              <p:tags r:id="rId3"/>
            </p:custDataLst>
          </p:nvPr>
        </p:nvSpPr>
        <p:spPr>
          <a:xfrm>
            <a:off x="997384" y="4392159"/>
            <a:ext cx="757238" cy="782637"/>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a:p>
        </p:txBody>
      </p:sp>
      <p:sp>
        <p:nvSpPr>
          <p:cNvPr id="13" name="MH_Other_6"/>
          <p:cNvSpPr/>
          <p:nvPr>
            <p:custDataLst>
              <p:tags r:id="rId4"/>
            </p:custDataLst>
          </p:nvPr>
        </p:nvSpPr>
        <p:spPr>
          <a:xfrm>
            <a:off x="1102159" y="4500109"/>
            <a:ext cx="547688" cy="5667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2400" dirty="0">
                <a:solidFill>
                  <a:srgbClr val="FFFFFF"/>
                </a:solidFill>
              </a:rPr>
              <a:t>03</a:t>
            </a:r>
            <a:endParaRPr lang="zh-CN" altLang="en-US" sz="2400" dirty="0">
              <a:solidFill>
                <a:srgbClr val="FFFFFF"/>
              </a:solidFill>
            </a:endParaRPr>
          </a:p>
        </p:txBody>
      </p:sp>
      <p:sp>
        <p:nvSpPr>
          <p:cNvPr id="20" name="文本框 19"/>
          <p:cNvSpPr txBox="1"/>
          <p:nvPr/>
        </p:nvSpPr>
        <p:spPr>
          <a:xfrm>
            <a:off x="1775520" y="2100687"/>
            <a:ext cx="5256585"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Mocking Methods</a:t>
            </a:r>
            <a:endParaRPr lang="zh-CN" altLang="en-US" sz="2400" b="1"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1775520" y="4188973"/>
            <a:ext cx="4772665"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Prior &amp; Posterior Calculations</a:t>
            </a:r>
            <a:endParaRPr lang="zh-CN" altLang="en-US" sz="2400" b="1" dirty="0">
              <a:latin typeface="微软雅黑" panose="020B0503020204020204" pitchFamily="34" charset="-122"/>
              <a:ea typeface="微软雅黑" panose="020B0503020204020204" pitchFamily="34" charset="-122"/>
            </a:endParaRPr>
          </a:p>
        </p:txBody>
      </p:sp>
      <p:sp>
        <p:nvSpPr>
          <p:cNvPr id="24" name="MH_Other_1"/>
          <p:cNvSpPr/>
          <p:nvPr>
            <p:custDataLst>
              <p:tags r:id="rId5"/>
            </p:custDataLst>
          </p:nvPr>
        </p:nvSpPr>
        <p:spPr>
          <a:xfrm>
            <a:off x="6641341" y="2223570"/>
            <a:ext cx="757238" cy="782637"/>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a:p>
        </p:txBody>
      </p:sp>
      <p:sp>
        <p:nvSpPr>
          <p:cNvPr id="25" name="MH_Other_2"/>
          <p:cNvSpPr/>
          <p:nvPr>
            <p:custDataLst>
              <p:tags r:id="rId6"/>
            </p:custDataLst>
          </p:nvPr>
        </p:nvSpPr>
        <p:spPr>
          <a:xfrm>
            <a:off x="6746116" y="2331520"/>
            <a:ext cx="547688" cy="5667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2400" dirty="0">
                <a:solidFill>
                  <a:srgbClr val="FFFFFF"/>
                </a:solidFill>
              </a:rPr>
              <a:t>02</a:t>
            </a:r>
            <a:endParaRPr lang="zh-CN" altLang="en-US" sz="2400" dirty="0">
              <a:solidFill>
                <a:srgbClr val="FFFFFF"/>
              </a:solidFill>
            </a:endParaRPr>
          </a:p>
        </p:txBody>
      </p:sp>
      <p:sp>
        <p:nvSpPr>
          <p:cNvPr id="26" name="MH_Other_5"/>
          <p:cNvSpPr/>
          <p:nvPr>
            <p:custDataLst>
              <p:tags r:id="rId7"/>
            </p:custDataLst>
          </p:nvPr>
        </p:nvSpPr>
        <p:spPr>
          <a:xfrm>
            <a:off x="6641341" y="4392159"/>
            <a:ext cx="757238" cy="782637"/>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a:p>
        </p:txBody>
      </p:sp>
      <p:sp>
        <p:nvSpPr>
          <p:cNvPr id="27" name="MH_Other_6"/>
          <p:cNvSpPr/>
          <p:nvPr>
            <p:custDataLst>
              <p:tags r:id="rId8"/>
            </p:custDataLst>
          </p:nvPr>
        </p:nvSpPr>
        <p:spPr>
          <a:xfrm>
            <a:off x="6746116" y="4500109"/>
            <a:ext cx="547688" cy="5667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2400" dirty="0">
                <a:solidFill>
                  <a:srgbClr val="FFFFFF"/>
                </a:solidFill>
              </a:rPr>
              <a:t>04</a:t>
            </a:r>
            <a:endParaRPr lang="zh-CN" altLang="en-US" sz="2400" dirty="0">
              <a:solidFill>
                <a:srgbClr val="FFFFFF"/>
              </a:solidFill>
            </a:endParaRPr>
          </a:p>
        </p:txBody>
      </p:sp>
      <p:sp>
        <p:nvSpPr>
          <p:cNvPr id="28" name="文本框 27"/>
          <p:cNvSpPr txBox="1"/>
          <p:nvPr/>
        </p:nvSpPr>
        <p:spPr>
          <a:xfrm>
            <a:off x="7464152" y="2079531"/>
            <a:ext cx="3851289"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Classification Features</a:t>
            </a:r>
            <a:endParaRPr lang="zh-CN" altLang="en-US" sz="2400" b="1" dirty="0">
              <a:latin typeface="微软雅黑" panose="020B0503020204020204" pitchFamily="34" charset="-122"/>
              <a:ea typeface="微软雅黑" panose="020B0503020204020204" pitchFamily="34" charset="-122"/>
            </a:endParaRPr>
          </a:p>
        </p:txBody>
      </p:sp>
      <p:sp>
        <p:nvSpPr>
          <p:cNvPr id="29" name="矩形 28"/>
          <p:cNvSpPr/>
          <p:nvPr/>
        </p:nvSpPr>
        <p:spPr>
          <a:xfrm>
            <a:off x="7464152" y="2529458"/>
            <a:ext cx="4659607" cy="727956"/>
          </a:xfrm>
          <a:prstGeom prst="rect">
            <a:avLst/>
          </a:prstGeom>
        </p:spPr>
        <p:txBody>
          <a:bodyPr wrap="square">
            <a:spAutoFit/>
          </a:bodyPr>
          <a:lstStyle/>
          <a:p>
            <a:pPr>
              <a:lnSpc>
                <a:spcPct val="120000"/>
              </a:lnSpc>
            </a:pPr>
            <a:r>
              <a:rPr lang="en-US" altLang="zh-CN" dirty="0">
                <a:latin typeface="Times New Roman" panose="02020603050405020304" pitchFamily="18" charset="0"/>
                <a:cs typeface="Times New Roman" panose="02020603050405020304" pitchFamily="18" charset="0"/>
              </a:rPr>
              <a:t>Remove: PS1 </a:t>
            </a:r>
            <a:r>
              <a:rPr lang="en-US" altLang="zh-CN" dirty="0" err="1">
                <a:latin typeface="Times New Roman" panose="02020603050405020304" pitchFamily="18" charset="0"/>
                <a:cs typeface="Times New Roman" panose="02020603050405020304" pitchFamily="18" charset="0"/>
              </a:rPr>
              <a:t>g,r</a:t>
            </a:r>
            <a:r>
              <a:rPr lang="en-US" altLang="zh-CN" dirty="0">
                <a:latin typeface="Times New Roman" panose="02020603050405020304" pitchFamily="18" charset="0"/>
                <a:cs typeface="Times New Roman" panose="02020603050405020304" pitchFamily="18" charset="0"/>
              </a:rPr>
              <a:t> bands (high extinction)</a:t>
            </a:r>
          </a:p>
          <a:p>
            <a:pPr>
              <a:lnSpc>
                <a:spcPct val="120000"/>
              </a:lnSpc>
            </a:pPr>
            <a:r>
              <a:rPr lang="en-US" altLang="zh-CN" dirty="0">
                <a:latin typeface="Times New Roman" panose="02020603050405020304" pitchFamily="18" charset="0"/>
                <a:ea typeface="华文细黑" panose="02010600040101010101" pitchFamily="2" charset="-122"/>
                <a:cs typeface="Times New Roman" panose="02020603050405020304" pitchFamily="18" charset="0"/>
              </a:rPr>
              <a:t>Add</a:t>
            </a:r>
            <a:r>
              <a:rPr lang="zh-CN" altLang="en-US" dirty="0">
                <a:latin typeface="Times New Roman" panose="02020603050405020304" pitchFamily="18" charset="0"/>
                <a:ea typeface="华文细黑" panose="02010600040101010101" pitchFamily="2" charset="-122"/>
                <a:cs typeface="Times New Roman" panose="02020603050405020304" pitchFamily="18" charset="0"/>
              </a:rPr>
              <a:t>：</a:t>
            </a:r>
            <a:r>
              <a:rPr lang="en-US" altLang="zh-CN" dirty="0">
                <a:latin typeface="Times New Roman" panose="02020603050405020304" pitchFamily="18" charset="0"/>
                <a:ea typeface="华文细黑" panose="02010600040101010101" pitchFamily="2" charset="-122"/>
                <a:cs typeface="Times New Roman" panose="02020603050405020304" pitchFamily="18" charset="0"/>
              </a:rPr>
              <a:t>UKIDSS</a:t>
            </a:r>
            <a:r>
              <a:rPr lang="zh-CN" altLang="en-US" dirty="0">
                <a:latin typeface="Times New Roman" panose="02020603050405020304" pitchFamily="18" charset="0"/>
                <a:ea typeface="华文细黑" panose="02010600040101010101" pitchFamily="2" charset="-122"/>
                <a:cs typeface="Times New Roman" panose="02020603050405020304" pitchFamily="18" charset="0"/>
              </a:rPr>
              <a:t> </a:t>
            </a:r>
            <a:r>
              <a:rPr lang="en-US" altLang="zh-CN" dirty="0">
                <a:latin typeface="Times New Roman" panose="02020603050405020304" pitchFamily="18" charset="0"/>
                <a:ea typeface="华文细黑" panose="02010600040101010101" pitchFamily="2" charset="-122"/>
                <a:cs typeface="Times New Roman" panose="02020603050405020304" pitchFamily="18" charset="0"/>
              </a:rPr>
              <a:t>J,H,K bands </a:t>
            </a:r>
            <a:endParaRPr lang="zh-CN" altLang="en-US" dirty="0">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0" name="文本框 29"/>
          <p:cNvSpPr txBox="1"/>
          <p:nvPr/>
        </p:nvSpPr>
        <p:spPr>
          <a:xfrm>
            <a:off x="7464152" y="4161326"/>
            <a:ext cx="3851274"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Candidate Purifications</a:t>
            </a:r>
            <a:endParaRPr lang="zh-CN" altLang="en-US" sz="2400" b="1" dirty="0">
              <a:latin typeface="微软雅黑" panose="020B0503020204020204" pitchFamily="34" charset="-122"/>
              <a:ea typeface="微软雅黑" panose="020B0503020204020204" pitchFamily="34" charset="-122"/>
            </a:endParaRPr>
          </a:p>
        </p:txBody>
      </p:sp>
      <p:sp>
        <p:nvSpPr>
          <p:cNvPr id="31" name="矩形 30"/>
          <p:cNvSpPr/>
          <p:nvPr/>
        </p:nvSpPr>
        <p:spPr>
          <a:xfrm>
            <a:off x="7480970" y="4645132"/>
            <a:ext cx="3675783" cy="728084"/>
          </a:xfrm>
          <a:prstGeom prst="rect">
            <a:avLst/>
          </a:prstGeom>
        </p:spPr>
        <p:txBody>
          <a:bodyPr wrap="square">
            <a:spAutoFit/>
          </a:bodyPr>
          <a:lstStyle/>
          <a:p>
            <a:pPr>
              <a:lnSpc>
                <a:spcPct val="120000"/>
              </a:lnSpc>
            </a:pPr>
            <a:r>
              <a:rPr lang="en-US" altLang="zh-CN" dirty="0">
                <a:latin typeface="Times New Roman" panose="02020603050405020304" pitchFamily="18" charset="0"/>
                <a:cs typeface="Times New Roman" panose="02020603050405020304" pitchFamily="18" charset="0"/>
              </a:rPr>
              <a:t>Posterior Threshold: &gt;0.3</a:t>
            </a:r>
          </a:p>
          <a:p>
            <a:pPr>
              <a:lnSpc>
                <a:spcPct val="120000"/>
              </a:lnSpc>
            </a:pPr>
            <a:r>
              <a:rPr lang="en-US" altLang="zh-CN" dirty="0">
                <a:latin typeface="Times New Roman" panose="02020603050405020304" pitchFamily="18" charset="0"/>
                <a:cs typeface="Times New Roman" panose="02020603050405020304" pitchFamily="18" charset="0"/>
              </a:rPr>
              <a:t>Color Cut: Cutting Curves</a:t>
            </a:r>
          </a:p>
        </p:txBody>
      </p:sp>
      <p:sp>
        <p:nvSpPr>
          <p:cNvPr id="6" name="灯片编号占位符 5"/>
          <p:cNvSpPr>
            <a:spLocks noGrp="1"/>
          </p:cNvSpPr>
          <p:nvPr>
            <p:ph type="sldNum" sz="quarter" idx="13"/>
          </p:nvPr>
        </p:nvSpPr>
        <p:spPr/>
        <p:txBody>
          <a:bodyPr/>
          <a:lstStyle/>
          <a:p>
            <a:fld id="{B38E2B37-E96B-4849-B006-9B228B0EB70F}" type="slidenum">
              <a:rPr lang="zh-CN" altLang="en-US" smtClean="0"/>
              <a:pPr/>
              <a:t>38</a:t>
            </a:fld>
            <a:endParaRPr lang="zh-CN" altLang="en-US" dirty="0"/>
          </a:p>
        </p:txBody>
      </p:sp>
      <p:sp>
        <p:nvSpPr>
          <p:cNvPr id="8" name="矩形 7">
            <a:extLst>
              <a:ext uri="{FF2B5EF4-FFF2-40B4-BE49-F238E27FC236}">
                <a16:creationId xmlns:a16="http://schemas.microsoft.com/office/drawing/2014/main" id="{7DF523A4-C457-42D9-74A8-60421E9B8AD7}"/>
              </a:ext>
            </a:extLst>
          </p:cNvPr>
          <p:cNvSpPr/>
          <p:nvPr/>
        </p:nvSpPr>
        <p:spPr>
          <a:xfrm>
            <a:off x="1775519" y="2543629"/>
            <a:ext cx="4586399" cy="727828"/>
          </a:xfrm>
          <a:prstGeom prst="rect">
            <a:avLst/>
          </a:prstGeom>
        </p:spPr>
        <p:txBody>
          <a:bodyPr wrap="square">
            <a:spAutoFit/>
          </a:bodyPr>
          <a:lstStyle/>
          <a:p>
            <a:pPr>
              <a:lnSpc>
                <a:spcPct val="120000"/>
              </a:lnSpc>
            </a:pPr>
            <a:r>
              <a:rPr lang="en-US" altLang="zh-CN" dirty="0">
                <a:latin typeface="Times New Roman" panose="02020603050405020304" pitchFamily="18" charset="0"/>
                <a:cs typeface="Times New Roman" panose="02020603050405020304" pitchFamily="18" charset="0"/>
              </a:rPr>
              <a:t>Recycling Mocking: with/without replacement </a:t>
            </a:r>
            <a:endParaRPr lang="en-US" altLang="zh-CN" b="1" u="sng" dirty="0">
              <a:latin typeface="Times New Roman" panose="02020603050405020304" pitchFamily="18" charset="0"/>
              <a:cs typeface="Times New Roman" panose="02020603050405020304" pitchFamily="18" charset="0"/>
            </a:endParaRPr>
          </a:p>
          <a:p>
            <a:pPr>
              <a:lnSpc>
                <a:spcPct val="120000"/>
              </a:lnSpc>
            </a:pPr>
            <a:r>
              <a:rPr lang="en-US" altLang="zh-CN" dirty="0">
                <a:latin typeface="Times New Roman" panose="02020603050405020304" pitchFamily="18" charset="0"/>
                <a:cs typeface="Times New Roman" panose="02020603050405020304" pitchFamily="18" charset="0"/>
              </a:rPr>
              <a:t>Total Selection Rate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&lt;50% </a:t>
            </a:r>
            <a:r>
              <a:rPr lang="en-US" altLang="zh-CN" dirty="0">
                <a:latin typeface="Times New Roman" panose="02020603050405020304" pitchFamily="18" charset="0"/>
                <a:cs typeface="Times New Roman" panose="02020603050405020304" pitchFamily="18" charset="0"/>
                <a:sym typeface="Wingdings" pitchFamily="2" charset="2"/>
              </a:rPr>
              <a:t></a:t>
            </a:r>
            <a:r>
              <a:rPr lang="en-US" altLang="zh-CN" dirty="0">
                <a:latin typeface="Times New Roman" panose="02020603050405020304" pitchFamily="18" charset="0"/>
                <a:cs typeface="Times New Roman" panose="02020603050405020304" pitchFamily="18" charset="0"/>
              </a:rPr>
              <a:t> &gt;95%</a:t>
            </a:r>
          </a:p>
        </p:txBody>
      </p:sp>
      <p:sp>
        <p:nvSpPr>
          <p:cNvPr id="10" name="矩形 9">
            <a:extLst>
              <a:ext uri="{FF2B5EF4-FFF2-40B4-BE49-F238E27FC236}">
                <a16:creationId xmlns:a16="http://schemas.microsoft.com/office/drawing/2014/main" id="{951ECD08-801F-5D23-91B6-73CED3D603A8}"/>
              </a:ext>
            </a:extLst>
          </p:cNvPr>
          <p:cNvSpPr/>
          <p:nvPr/>
        </p:nvSpPr>
        <p:spPr>
          <a:xfrm>
            <a:off x="1775520" y="4672901"/>
            <a:ext cx="4461675" cy="728084"/>
          </a:xfrm>
          <a:prstGeom prst="rect">
            <a:avLst/>
          </a:prstGeom>
        </p:spPr>
        <p:txBody>
          <a:bodyPr wrap="square">
            <a:spAutoFit/>
          </a:bodyPr>
          <a:lstStyle/>
          <a:p>
            <a:pPr>
              <a:lnSpc>
                <a:spcPct val="120000"/>
              </a:lnSpc>
            </a:pPr>
            <a:r>
              <a:rPr lang="en-US" altLang="zh-CN" dirty="0" err="1">
                <a:latin typeface="Times New Roman" panose="02020603050405020304" pitchFamily="18" charset="0"/>
                <a:ea typeface="华文细黑" panose="02010600040101010101" pitchFamily="2" charset="-122"/>
                <a:cs typeface="Times New Roman" panose="02020603050405020304" pitchFamily="18" charset="0"/>
              </a:rPr>
              <a:t>Healpixmap</a:t>
            </a:r>
            <a:r>
              <a:rPr lang="en-US" altLang="zh-CN" dirty="0">
                <a:latin typeface="Times New Roman" panose="02020603050405020304" pitchFamily="18" charset="0"/>
                <a:ea typeface="华文细黑" panose="02010600040101010101" pitchFamily="2" charset="-122"/>
                <a:cs typeface="Times New Roman" panose="02020603050405020304" pitchFamily="18" charset="0"/>
              </a:rPr>
              <a:t> </a:t>
            </a:r>
            <a:r>
              <a:rPr lang="en-US" altLang="zh-CN" dirty="0">
                <a:latin typeface="Times New Roman" panose="02020603050405020304" pitchFamily="18" charset="0"/>
                <a:ea typeface="华文细黑" panose="02010600040101010101" pitchFamily="2" charset="-122"/>
                <a:cs typeface="Times New Roman" panose="02020603050405020304" pitchFamily="18" charset="0"/>
                <a:sym typeface="Wingdings" pitchFamily="2" charset="2"/>
              </a:rPr>
              <a:t> Prior &amp; </a:t>
            </a:r>
            <a:r>
              <a:rPr lang="en-US" altLang="zh-CN" dirty="0">
                <a:latin typeface="Times New Roman" panose="02020603050405020304" pitchFamily="18" charset="0"/>
                <a:ea typeface="华文细黑" panose="02010600040101010101" pitchFamily="2" charset="-122"/>
                <a:cs typeface="Times New Roman" panose="02020603050405020304" pitchFamily="18" charset="0"/>
              </a:rPr>
              <a:t>Bayes </a:t>
            </a:r>
            <a:r>
              <a:rPr lang="en-US" altLang="zh-CN" dirty="0">
                <a:latin typeface="Times New Roman" panose="02020603050405020304" pitchFamily="18" charset="0"/>
                <a:ea typeface="华文细黑" panose="02010600040101010101" pitchFamily="2" charset="-122"/>
                <a:cs typeface="Times New Roman" panose="02020603050405020304" pitchFamily="18" charset="0"/>
                <a:sym typeface="Wingdings" pitchFamily="2" charset="2"/>
              </a:rPr>
              <a:t> </a:t>
            </a:r>
            <a:r>
              <a:rPr lang="en-US" altLang="zh-CN" dirty="0">
                <a:latin typeface="Times New Roman" panose="02020603050405020304" pitchFamily="18" charset="0"/>
                <a:ea typeface="华文细黑" panose="02010600040101010101" pitchFamily="2" charset="-122"/>
                <a:cs typeface="Times New Roman" panose="02020603050405020304" pitchFamily="18" charset="0"/>
              </a:rPr>
              <a:t>Posterior</a:t>
            </a:r>
          </a:p>
          <a:p>
            <a:pPr>
              <a:lnSpc>
                <a:spcPct val="120000"/>
              </a:lnSpc>
            </a:pPr>
            <a:r>
              <a:rPr lang="en-US" altLang="zh-CN" dirty="0">
                <a:latin typeface="Times New Roman" panose="02020603050405020304" pitchFamily="18" charset="0"/>
                <a:ea typeface="华文细黑" panose="02010600040101010101" pitchFamily="2" charset="-122"/>
                <a:cs typeface="Times New Roman" panose="02020603050405020304" pitchFamily="18" charset="0"/>
              </a:rPr>
              <a:t>Smoothing of Prior Distribution</a:t>
            </a:r>
            <a:endParaRPr lang="zh-CN" altLang="en-US" dirty="0">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289098556"/>
      </p:ext>
    </p:extLst>
  </p:cSld>
  <p:clrMapOvr>
    <a:masterClrMapping/>
  </p:clrMapOvr>
  <mc:AlternateContent xmlns:mc="http://schemas.openxmlformats.org/markup-compatibility/2006" xmlns:p14="http://schemas.microsoft.com/office/powerpoint/2010/main">
    <mc:Choice Requires="p14">
      <p:transition spd="slow" p14:dur="2000" advTm="25995"/>
    </mc:Choice>
    <mc:Fallback xmlns="">
      <p:transition spd="slow" advTm="25995"/>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3352" y="278936"/>
            <a:ext cx="977648" cy="1008063"/>
          </a:xfrm>
        </p:spPr>
        <p:txBody>
          <a:bodyPr/>
          <a:lstStyle/>
          <a:p>
            <a:r>
              <a:rPr lang="en-US" altLang="zh-CN" dirty="0"/>
              <a:t>06</a:t>
            </a:r>
            <a:endParaRPr lang="zh-CN" altLang="en-US" dirty="0"/>
          </a:p>
        </p:txBody>
      </p:sp>
      <p:sp>
        <p:nvSpPr>
          <p:cNvPr id="3" name="文本占位符 2"/>
          <p:cNvSpPr>
            <a:spLocks noGrp="1"/>
          </p:cNvSpPr>
          <p:nvPr>
            <p:ph type="body" sz="quarter" idx="12"/>
          </p:nvPr>
        </p:nvSpPr>
        <p:spPr>
          <a:xfrm>
            <a:off x="1437592" y="348250"/>
            <a:ext cx="8762864" cy="496824"/>
          </a:xfrm>
        </p:spPr>
        <p:txBody>
          <a:bodyPr/>
          <a:lstStyle/>
          <a:p>
            <a:r>
              <a:rPr lang="en-US" altLang="zh-CN" dirty="0"/>
              <a:t>Prospective Application</a:t>
            </a:r>
            <a:endParaRPr lang="zh-CN" altLang="en-US" dirty="0"/>
          </a:p>
        </p:txBody>
      </p:sp>
      <p:sp>
        <p:nvSpPr>
          <p:cNvPr id="16" name="灯片编号占位符 15"/>
          <p:cNvSpPr>
            <a:spLocks noGrp="1"/>
          </p:cNvSpPr>
          <p:nvPr>
            <p:ph type="sldNum" sz="quarter" idx="13"/>
          </p:nvPr>
        </p:nvSpPr>
        <p:spPr/>
        <p:txBody>
          <a:bodyPr/>
          <a:lstStyle/>
          <a:p>
            <a:fld id="{B38E2B37-E96B-4849-B006-9B228B0EB70F}" type="slidenum">
              <a:rPr lang="zh-CN" altLang="en-US" smtClean="0"/>
              <a:pPr/>
              <a:t>39</a:t>
            </a:fld>
            <a:endParaRPr lang="zh-CN" altLang="en-US" dirty="0"/>
          </a:p>
        </p:txBody>
      </p:sp>
      <p:pic>
        <p:nvPicPr>
          <p:cNvPr id="26" name="图片 25">
            <a:extLst>
              <a:ext uri="{FF2B5EF4-FFF2-40B4-BE49-F238E27FC236}">
                <a16:creationId xmlns:a16="http://schemas.microsoft.com/office/drawing/2014/main" id="{05E782DB-C189-3A8A-1FC5-3B820A89C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307" y="3399603"/>
            <a:ext cx="5869693" cy="3197749"/>
          </a:xfrm>
          <a:prstGeom prst="rect">
            <a:avLst/>
          </a:prstGeom>
        </p:spPr>
      </p:pic>
      <p:pic>
        <p:nvPicPr>
          <p:cNvPr id="28" name="图片 27">
            <a:extLst>
              <a:ext uri="{FF2B5EF4-FFF2-40B4-BE49-F238E27FC236}">
                <a16:creationId xmlns:a16="http://schemas.microsoft.com/office/drawing/2014/main" id="{3887F92E-D466-BE19-55A7-D0E99C106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344" y="3399603"/>
            <a:ext cx="5713312" cy="3197749"/>
          </a:xfrm>
          <a:prstGeom prst="rect">
            <a:avLst/>
          </a:prstGeom>
        </p:spPr>
      </p:pic>
      <p:sp>
        <p:nvSpPr>
          <p:cNvPr id="29" name="文本框 28">
            <a:extLst>
              <a:ext uri="{FF2B5EF4-FFF2-40B4-BE49-F238E27FC236}">
                <a16:creationId xmlns:a16="http://schemas.microsoft.com/office/drawing/2014/main" id="{780B860A-D031-E8A8-D2B5-7E83A001CCAF}"/>
              </a:ext>
            </a:extLst>
          </p:cNvPr>
          <p:cNvSpPr txBox="1"/>
          <p:nvPr/>
        </p:nvSpPr>
        <p:spPr>
          <a:xfrm>
            <a:off x="2013385" y="1412776"/>
            <a:ext cx="8547917" cy="584775"/>
          </a:xfrm>
          <a:prstGeom prst="rect">
            <a:avLst/>
          </a:prstGeom>
          <a:noFill/>
        </p:spPr>
        <p:txBody>
          <a:bodyPr wrap="none" rtlCol="0">
            <a:spAutoFit/>
          </a:bodyPr>
          <a:lstStyle/>
          <a:p>
            <a:r>
              <a:rPr kumimoji="1" lang="en-US" altLang="zh-CN" sz="3200" b="1" dirty="0" err="1">
                <a:latin typeface="Times New Roman" panose="02020603050405020304" pitchFamily="18" charset="0"/>
                <a:cs typeface="Times New Roman" panose="02020603050405020304" pitchFamily="18" charset="0"/>
              </a:rPr>
              <a:t>GaiaNIR</a:t>
            </a:r>
            <a:r>
              <a:rPr kumimoji="1" lang="en-US" altLang="zh-CN" sz="3200" b="1" dirty="0">
                <a:latin typeface="Times New Roman" panose="02020603050405020304" pitchFamily="18" charset="0"/>
                <a:cs typeface="Times New Roman" panose="02020603050405020304" pitchFamily="18" charset="0"/>
              </a:rPr>
              <a:t>: A Future All-Sky Astrometry Mission</a:t>
            </a:r>
            <a:endParaRPr kumimoji="1" lang="zh-CN" altLang="en-US" sz="3200" b="1" dirty="0">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77CB4AB0-36DC-D6C9-021F-013D9A582092}"/>
              </a:ext>
            </a:extLst>
          </p:cNvPr>
          <p:cNvSpPr txBox="1"/>
          <p:nvPr/>
        </p:nvSpPr>
        <p:spPr>
          <a:xfrm>
            <a:off x="983432" y="2633024"/>
            <a:ext cx="4187365" cy="400110"/>
          </a:xfrm>
          <a:prstGeom prst="rect">
            <a:avLst/>
          </a:prstGeom>
          <a:noFill/>
        </p:spPr>
        <p:txBody>
          <a:bodyPr wrap="none" rtlCol="0">
            <a:spAutoFit/>
          </a:bodyPr>
          <a:lstStyle/>
          <a:p>
            <a:r>
              <a:rPr kumimoji="1" lang="en-US" altLang="zh-CN" sz="2000" b="1" dirty="0">
                <a:latin typeface="Times New Roman" panose="02020603050405020304" pitchFamily="18" charset="0"/>
                <a:cs typeface="Times New Roman" panose="02020603050405020304" pitchFamily="18" charset="0"/>
              </a:rPr>
              <a:t>Gaia</a:t>
            </a:r>
            <a:r>
              <a:rPr kumimoji="1" lang="en-US" altLang="zh-CN" sz="2000" dirty="0">
                <a:latin typeface="Times New Roman" panose="02020603050405020304" pitchFamily="18" charset="0"/>
                <a:cs typeface="Times New Roman" panose="02020603050405020304" pitchFamily="18" charset="0"/>
              </a:rPr>
              <a:t>: Optical, Galactic plane obscured</a:t>
            </a:r>
            <a:endParaRPr kumimoji="1" lang="zh-CN" altLang="en-US" sz="2000" dirty="0">
              <a:latin typeface="Times New Roman" panose="02020603050405020304" pitchFamily="18" charset="0"/>
              <a:cs typeface="Times New Roman" panose="02020603050405020304" pitchFamily="18" charset="0"/>
            </a:endParaRPr>
          </a:p>
        </p:txBody>
      </p:sp>
      <p:sp>
        <p:nvSpPr>
          <p:cNvPr id="32" name="右箭头 31">
            <a:extLst>
              <a:ext uri="{FF2B5EF4-FFF2-40B4-BE49-F238E27FC236}">
                <a16:creationId xmlns:a16="http://schemas.microsoft.com/office/drawing/2014/main" id="{D4CCCAC6-91DD-C098-866A-3F214ACFD70E}"/>
              </a:ext>
            </a:extLst>
          </p:cNvPr>
          <p:cNvSpPr/>
          <p:nvPr/>
        </p:nvSpPr>
        <p:spPr>
          <a:xfrm>
            <a:off x="5447928" y="2780928"/>
            <a:ext cx="1008112" cy="14401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33" name="文本框 32">
            <a:extLst>
              <a:ext uri="{FF2B5EF4-FFF2-40B4-BE49-F238E27FC236}">
                <a16:creationId xmlns:a16="http://schemas.microsoft.com/office/drawing/2014/main" id="{A99AD5A8-DDC9-FDDE-EA53-E9B87AB70AA8}"/>
              </a:ext>
            </a:extLst>
          </p:cNvPr>
          <p:cNvSpPr txBox="1"/>
          <p:nvPr/>
        </p:nvSpPr>
        <p:spPr>
          <a:xfrm>
            <a:off x="6816080" y="2633024"/>
            <a:ext cx="5036956" cy="400110"/>
          </a:xfrm>
          <a:prstGeom prst="rect">
            <a:avLst/>
          </a:prstGeom>
          <a:noFill/>
        </p:spPr>
        <p:txBody>
          <a:bodyPr wrap="none" rtlCol="0">
            <a:spAutoFit/>
          </a:bodyPr>
          <a:lstStyle/>
          <a:p>
            <a:r>
              <a:rPr kumimoji="1" lang="en-US" altLang="zh-CN" sz="2000" b="1" dirty="0" err="1">
                <a:latin typeface="Times New Roman" panose="02020603050405020304" pitchFamily="18" charset="0"/>
                <a:cs typeface="Times New Roman" panose="02020603050405020304" pitchFamily="18" charset="0"/>
              </a:rPr>
              <a:t>GaiaNIR</a:t>
            </a:r>
            <a:r>
              <a:rPr kumimoji="1" lang="en-US" altLang="zh-CN" sz="2000" dirty="0">
                <a:latin typeface="Times New Roman" panose="02020603050405020304" pitchFamily="18" charset="0"/>
                <a:cs typeface="Times New Roman" panose="02020603050405020304" pitchFamily="18" charset="0"/>
              </a:rPr>
              <a:t>: +NIR, penetrate into Galactic center</a:t>
            </a:r>
            <a:endParaRPr kumimoji="1"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2074793"/>
      </p:ext>
    </p:extLst>
  </p:cSld>
  <p:clrMapOvr>
    <a:masterClrMapping/>
  </p:clrMapOvr>
  <mc:AlternateContent xmlns:mc="http://schemas.openxmlformats.org/markup-compatibility/2006" xmlns:p14="http://schemas.microsoft.com/office/powerpoint/2010/main">
    <mc:Choice Requires="p14">
      <p:transition spd="slow" p14:dur="2000" advTm="24205"/>
    </mc:Choice>
    <mc:Fallback xmlns="">
      <p:transition spd="slow" advTm="2420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2065" y="278936"/>
            <a:ext cx="881407" cy="1008063"/>
          </a:xfrm>
        </p:spPr>
        <p:txBody>
          <a:bodyPr/>
          <a:lstStyle/>
          <a:p>
            <a:r>
              <a:rPr lang="en-US" altLang="zh-CN" dirty="0"/>
              <a:t>01</a:t>
            </a:r>
            <a:endParaRPr lang="zh-CN" altLang="en-US" dirty="0"/>
          </a:p>
        </p:txBody>
      </p:sp>
      <p:sp>
        <p:nvSpPr>
          <p:cNvPr id="3" name="文本占位符 2"/>
          <p:cNvSpPr>
            <a:spLocks noGrp="1"/>
          </p:cNvSpPr>
          <p:nvPr>
            <p:ph type="body" sz="quarter" idx="12"/>
          </p:nvPr>
        </p:nvSpPr>
        <p:spPr/>
        <p:txBody>
          <a:bodyPr/>
          <a:lstStyle/>
          <a:p>
            <a:r>
              <a:rPr lang="en-US" altLang="zh-CN" dirty="0"/>
              <a:t>Scientific Value</a:t>
            </a:r>
            <a:endParaRPr lang="zh-CN" altLang="en-US" dirty="0"/>
          </a:p>
        </p:txBody>
      </p:sp>
      <p:grpSp>
        <p:nvGrpSpPr>
          <p:cNvPr id="17" name="组合 16"/>
          <p:cNvGrpSpPr/>
          <p:nvPr/>
        </p:nvGrpSpPr>
        <p:grpSpPr>
          <a:xfrm>
            <a:off x="1081830" y="2290763"/>
            <a:ext cx="974725" cy="1009650"/>
            <a:chOff x="1138982" y="2290763"/>
            <a:chExt cx="974725" cy="1009650"/>
          </a:xfrm>
        </p:grpSpPr>
        <p:sp>
          <p:nvSpPr>
            <p:cNvPr id="4" name="MH_Other_1"/>
            <p:cNvSpPr/>
            <p:nvPr>
              <p:custDataLst>
                <p:tags r:id="rId4"/>
              </p:custDataLst>
            </p:nvPr>
          </p:nvSpPr>
          <p:spPr>
            <a:xfrm>
              <a:off x="1273919" y="2430463"/>
              <a:ext cx="704850" cy="73025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5" name="MH_Other_2"/>
            <p:cNvSpPr/>
            <p:nvPr>
              <p:custDataLst>
                <p:tags r:id="rId5"/>
              </p:custDataLst>
            </p:nvPr>
          </p:nvSpPr>
          <p:spPr>
            <a:xfrm>
              <a:off x="1138982" y="2290763"/>
              <a:ext cx="974725"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MH_Other_5"/>
            <p:cNvSpPr>
              <a:spLocks/>
            </p:cNvSpPr>
            <p:nvPr>
              <p:custDataLst>
                <p:tags r:id="rId6"/>
              </p:custDataLst>
            </p:nvPr>
          </p:nvSpPr>
          <p:spPr bwMode="auto">
            <a:xfrm>
              <a:off x="1421557" y="2600326"/>
              <a:ext cx="398463" cy="39687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accent2"/>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grpSp>
      <p:grpSp>
        <p:nvGrpSpPr>
          <p:cNvPr id="16" name="组合 15"/>
          <p:cNvGrpSpPr/>
          <p:nvPr/>
        </p:nvGrpSpPr>
        <p:grpSpPr>
          <a:xfrm>
            <a:off x="1081830" y="4435574"/>
            <a:ext cx="974725" cy="1009650"/>
            <a:chOff x="1138982" y="4435574"/>
            <a:chExt cx="974725" cy="1009650"/>
          </a:xfrm>
        </p:grpSpPr>
        <p:sp>
          <p:nvSpPr>
            <p:cNvPr id="8" name="MH_Other_3"/>
            <p:cNvSpPr/>
            <p:nvPr>
              <p:custDataLst>
                <p:tags r:id="rId1"/>
              </p:custDataLst>
            </p:nvPr>
          </p:nvSpPr>
          <p:spPr>
            <a:xfrm>
              <a:off x="1273919" y="4575274"/>
              <a:ext cx="704850" cy="73025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9" name="MH_Other_4"/>
            <p:cNvSpPr/>
            <p:nvPr>
              <p:custDataLst>
                <p:tags r:id="rId2"/>
              </p:custDataLst>
            </p:nvPr>
          </p:nvSpPr>
          <p:spPr>
            <a:xfrm>
              <a:off x="1138982" y="4435574"/>
              <a:ext cx="974725"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MH_Other_6"/>
            <p:cNvSpPr>
              <a:spLocks noChangeAspect="1"/>
            </p:cNvSpPr>
            <p:nvPr>
              <p:custDataLst>
                <p:tags r:id="rId3"/>
              </p:custDataLst>
            </p:nvPr>
          </p:nvSpPr>
          <p:spPr bwMode="auto">
            <a:xfrm>
              <a:off x="1439020" y="4743549"/>
              <a:ext cx="396875" cy="39370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grpSp>
      <p:sp>
        <p:nvSpPr>
          <p:cNvPr id="18" name="文本框 17"/>
          <p:cNvSpPr txBox="1"/>
          <p:nvPr/>
        </p:nvSpPr>
        <p:spPr>
          <a:xfrm>
            <a:off x="2234899" y="2204864"/>
            <a:ext cx="8592695"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Reduce astrometry errors of Sky Surveys in low-b </a:t>
            </a:r>
            <a:endParaRPr lang="zh-CN" altLang="en-US" sz="2400" b="1" dirty="0">
              <a:latin typeface="微软雅黑" panose="020B0503020204020204" pitchFamily="34" charset="-122"/>
              <a:ea typeface="微软雅黑" panose="020B0503020204020204" pitchFamily="34" charset="-122"/>
            </a:endParaRPr>
          </a:p>
        </p:txBody>
      </p:sp>
      <p:sp>
        <p:nvSpPr>
          <p:cNvPr id="19" name="矩形 18"/>
          <p:cNvSpPr/>
          <p:nvPr/>
        </p:nvSpPr>
        <p:spPr>
          <a:xfrm>
            <a:off x="2279576" y="2654303"/>
            <a:ext cx="9127380" cy="798745"/>
          </a:xfrm>
          <a:prstGeom prst="rect">
            <a:avLst/>
          </a:prstGeom>
        </p:spPr>
        <p:txBody>
          <a:bodyPr wrap="square">
            <a:spAutoFit/>
          </a:bodyPr>
          <a:lstStyle/>
          <a:p>
            <a:pPr>
              <a:lnSpc>
                <a:spcPct val="120000"/>
              </a:lnSpc>
            </a:pPr>
            <a:r>
              <a:rPr lang="en-US" altLang="zh-CN" sz="2000" dirty="0">
                <a:latin typeface="Times New Roman" panose="02020603050405020304" pitchFamily="18" charset="0"/>
                <a:ea typeface="华文细黑" panose="02010600040101010101" pitchFamily="2" charset="-122"/>
                <a:cs typeface="Times New Roman" panose="02020603050405020304" pitchFamily="18" charset="0"/>
              </a:rPr>
              <a:t>Quasars are good astrometry references due to small parallaxes and proper motions. </a:t>
            </a:r>
          </a:p>
          <a:p>
            <a:pPr>
              <a:lnSpc>
                <a:spcPct val="120000"/>
              </a:lnSpc>
            </a:pPr>
            <a:r>
              <a:rPr lang="en-US" altLang="zh-CN" sz="2000" dirty="0">
                <a:latin typeface="Times New Roman" panose="02020603050405020304" pitchFamily="18" charset="0"/>
                <a:ea typeface="华文细黑" panose="02010600040101010101" pitchFamily="2" charset="-122"/>
                <a:cs typeface="Times New Roman" panose="02020603050405020304" pitchFamily="18" charset="0"/>
              </a:rPr>
              <a:t>Could help Gaia build better reference frames in the Galactic plane region.</a:t>
            </a:r>
          </a:p>
        </p:txBody>
      </p:sp>
      <p:sp>
        <p:nvSpPr>
          <p:cNvPr id="22" name="文本框 21"/>
          <p:cNvSpPr txBox="1"/>
          <p:nvPr/>
        </p:nvSpPr>
        <p:spPr>
          <a:xfrm>
            <a:off x="2234900" y="4355206"/>
            <a:ext cx="6669412"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Probe gas structures of the Milky Way</a:t>
            </a:r>
            <a:endParaRPr lang="zh-CN" altLang="en-US" sz="2400" b="1" dirty="0">
              <a:latin typeface="微软雅黑" panose="020B0503020204020204" pitchFamily="34" charset="-122"/>
              <a:ea typeface="微软雅黑" panose="020B0503020204020204" pitchFamily="34" charset="-122"/>
            </a:endParaRPr>
          </a:p>
        </p:txBody>
      </p:sp>
      <p:sp>
        <p:nvSpPr>
          <p:cNvPr id="23" name="矩形 22"/>
          <p:cNvSpPr/>
          <p:nvPr/>
        </p:nvSpPr>
        <p:spPr>
          <a:xfrm>
            <a:off x="2279576" y="4804645"/>
            <a:ext cx="5619999" cy="798745"/>
          </a:xfrm>
          <a:prstGeom prst="rect">
            <a:avLst/>
          </a:prstGeom>
        </p:spPr>
        <p:txBody>
          <a:bodyPr wrap="square">
            <a:spAutoFit/>
          </a:bodyPr>
          <a:lstStyle/>
          <a:p>
            <a:pPr>
              <a:lnSpc>
                <a:spcPct val="120000"/>
              </a:lnSpc>
            </a:pPr>
            <a:r>
              <a:rPr lang="en-US" altLang="zh-CN" sz="2000" dirty="0">
                <a:latin typeface="Times New Roman" panose="02020603050405020304" pitchFamily="18" charset="0"/>
                <a:ea typeface="华文细黑" panose="02010600040101010101" pitchFamily="2" charset="-122"/>
                <a:cs typeface="Times New Roman" panose="02020603050405020304" pitchFamily="18" charset="0"/>
              </a:rPr>
              <a:t>Line-of-sight absorption towards quasars help study the gaseous structures of Galactic plane.</a:t>
            </a:r>
          </a:p>
        </p:txBody>
      </p:sp>
      <p:sp>
        <p:nvSpPr>
          <p:cNvPr id="6" name="灯片编号占位符 5"/>
          <p:cNvSpPr>
            <a:spLocks noGrp="1"/>
          </p:cNvSpPr>
          <p:nvPr>
            <p:ph type="sldNum" sz="quarter" idx="13"/>
          </p:nvPr>
        </p:nvSpPr>
        <p:spPr/>
        <p:txBody>
          <a:bodyPr/>
          <a:lstStyle/>
          <a:p>
            <a:fld id="{B38E2B37-E96B-4849-B006-9B228B0EB70F}" type="slidenum">
              <a:rPr lang="zh-CN" altLang="en-US" smtClean="0"/>
              <a:pPr/>
              <a:t>4</a:t>
            </a:fld>
            <a:endParaRPr lang="zh-CN" altLang="en-US" dirty="0"/>
          </a:p>
        </p:txBody>
      </p:sp>
    </p:spTree>
    <p:extLst>
      <p:ext uri="{BB962C8B-B14F-4D97-AF65-F5344CB8AC3E}">
        <p14:creationId xmlns:p14="http://schemas.microsoft.com/office/powerpoint/2010/main" val="2646511441"/>
      </p:ext>
    </p:extLst>
  </p:cSld>
  <p:clrMapOvr>
    <a:masterClrMapping/>
  </p:clrMapOvr>
  <mc:AlternateContent xmlns:mc="http://schemas.openxmlformats.org/markup-compatibility/2006" xmlns:p14="http://schemas.microsoft.com/office/powerpoint/2010/main">
    <mc:Choice Requires="p14">
      <p:transition spd="slow" p14:dur="2000" advTm="28034"/>
    </mc:Choice>
    <mc:Fallback xmlns="">
      <p:transition spd="slow" advTm="28034"/>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3352" y="278936"/>
            <a:ext cx="977648" cy="1008063"/>
          </a:xfrm>
        </p:spPr>
        <p:txBody>
          <a:bodyPr/>
          <a:lstStyle/>
          <a:p>
            <a:r>
              <a:rPr lang="en-US" altLang="zh-CN" dirty="0"/>
              <a:t>06</a:t>
            </a:r>
            <a:endParaRPr lang="zh-CN" altLang="en-US" dirty="0"/>
          </a:p>
        </p:txBody>
      </p:sp>
      <p:sp>
        <p:nvSpPr>
          <p:cNvPr id="3" name="文本占位符 2"/>
          <p:cNvSpPr>
            <a:spLocks noGrp="1"/>
          </p:cNvSpPr>
          <p:nvPr>
            <p:ph type="body" sz="quarter" idx="12"/>
          </p:nvPr>
        </p:nvSpPr>
        <p:spPr/>
        <p:txBody>
          <a:bodyPr/>
          <a:lstStyle/>
          <a:p>
            <a:r>
              <a:rPr lang="en-US" altLang="zh-CN" dirty="0"/>
              <a:t>Follow-ups</a:t>
            </a:r>
            <a:endParaRPr lang="zh-CN" altLang="en-US" dirty="0"/>
          </a:p>
        </p:txBody>
      </p:sp>
      <p:grpSp>
        <p:nvGrpSpPr>
          <p:cNvPr id="6" name="组合 5"/>
          <p:cNvGrpSpPr/>
          <p:nvPr/>
        </p:nvGrpSpPr>
        <p:grpSpPr>
          <a:xfrm>
            <a:off x="2837905" y="2150589"/>
            <a:ext cx="6516190" cy="3586681"/>
            <a:chOff x="3324226" y="1981200"/>
            <a:chExt cx="5776913" cy="3179764"/>
          </a:xfrm>
        </p:grpSpPr>
        <p:sp>
          <p:nvSpPr>
            <p:cNvPr id="21" name="MH_Other_1"/>
            <p:cNvSpPr/>
            <p:nvPr>
              <p:custDataLst>
                <p:tags r:id="rId1"/>
              </p:custDataLst>
            </p:nvPr>
          </p:nvSpPr>
          <p:spPr>
            <a:xfrm>
              <a:off x="6515101" y="3395663"/>
              <a:ext cx="942975" cy="1765300"/>
            </a:xfrm>
            <a:custGeom>
              <a:avLst/>
              <a:gdLst>
                <a:gd name="connsiteX0" fmla="*/ 221247 w 863600"/>
                <a:gd name="connsiteY0" fmla="*/ 0 h 1615441"/>
                <a:gd name="connsiteX1" fmla="*/ 863600 w 863600"/>
                <a:gd name="connsiteY1" fmla="*/ 1 h 1615441"/>
                <a:gd name="connsiteX2" fmla="*/ 863600 w 863600"/>
                <a:gd name="connsiteY2" fmla="*/ 140965 h 1615441"/>
                <a:gd name="connsiteX3" fmla="*/ 221247 w 863600"/>
                <a:gd name="connsiteY3" fmla="*/ 140965 h 1615441"/>
                <a:gd name="connsiteX4" fmla="*/ 140965 w 863600"/>
                <a:gd name="connsiteY4" fmla="*/ 221247 h 1615441"/>
                <a:gd name="connsiteX5" fmla="*/ 140964 w 863600"/>
                <a:gd name="connsiteY5" fmla="*/ 1615441 h 1615441"/>
                <a:gd name="connsiteX6" fmla="*/ 0 w 863600"/>
                <a:gd name="connsiteY6" fmla="*/ 1615441 h 1615441"/>
                <a:gd name="connsiteX7" fmla="*/ 0 w 863600"/>
                <a:gd name="connsiteY7" fmla="*/ 221247 h 1615441"/>
                <a:gd name="connsiteX8" fmla="*/ 221247 w 863600"/>
                <a:gd name="connsiteY8" fmla="*/ 0 h 161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600" h="1615441">
                  <a:moveTo>
                    <a:pt x="221247" y="0"/>
                  </a:moveTo>
                  <a:lnTo>
                    <a:pt x="863600" y="1"/>
                  </a:lnTo>
                  <a:lnTo>
                    <a:pt x="863600" y="140965"/>
                  </a:lnTo>
                  <a:lnTo>
                    <a:pt x="221247" y="140965"/>
                  </a:lnTo>
                  <a:cubicBezTo>
                    <a:pt x="176908" y="140965"/>
                    <a:pt x="140965" y="176908"/>
                    <a:pt x="140965" y="221247"/>
                  </a:cubicBezTo>
                  <a:cubicBezTo>
                    <a:pt x="140965" y="685978"/>
                    <a:pt x="140964" y="1150710"/>
                    <a:pt x="140964" y="1615441"/>
                  </a:cubicBezTo>
                  <a:lnTo>
                    <a:pt x="0" y="1615441"/>
                  </a:lnTo>
                  <a:lnTo>
                    <a:pt x="0" y="221247"/>
                  </a:lnTo>
                  <a:cubicBezTo>
                    <a:pt x="0" y="99056"/>
                    <a:pt x="99056" y="0"/>
                    <a:pt x="2212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4" name="MH_Other_2"/>
            <p:cNvSpPr/>
            <p:nvPr>
              <p:custDataLst>
                <p:tags r:id="rId2"/>
              </p:custDataLst>
            </p:nvPr>
          </p:nvSpPr>
          <p:spPr>
            <a:xfrm>
              <a:off x="6180139" y="2166939"/>
              <a:ext cx="942975" cy="2994025"/>
            </a:xfrm>
            <a:custGeom>
              <a:avLst/>
              <a:gdLst>
                <a:gd name="connsiteX0" fmla="*/ 221247 w 863600"/>
                <a:gd name="connsiteY0" fmla="*/ 0 h 2741461"/>
                <a:gd name="connsiteX1" fmla="*/ 863600 w 863600"/>
                <a:gd name="connsiteY1" fmla="*/ 1 h 2741461"/>
                <a:gd name="connsiteX2" fmla="*/ 863600 w 863600"/>
                <a:gd name="connsiteY2" fmla="*/ 140965 h 2741461"/>
                <a:gd name="connsiteX3" fmla="*/ 221247 w 863600"/>
                <a:gd name="connsiteY3" fmla="*/ 140965 h 2741461"/>
                <a:gd name="connsiteX4" fmla="*/ 140965 w 863600"/>
                <a:gd name="connsiteY4" fmla="*/ 221247 h 2741461"/>
                <a:gd name="connsiteX5" fmla="*/ 140965 w 863600"/>
                <a:gd name="connsiteY5" fmla="*/ 1013461 h 2741461"/>
                <a:gd name="connsiteX6" fmla="*/ 140965 w 863600"/>
                <a:gd name="connsiteY6" fmla="*/ 1013461 h 2741461"/>
                <a:gd name="connsiteX7" fmla="*/ 140965 w 863600"/>
                <a:gd name="connsiteY7" fmla="*/ 2741461 h 2741461"/>
                <a:gd name="connsiteX8" fmla="*/ 1 w 863600"/>
                <a:gd name="connsiteY8" fmla="*/ 2741461 h 2741461"/>
                <a:gd name="connsiteX9" fmla="*/ 0 w 863600"/>
                <a:gd name="connsiteY9" fmla="*/ 1615441 h 2741461"/>
                <a:gd name="connsiteX10" fmla="*/ 0 w 863600"/>
                <a:gd name="connsiteY10" fmla="*/ 1615441 h 2741461"/>
                <a:gd name="connsiteX11" fmla="*/ 0 w 863600"/>
                <a:gd name="connsiteY11" fmla="*/ 1013461 h 2741461"/>
                <a:gd name="connsiteX12" fmla="*/ 0 w 863600"/>
                <a:gd name="connsiteY12" fmla="*/ 221247 h 2741461"/>
                <a:gd name="connsiteX13" fmla="*/ 221247 w 863600"/>
                <a:gd name="connsiteY13" fmla="*/ 0 h 274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3600" h="2741461">
                  <a:moveTo>
                    <a:pt x="221247" y="0"/>
                  </a:moveTo>
                  <a:lnTo>
                    <a:pt x="863600" y="1"/>
                  </a:lnTo>
                  <a:lnTo>
                    <a:pt x="863600" y="140965"/>
                  </a:lnTo>
                  <a:lnTo>
                    <a:pt x="221247" y="140965"/>
                  </a:lnTo>
                  <a:cubicBezTo>
                    <a:pt x="176908" y="140965"/>
                    <a:pt x="140965" y="176908"/>
                    <a:pt x="140965" y="221247"/>
                  </a:cubicBezTo>
                  <a:lnTo>
                    <a:pt x="140965" y="1013461"/>
                  </a:lnTo>
                  <a:lnTo>
                    <a:pt x="140965" y="1013461"/>
                  </a:lnTo>
                  <a:lnTo>
                    <a:pt x="140965" y="2741461"/>
                  </a:lnTo>
                  <a:lnTo>
                    <a:pt x="1" y="2741461"/>
                  </a:lnTo>
                  <a:lnTo>
                    <a:pt x="0" y="1615441"/>
                  </a:lnTo>
                  <a:lnTo>
                    <a:pt x="0" y="1615441"/>
                  </a:lnTo>
                  <a:lnTo>
                    <a:pt x="0" y="1013461"/>
                  </a:lnTo>
                  <a:lnTo>
                    <a:pt x="0" y="221247"/>
                  </a:lnTo>
                  <a:cubicBezTo>
                    <a:pt x="0" y="99056"/>
                    <a:pt x="99056" y="0"/>
                    <a:pt x="2212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5" name="MH_Other_3"/>
            <p:cNvSpPr/>
            <p:nvPr>
              <p:custDataLst>
                <p:tags r:id="rId3"/>
              </p:custDataLst>
            </p:nvPr>
          </p:nvSpPr>
          <p:spPr>
            <a:xfrm flipH="1">
              <a:off x="4743451" y="4344989"/>
              <a:ext cx="942975" cy="815975"/>
            </a:xfrm>
            <a:custGeom>
              <a:avLst/>
              <a:gdLst>
                <a:gd name="connsiteX0" fmla="*/ 221247 w 863600"/>
                <a:gd name="connsiteY0" fmla="*/ 0 h 746809"/>
                <a:gd name="connsiteX1" fmla="*/ 0 w 863600"/>
                <a:gd name="connsiteY1" fmla="*/ 221247 h 746809"/>
                <a:gd name="connsiteX2" fmla="*/ 0 w 863600"/>
                <a:gd name="connsiteY2" fmla="*/ 746809 h 746809"/>
                <a:gd name="connsiteX3" fmla="*/ 140965 w 863600"/>
                <a:gd name="connsiteY3" fmla="*/ 746809 h 746809"/>
                <a:gd name="connsiteX4" fmla="*/ 140965 w 863600"/>
                <a:gd name="connsiteY4" fmla="*/ 221247 h 746809"/>
                <a:gd name="connsiteX5" fmla="*/ 221247 w 863600"/>
                <a:gd name="connsiteY5" fmla="*/ 140965 h 746809"/>
                <a:gd name="connsiteX6" fmla="*/ 863600 w 863600"/>
                <a:gd name="connsiteY6" fmla="*/ 140965 h 746809"/>
                <a:gd name="connsiteX7" fmla="*/ 863600 w 863600"/>
                <a:gd name="connsiteY7" fmla="*/ 1 h 74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3600" h="746809">
                  <a:moveTo>
                    <a:pt x="221247" y="0"/>
                  </a:moveTo>
                  <a:cubicBezTo>
                    <a:pt x="99056" y="0"/>
                    <a:pt x="0" y="99056"/>
                    <a:pt x="0" y="221247"/>
                  </a:cubicBezTo>
                  <a:lnTo>
                    <a:pt x="0" y="746809"/>
                  </a:lnTo>
                  <a:lnTo>
                    <a:pt x="140965" y="746809"/>
                  </a:lnTo>
                  <a:lnTo>
                    <a:pt x="140965" y="221247"/>
                  </a:lnTo>
                  <a:cubicBezTo>
                    <a:pt x="140965" y="176908"/>
                    <a:pt x="176908" y="140965"/>
                    <a:pt x="221247" y="140965"/>
                  </a:cubicBezTo>
                  <a:lnTo>
                    <a:pt x="863600" y="140965"/>
                  </a:lnTo>
                  <a:lnTo>
                    <a:pt x="863600" y="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6" name="MH_Other_4"/>
            <p:cNvSpPr/>
            <p:nvPr>
              <p:custDataLst>
                <p:tags r:id="rId4"/>
              </p:custDataLst>
            </p:nvPr>
          </p:nvSpPr>
          <p:spPr>
            <a:xfrm flipH="1">
              <a:off x="5078414" y="3167063"/>
              <a:ext cx="942975" cy="1993900"/>
            </a:xfrm>
            <a:custGeom>
              <a:avLst/>
              <a:gdLst>
                <a:gd name="connsiteX0" fmla="*/ 221247 w 863600"/>
                <a:gd name="connsiteY0" fmla="*/ 0 h 1825043"/>
                <a:gd name="connsiteX1" fmla="*/ 0 w 863600"/>
                <a:gd name="connsiteY1" fmla="*/ 221247 h 1825043"/>
                <a:gd name="connsiteX2" fmla="*/ 0 w 863600"/>
                <a:gd name="connsiteY2" fmla="*/ 1013461 h 1825043"/>
                <a:gd name="connsiteX3" fmla="*/ 0 w 863600"/>
                <a:gd name="connsiteY3" fmla="*/ 1615441 h 1825043"/>
                <a:gd name="connsiteX4" fmla="*/ 0 w 863600"/>
                <a:gd name="connsiteY4" fmla="*/ 1825043 h 1825043"/>
                <a:gd name="connsiteX5" fmla="*/ 140965 w 863600"/>
                <a:gd name="connsiteY5" fmla="*/ 1825043 h 1825043"/>
                <a:gd name="connsiteX6" fmla="*/ 140965 w 863600"/>
                <a:gd name="connsiteY6" fmla="*/ 1013461 h 1825043"/>
                <a:gd name="connsiteX7" fmla="*/ 140965 w 863600"/>
                <a:gd name="connsiteY7" fmla="*/ 221247 h 1825043"/>
                <a:gd name="connsiteX8" fmla="*/ 221247 w 863600"/>
                <a:gd name="connsiteY8" fmla="*/ 140965 h 1825043"/>
                <a:gd name="connsiteX9" fmla="*/ 863600 w 863600"/>
                <a:gd name="connsiteY9" fmla="*/ 140965 h 1825043"/>
                <a:gd name="connsiteX10" fmla="*/ 863600 w 863600"/>
                <a:gd name="connsiteY10" fmla="*/ 1 h 182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3600" h="1825043">
                  <a:moveTo>
                    <a:pt x="221247" y="0"/>
                  </a:moveTo>
                  <a:cubicBezTo>
                    <a:pt x="99056" y="0"/>
                    <a:pt x="0" y="99056"/>
                    <a:pt x="0" y="221247"/>
                  </a:cubicBezTo>
                  <a:lnTo>
                    <a:pt x="0" y="1013461"/>
                  </a:lnTo>
                  <a:lnTo>
                    <a:pt x="0" y="1615441"/>
                  </a:lnTo>
                  <a:lnTo>
                    <a:pt x="0" y="1825043"/>
                  </a:lnTo>
                  <a:lnTo>
                    <a:pt x="140965" y="1825043"/>
                  </a:lnTo>
                  <a:lnTo>
                    <a:pt x="140965" y="1013461"/>
                  </a:lnTo>
                  <a:lnTo>
                    <a:pt x="140965" y="221247"/>
                  </a:lnTo>
                  <a:cubicBezTo>
                    <a:pt x="140965" y="176908"/>
                    <a:pt x="176908" y="140965"/>
                    <a:pt x="221247" y="140965"/>
                  </a:cubicBezTo>
                  <a:lnTo>
                    <a:pt x="863600" y="140965"/>
                  </a:lnTo>
                  <a:lnTo>
                    <a:pt x="863600" y="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7" name="MH_Other_5"/>
            <p:cNvSpPr/>
            <p:nvPr>
              <p:custDataLst>
                <p:tags r:id="rId5"/>
              </p:custDataLst>
            </p:nvPr>
          </p:nvSpPr>
          <p:spPr>
            <a:xfrm>
              <a:off x="7424739" y="3211514"/>
              <a:ext cx="528637" cy="528637"/>
            </a:xfrm>
            <a:prstGeom prst="ellipse">
              <a:avLst/>
            </a:prstGeom>
            <a:solidFill>
              <a:schemeClr val="accent2"/>
            </a:solidFill>
            <a:ln>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dirty="0">
                  <a:solidFill>
                    <a:srgbClr val="FFFFFF"/>
                  </a:solidFill>
                </a:rPr>
                <a:t>B</a:t>
              </a:r>
              <a:endParaRPr lang="zh-CN" altLang="en-US" sz="2000" dirty="0">
                <a:solidFill>
                  <a:srgbClr val="FFFFFF"/>
                </a:solidFill>
              </a:endParaRPr>
            </a:p>
          </p:txBody>
        </p:sp>
        <p:sp>
          <p:nvSpPr>
            <p:cNvPr id="28" name="MH_Other_6"/>
            <p:cNvSpPr/>
            <p:nvPr>
              <p:custDataLst>
                <p:tags r:id="rId6"/>
              </p:custDataLst>
            </p:nvPr>
          </p:nvSpPr>
          <p:spPr>
            <a:xfrm>
              <a:off x="7089775" y="1981200"/>
              <a:ext cx="528638" cy="527050"/>
            </a:xfrm>
            <a:prstGeom prst="ellipse">
              <a:avLst/>
            </a:prstGeom>
            <a:solidFill>
              <a:schemeClr val="accent2"/>
            </a:solidFill>
            <a:ln>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dirty="0">
                  <a:solidFill>
                    <a:srgbClr val="FFFFFF"/>
                  </a:solidFill>
                </a:rPr>
                <a:t>D</a:t>
              </a:r>
              <a:endParaRPr lang="zh-CN" altLang="en-US" sz="2000" dirty="0">
                <a:solidFill>
                  <a:srgbClr val="FFFFFF"/>
                </a:solidFill>
              </a:endParaRPr>
            </a:p>
          </p:txBody>
        </p:sp>
        <p:sp>
          <p:nvSpPr>
            <p:cNvPr id="29" name="MH_Other_7"/>
            <p:cNvSpPr/>
            <p:nvPr>
              <p:custDataLst>
                <p:tags r:id="rId7"/>
              </p:custDataLst>
            </p:nvPr>
          </p:nvSpPr>
          <p:spPr>
            <a:xfrm flipH="1">
              <a:off x="4246564" y="4159250"/>
              <a:ext cx="528637" cy="528638"/>
            </a:xfrm>
            <a:prstGeom prst="ellipse">
              <a:avLst/>
            </a:prstGeom>
            <a:solidFill>
              <a:schemeClr val="accent2"/>
            </a:solidFill>
            <a:ln>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dirty="0">
                  <a:solidFill>
                    <a:srgbClr val="FFFFFF"/>
                  </a:solidFill>
                </a:rPr>
                <a:t>A</a:t>
              </a:r>
              <a:endParaRPr lang="zh-CN" altLang="en-US" sz="2000" dirty="0">
                <a:solidFill>
                  <a:srgbClr val="FFFFFF"/>
                </a:solidFill>
              </a:endParaRPr>
            </a:p>
          </p:txBody>
        </p:sp>
        <p:sp>
          <p:nvSpPr>
            <p:cNvPr id="30" name="MH_Other_8"/>
            <p:cNvSpPr/>
            <p:nvPr>
              <p:custDataLst>
                <p:tags r:id="rId8"/>
              </p:custDataLst>
            </p:nvPr>
          </p:nvSpPr>
          <p:spPr>
            <a:xfrm flipH="1">
              <a:off x="4583114" y="2981325"/>
              <a:ext cx="528637" cy="528638"/>
            </a:xfrm>
            <a:prstGeom prst="ellipse">
              <a:avLst/>
            </a:prstGeom>
            <a:solidFill>
              <a:schemeClr val="accent2"/>
            </a:solidFill>
            <a:ln>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dirty="0">
                  <a:solidFill>
                    <a:srgbClr val="FFFFFF"/>
                  </a:solidFill>
                </a:rPr>
                <a:t>C</a:t>
              </a:r>
              <a:endParaRPr lang="zh-CN" altLang="en-US" sz="2000" dirty="0">
                <a:solidFill>
                  <a:srgbClr val="FFFFFF"/>
                </a:solidFill>
              </a:endParaRPr>
            </a:p>
          </p:txBody>
        </p:sp>
        <p:cxnSp>
          <p:nvCxnSpPr>
            <p:cNvPr id="32" name="MH_Other_9"/>
            <p:cNvCxnSpPr/>
            <p:nvPr>
              <p:custDataLst>
                <p:tags r:id="rId9"/>
              </p:custDataLst>
            </p:nvPr>
          </p:nvCxnSpPr>
          <p:spPr>
            <a:xfrm>
              <a:off x="3324226" y="5153025"/>
              <a:ext cx="5776913" cy="0"/>
            </a:xfrm>
            <a:prstGeom prst="line">
              <a:avLst/>
            </a:prstGeom>
            <a:ln>
              <a:solidFill>
                <a:srgbClr val="B2B2B2"/>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4367767" y="3284457"/>
            <a:ext cx="432048" cy="584775"/>
          </a:xfrm>
          <a:prstGeom prst="rect">
            <a:avLst/>
          </a:prstGeom>
          <a:noFill/>
        </p:spPr>
        <p:txBody>
          <a:bodyPr wrap="square" rtlCol="0">
            <a:spAutoFit/>
          </a:bodyPr>
          <a:lstStyle/>
          <a:p>
            <a:r>
              <a:rPr lang="en-US" altLang="zh-CN" sz="3200" dirty="0"/>
              <a:t>1</a:t>
            </a:r>
            <a:endParaRPr lang="zh-CN" altLang="en-US" sz="3200" dirty="0"/>
          </a:p>
        </p:txBody>
      </p:sp>
      <p:sp>
        <p:nvSpPr>
          <p:cNvPr id="37" name="文本框 36"/>
          <p:cNvSpPr txBox="1"/>
          <p:nvPr/>
        </p:nvSpPr>
        <p:spPr>
          <a:xfrm>
            <a:off x="3964904" y="4619294"/>
            <a:ext cx="432048" cy="584775"/>
          </a:xfrm>
          <a:prstGeom prst="rect">
            <a:avLst/>
          </a:prstGeom>
          <a:noFill/>
        </p:spPr>
        <p:txBody>
          <a:bodyPr wrap="square" rtlCol="0">
            <a:spAutoFit/>
          </a:bodyPr>
          <a:lstStyle/>
          <a:p>
            <a:r>
              <a:rPr lang="en-US" altLang="zh-CN" sz="3200" dirty="0"/>
              <a:t>2</a:t>
            </a:r>
            <a:endParaRPr lang="zh-CN" altLang="en-US" sz="3200" dirty="0"/>
          </a:p>
        </p:txBody>
      </p:sp>
      <p:sp>
        <p:nvSpPr>
          <p:cNvPr id="38" name="文本框 37"/>
          <p:cNvSpPr txBox="1"/>
          <p:nvPr/>
        </p:nvSpPr>
        <p:spPr>
          <a:xfrm>
            <a:off x="7186257" y="2161629"/>
            <a:ext cx="432048" cy="584775"/>
          </a:xfrm>
          <a:prstGeom prst="rect">
            <a:avLst/>
          </a:prstGeom>
          <a:noFill/>
        </p:spPr>
        <p:txBody>
          <a:bodyPr wrap="square" rtlCol="0">
            <a:spAutoFit/>
          </a:bodyPr>
          <a:lstStyle/>
          <a:p>
            <a:r>
              <a:rPr lang="en-US" altLang="zh-CN" sz="3200" dirty="0"/>
              <a:t>3</a:t>
            </a:r>
            <a:endParaRPr lang="zh-CN" altLang="en-US" sz="3200" dirty="0"/>
          </a:p>
        </p:txBody>
      </p:sp>
      <p:sp>
        <p:nvSpPr>
          <p:cNvPr id="39" name="文本框 38"/>
          <p:cNvSpPr txBox="1"/>
          <p:nvPr/>
        </p:nvSpPr>
        <p:spPr>
          <a:xfrm>
            <a:off x="7550448" y="3538606"/>
            <a:ext cx="432048" cy="584775"/>
          </a:xfrm>
          <a:prstGeom prst="rect">
            <a:avLst/>
          </a:prstGeom>
          <a:noFill/>
        </p:spPr>
        <p:txBody>
          <a:bodyPr wrap="square" rtlCol="0">
            <a:spAutoFit/>
          </a:bodyPr>
          <a:lstStyle/>
          <a:p>
            <a:r>
              <a:rPr lang="en-US" altLang="zh-CN" sz="3200" dirty="0"/>
              <a:t>4</a:t>
            </a:r>
            <a:endParaRPr lang="zh-CN" altLang="en-US" sz="3200" dirty="0"/>
          </a:p>
        </p:txBody>
      </p:sp>
      <p:sp>
        <p:nvSpPr>
          <p:cNvPr id="41" name="矩形 40"/>
          <p:cNvSpPr/>
          <p:nvPr/>
        </p:nvSpPr>
        <p:spPr>
          <a:xfrm>
            <a:off x="403045" y="3132130"/>
            <a:ext cx="4035705" cy="728084"/>
          </a:xfrm>
          <a:prstGeom prst="rect">
            <a:avLst/>
          </a:prstGeom>
        </p:spPr>
        <p:txBody>
          <a:bodyPr wrap="square">
            <a:spAutoFit/>
          </a:bodyPr>
          <a:lstStyle/>
          <a:p>
            <a:pPr algn="ctr">
              <a:lnSpc>
                <a:spcPct val="120000"/>
              </a:lnSpc>
            </a:pP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Supplement dwarfs to improve the representativeness of star sample</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5" name="矩形 44"/>
          <p:cNvSpPr/>
          <p:nvPr/>
        </p:nvSpPr>
        <p:spPr>
          <a:xfrm>
            <a:off x="-31561" y="4433846"/>
            <a:ext cx="4113015" cy="1060483"/>
          </a:xfrm>
          <a:prstGeom prst="rect">
            <a:avLst/>
          </a:prstGeom>
        </p:spPr>
        <p:txBody>
          <a:bodyPr wrap="square">
            <a:spAutoFit/>
          </a:bodyPr>
          <a:lstStyle/>
          <a:p>
            <a:pPr algn="ctr">
              <a:lnSpc>
                <a:spcPct val="120000"/>
              </a:lnSpc>
            </a:pP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Add X-ray features to classification</a:t>
            </a:r>
          </a:p>
          <a:p>
            <a:pPr algn="ctr">
              <a:lnSpc>
                <a:spcPct val="120000"/>
              </a:lnSpc>
            </a:pP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to reduce stellar contamination</a:t>
            </a:r>
          </a:p>
          <a:p>
            <a:pPr algn="ctr">
              <a:lnSpc>
                <a:spcPct val="120000"/>
              </a:lnSpc>
            </a:pPr>
            <a:r>
              <a:rPr lang="en-US" altLang="zh-CN" kern="100" dirty="0" err="1">
                <a:latin typeface="Times New Roman" panose="02020603050405020304" pitchFamily="18" charset="0"/>
                <a:ea typeface="SimSun" panose="02010600030101010101" pitchFamily="2" charset="-122"/>
                <a:cs typeface="Times New Roman" panose="02020603050405020304" pitchFamily="18" charset="0"/>
              </a:rPr>
              <a:t>eg.</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 X-ray hardness ratio, X-ray flux</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6" name="矩形 45"/>
          <p:cNvSpPr/>
          <p:nvPr/>
        </p:nvSpPr>
        <p:spPr>
          <a:xfrm>
            <a:off x="7376295" y="2083002"/>
            <a:ext cx="4931034" cy="728084"/>
          </a:xfrm>
          <a:prstGeom prst="rect">
            <a:avLst/>
          </a:prstGeom>
        </p:spPr>
        <p:txBody>
          <a:bodyPr wrap="square">
            <a:spAutoFit/>
          </a:bodyPr>
          <a:lstStyle/>
          <a:p>
            <a:pPr algn="ctr">
              <a:lnSpc>
                <a:spcPct val="120000"/>
              </a:lnSpc>
            </a:pP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Apply Gaia (or </a:t>
            </a:r>
            <a:r>
              <a:rPr lang="en-US" altLang="zh-CN" kern="100" dirty="0" err="1">
                <a:latin typeface="Times New Roman" panose="02020603050405020304" pitchFamily="18" charset="0"/>
                <a:ea typeface="SimSun" panose="02010600030101010101" pitchFamily="2" charset="-122"/>
                <a:cs typeface="Times New Roman" panose="02020603050405020304" pitchFamily="18" charset="0"/>
              </a:rPr>
              <a:t>CatWISE</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 proper motion cut </a:t>
            </a:r>
          </a:p>
          <a:p>
            <a:pPr algn="ctr">
              <a:lnSpc>
                <a:spcPct val="120000"/>
              </a:lnSpc>
            </a:pP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and calculate probability function of pm=0</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13"/>
          </p:nvPr>
        </p:nvSpPr>
        <p:spPr/>
        <p:txBody>
          <a:bodyPr/>
          <a:lstStyle/>
          <a:p>
            <a:fld id="{B38E2B37-E96B-4849-B006-9B228B0EB70F}" type="slidenum">
              <a:rPr lang="zh-CN" altLang="en-US" smtClean="0"/>
              <a:pPr/>
              <a:t>40</a:t>
            </a:fld>
            <a:endParaRPr lang="zh-CN" altLang="en-US" dirty="0"/>
          </a:p>
        </p:txBody>
      </p:sp>
      <p:sp>
        <p:nvSpPr>
          <p:cNvPr id="8" name="文本框 7">
            <a:extLst>
              <a:ext uri="{FF2B5EF4-FFF2-40B4-BE49-F238E27FC236}">
                <a16:creationId xmlns:a16="http://schemas.microsoft.com/office/drawing/2014/main" id="{C092266F-AA6A-93B4-B88F-DC9285A0ADB3}"/>
              </a:ext>
            </a:extLst>
          </p:cNvPr>
          <p:cNvSpPr txBox="1"/>
          <p:nvPr/>
        </p:nvSpPr>
        <p:spPr>
          <a:xfrm>
            <a:off x="8109133" y="3537049"/>
            <a:ext cx="4086697" cy="646331"/>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Carry out spectroscopic identification for GPQ candidates using optical telescopes</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0911746"/>
      </p:ext>
    </p:extLst>
  </p:cSld>
  <p:clrMapOvr>
    <a:masterClrMapping/>
  </p:clrMapOvr>
  <mc:AlternateContent xmlns:mc="http://schemas.openxmlformats.org/markup-compatibility/2006" xmlns:p14="http://schemas.microsoft.com/office/powerpoint/2010/main">
    <mc:Choice Requires="p14">
      <p:transition spd="slow" p14:dur="2000" advTm="35603"/>
    </mc:Choice>
    <mc:Fallback xmlns="">
      <p:transition spd="slow" advTm="35603"/>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
          <p:cNvSpPr>
            <a:spLocks noChangeArrowheads="1"/>
          </p:cNvSpPr>
          <p:nvPr>
            <p:custDataLst>
              <p:tags r:id="rId1"/>
            </p:custDataLst>
          </p:nvPr>
        </p:nvSpPr>
        <p:spPr bwMode="auto">
          <a:xfrm>
            <a:off x="2387911" y="2360627"/>
            <a:ext cx="8211121" cy="13985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6000" dirty="0">
                <a:solidFill>
                  <a:srgbClr val="FFFFFF"/>
                </a:solidFill>
                <a:latin typeface="Arial Rounded MT Bold" panose="020F0704030504030204" pitchFamily="34" charset="0"/>
              </a:rPr>
              <a:t>Thanks for Listening</a:t>
            </a:r>
            <a:endParaRPr lang="zh-CN" altLang="en-US" sz="6000" dirty="0">
              <a:solidFill>
                <a:srgbClr val="FFFFFF"/>
              </a:solidFill>
              <a:latin typeface="Arial Rounded MT Bold" panose="020F0704030504030204" pitchFamily="34" charset="0"/>
            </a:endParaRPr>
          </a:p>
        </p:txBody>
      </p:sp>
      <p:cxnSp>
        <p:nvCxnSpPr>
          <p:cNvPr id="3" name="直接连接符 6"/>
          <p:cNvCxnSpPr>
            <a:cxnSpLocks noChangeShapeType="1"/>
          </p:cNvCxnSpPr>
          <p:nvPr>
            <p:custDataLst>
              <p:tags r:id="rId2"/>
            </p:custDataLst>
          </p:nvPr>
        </p:nvCxnSpPr>
        <p:spPr bwMode="auto">
          <a:xfrm>
            <a:off x="2565399" y="3771280"/>
            <a:ext cx="7023102" cy="0"/>
          </a:xfrm>
          <a:prstGeom prst="line">
            <a:avLst/>
          </a:prstGeom>
          <a:noFill/>
          <a:ln w="12700">
            <a:solidFill>
              <a:schemeClr val="accent1">
                <a:lumMod val="60000"/>
                <a:lumOff val="40000"/>
              </a:schemeClr>
            </a:solidFill>
            <a:round/>
            <a:headEnd/>
            <a:tailEnd/>
          </a:ln>
          <a:extLst>
            <a:ext uri="{909E8E84-426E-40DD-AFC4-6F175D3DCCD1}">
              <a14:hiddenFill xmlns:a14="http://schemas.microsoft.com/office/drawing/2010/main">
                <a:noFill/>
              </a14:hiddenFill>
            </a:ext>
          </a:extLst>
        </p:spPr>
      </p:cxnSp>
      <p:cxnSp>
        <p:nvCxnSpPr>
          <p:cNvPr id="4" name="直接连接符 8"/>
          <p:cNvCxnSpPr>
            <a:cxnSpLocks noChangeShapeType="1"/>
          </p:cNvCxnSpPr>
          <p:nvPr>
            <p:custDataLst>
              <p:tags r:id="rId3"/>
            </p:custDataLst>
          </p:nvPr>
        </p:nvCxnSpPr>
        <p:spPr bwMode="auto">
          <a:xfrm>
            <a:off x="3144341" y="5320151"/>
            <a:ext cx="5831979" cy="0"/>
          </a:xfrm>
          <a:prstGeom prst="line">
            <a:avLst/>
          </a:prstGeom>
          <a:noFill/>
          <a:ln w="12700">
            <a:solidFill>
              <a:schemeClr val="accent1">
                <a:lumMod val="40000"/>
                <a:lumOff val="60000"/>
              </a:schemeClr>
            </a:solidFill>
            <a:round/>
            <a:headEnd/>
            <a:tailEnd/>
          </a:ln>
          <a:extLst>
            <a:ext uri="{909E8E84-426E-40DD-AFC4-6F175D3DCCD1}">
              <a14:hiddenFill xmlns:a14="http://schemas.microsoft.com/office/drawing/2010/main">
                <a:noFill/>
              </a14:hiddenFill>
            </a:ext>
          </a:extLst>
        </p:spPr>
      </p:cxnSp>
      <p:sp>
        <p:nvSpPr>
          <p:cNvPr id="5" name="KSO_Shape"/>
          <p:cNvSpPr>
            <a:spLocks/>
          </p:cNvSpPr>
          <p:nvPr>
            <p:custDataLst>
              <p:tags r:id="rId4"/>
            </p:custDataLst>
          </p:nvPr>
        </p:nvSpPr>
        <p:spPr bwMode="auto">
          <a:xfrm>
            <a:off x="3431704" y="5026025"/>
            <a:ext cx="198437" cy="234950"/>
          </a:xfrm>
          <a:custGeom>
            <a:avLst/>
            <a:gdLst>
              <a:gd name="T0" fmla="*/ 163869 w 396520"/>
              <a:gd name="T1" fmla="*/ 157531 h 469210"/>
              <a:gd name="T2" fmla="*/ 197203 w 396520"/>
              <a:gd name="T3" fmla="*/ 191182 h 469210"/>
              <a:gd name="T4" fmla="*/ 188663 w 396520"/>
              <a:gd name="T5" fmla="*/ 220796 h 469210"/>
              <a:gd name="T6" fmla="*/ 176400 w 396520"/>
              <a:gd name="T7" fmla="*/ 192013 h 469210"/>
              <a:gd name="T8" fmla="*/ 143709 w 396520"/>
              <a:gd name="T9" fmla="*/ 169539 h 469210"/>
              <a:gd name="T10" fmla="*/ 163869 w 396520"/>
              <a:gd name="T11" fmla="*/ 157531 h 469210"/>
              <a:gd name="T12" fmla="*/ 22203 w 396520"/>
              <a:gd name="T13" fmla="*/ 4729 h 469210"/>
              <a:gd name="T14" fmla="*/ 49402 w 396520"/>
              <a:gd name="T15" fmla="*/ 52023 h 469210"/>
              <a:gd name="T16" fmla="*/ 51452 w 396520"/>
              <a:gd name="T17" fmla="*/ 86564 h 469210"/>
              <a:gd name="T18" fmla="*/ 46881 w 396520"/>
              <a:gd name="T19" fmla="*/ 96015 h 469210"/>
              <a:gd name="T20" fmla="*/ 120289 w 396520"/>
              <a:gd name="T21" fmla="*/ 174879 h 469210"/>
              <a:gd name="T22" fmla="*/ 137905 w 396520"/>
              <a:gd name="T23" fmla="*/ 173809 h 469210"/>
              <a:gd name="T24" fmla="*/ 138065 w 396520"/>
              <a:gd name="T25" fmla="*/ 174087 h 469210"/>
              <a:gd name="T26" fmla="*/ 173909 w 396520"/>
              <a:gd name="T27" fmla="*/ 194551 h 469210"/>
              <a:gd name="T28" fmla="*/ 185865 w 396520"/>
              <a:gd name="T29" fmla="*/ 224388 h 469210"/>
              <a:gd name="T30" fmla="*/ 144208 w 396520"/>
              <a:gd name="T31" fmla="*/ 234424 h 469210"/>
              <a:gd name="T32" fmla="*/ 332 w 396520"/>
              <a:gd name="T33" fmla="*/ 44981 h 469210"/>
              <a:gd name="T34" fmla="*/ 7156 w 396520"/>
              <a:gd name="T35" fmla="*/ 19804 h 469210"/>
              <a:gd name="T36" fmla="*/ 22203 w 396520"/>
              <a:gd name="T37" fmla="*/ 4729 h 469210"/>
              <a:gd name="T38" fmla="*/ 42959 w 396520"/>
              <a:gd name="T39" fmla="*/ 3 h 469210"/>
              <a:gd name="T40" fmla="*/ 74047 w 396520"/>
              <a:gd name="T41" fmla="*/ 64172 h 469210"/>
              <a:gd name="T42" fmla="*/ 54657 w 396520"/>
              <a:gd name="T43" fmla="*/ 84102 h 469210"/>
              <a:gd name="T44" fmla="*/ 52683 w 396520"/>
              <a:gd name="T45" fmla="*/ 50586 h 469210"/>
              <a:gd name="T46" fmla="*/ 27613 w 396520"/>
              <a:gd name="T47" fmla="*/ 2556 h 469210"/>
              <a:gd name="T48" fmla="*/ 42959 w 396520"/>
              <a:gd name="T49" fmla="*/ 3 h 4692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96520" h="469210">
                <a:moveTo>
                  <a:pt x="327445" y="314600"/>
                </a:moveTo>
                <a:cubicBezTo>
                  <a:pt x="356349" y="319254"/>
                  <a:pt x="385797" y="360745"/>
                  <a:pt x="394054" y="381803"/>
                </a:cubicBezTo>
                <a:cubicBezTo>
                  <a:pt x="402312" y="402860"/>
                  <a:pt x="388098" y="427511"/>
                  <a:pt x="376990" y="440944"/>
                </a:cubicBezTo>
                <a:cubicBezTo>
                  <a:pt x="373700" y="421882"/>
                  <a:pt x="364955" y="401443"/>
                  <a:pt x="352485" y="383463"/>
                </a:cubicBezTo>
                <a:cubicBezTo>
                  <a:pt x="332676" y="354903"/>
                  <a:pt x="307287" y="337803"/>
                  <a:pt x="287162" y="338581"/>
                </a:cubicBezTo>
                <a:cubicBezTo>
                  <a:pt x="300917" y="326499"/>
                  <a:pt x="298542" y="309947"/>
                  <a:pt x="327445" y="314600"/>
                </a:cubicBezTo>
                <a:close/>
                <a:moveTo>
                  <a:pt x="44367" y="9445"/>
                </a:moveTo>
                <a:cubicBezTo>
                  <a:pt x="65307" y="7976"/>
                  <a:pt x="88582" y="48300"/>
                  <a:pt x="98716" y="103893"/>
                </a:cubicBezTo>
                <a:cubicBezTo>
                  <a:pt x="103023" y="127522"/>
                  <a:pt x="104507" y="151694"/>
                  <a:pt x="102812" y="172874"/>
                </a:cubicBezTo>
                <a:cubicBezTo>
                  <a:pt x="96419" y="177933"/>
                  <a:pt x="92462" y="183883"/>
                  <a:pt x="93679" y="191748"/>
                </a:cubicBezTo>
                <a:cubicBezTo>
                  <a:pt x="97962" y="219449"/>
                  <a:pt x="202914" y="329063"/>
                  <a:pt x="240363" y="349244"/>
                </a:cubicBezTo>
                <a:cubicBezTo>
                  <a:pt x="253454" y="356299"/>
                  <a:pt x="265280" y="353652"/>
                  <a:pt x="275564" y="347108"/>
                </a:cubicBezTo>
                <a:lnTo>
                  <a:pt x="275884" y="347663"/>
                </a:lnTo>
                <a:cubicBezTo>
                  <a:pt x="293996" y="337193"/>
                  <a:pt x="324545" y="354625"/>
                  <a:pt x="347507" y="388530"/>
                </a:cubicBezTo>
                <a:cubicBezTo>
                  <a:pt x="360303" y="407426"/>
                  <a:pt x="369015" y="429003"/>
                  <a:pt x="371399" y="448117"/>
                </a:cubicBezTo>
                <a:cubicBezTo>
                  <a:pt x="347296" y="472826"/>
                  <a:pt x="310581" y="469765"/>
                  <a:pt x="288158" y="468159"/>
                </a:cubicBezTo>
                <a:cubicBezTo>
                  <a:pt x="253182" y="465654"/>
                  <a:pt x="-15065" y="364036"/>
                  <a:pt x="664" y="89829"/>
                </a:cubicBezTo>
                <a:cubicBezTo>
                  <a:pt x="3125" y="70964"/>
                  <a:pt x="7079" y="53749"/>
                  <a:pt x="14299" y="39550"/>
                </a:cubicBezTo>
                <a:cubicBezTo>
                  <a:pt x="20978" y="26415"/>
                  <a:pt x="30453" y="15861"/>
                  <a:pt x="44367" y="9445"/>
                </a:cubicBezTo>
                <a:close/>
                <a:moveTo>
                  <a:pt x="85842" y="6"/>
                </a:moveTo>
                <a:cubicBezTo>
                  <a:pt x="147282" y="-938"/>
                  <a:pt x="156451" y="106342"/>
                  <a:pt x="147962" y="128156"/>
                </a:cubicBezTo>
                <a:cubicBezTo>
                  <a:pt x="140696" y="146825"/>
                  <a:pt x="125598" y="157194"/>
                  <a:pt x="109217" y="167957"/>
                </a:cubicBezTo>
                <a:cubicBezTo>
                  <a:pt x="111214" y="147002"/>
                  <a:pt x="109601" y="123749"/>
                  <a:pt x="105273" y="101024"/>
                </a:cubicBezTo>
                <a:cubicBezTo>
                  <a:pt x="95931" y="51971"/>
                  <a:pt x="75887" y="14560"/>
                  <a:pt x="55177" y="5105"/>
                </a:cubicBezTo>
                <a:cubicBezTo>
                  <a:pt x="63799" y="1769"/>
                  <a:pt x="73998" y="188"/>
                  <a:pt x="85842" y="6"/>
                </a:cubicBezTo>
                <a:close/>
              </a:path>
            </a:pathLst>
          </a:custGeom>
          <a:solidFill>
            <a:schemeClr val="accent1">
              <a:lumMod val="40000"/>
              <a:lumOff val="60000"/>
            </a:schemeClr>
          </a:solidFill>
          <a:ln>
            <a:noFill/>
          </a:ln>
        </p:spPr>
        <p:txBody>
          <a:bodyPr anchor="ctr"/>
          <a:lstStyle/>
          <a:p>
            <a:pPr>
              <a:defRPr/>
            </a:pPr>
            <a:endParaRPr lang="zh-CN" altLang="en-US"/>
          </a:p>
        </p:txBody>
      </p:sp>
      <p:sp>
        <p:nvSpPr>
          <p:cNvPr id="6" name="文本框 13"/>
          <p:cNvSpPr txBox="1">
            <a:spLocks noChangeArrowheads="1"/>
          </p:cNvSpPr>
          <p:nvPr>
            <p:custDataLst>
              <p:tags r:id="rId5"/>
            </p:custDataLst>
          </p:nvPr>
        </p:nvSpPr>
        <p:spPr bwMode="auto">
          <a:xfrm>
            <a:off x="3684985" y="4989514"/>
            <a:ext cx="12588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spcBef>
                <a:spcPct val="0"/>
              </a:spcBef>
              <a:buFont typeface="Arial" panose="020B0604020202020204" pitchFamily="34" charset="0"/>
              <a:buNone/>
              <a:defRPr/>
            </a:pPr>
            <a:r>
              <a:rPr lang="en-US" altLang="zh-CN" sz="1400" b="1" dirty="0">
                <a:solidFill>
                  <a:schemeClr val="tx1">
                    <a:lumMod val="50000"/>
                    <a:lumOff val="50000"/>
                  </a:schemeClr>
                </a:solidFill>
                <a:latin typeface="Bell MT" panose="02020503060305020303" pitchFamily="18" charset="0"/>
                <a:ea typeface="GungsuhChe" panose="02030609000101010101" pitchFamily="49" charset="-127"/>
              </a:rPr>
              <a:t>15906332319</a:t>
            </a:r>
          </a:p>
        </p:txBody>
      </p:sp>
      <p:sp>
        <p:nvSpPr>
          <p:cNvPr id="9" name="KSO_Shape"/>
          <p:cNvSpPr>
            <a:spLocks/>
          </p:cNvSpPr>
          <p:nvPr>
            <p:custDataLst>
              <p:tags r:id="rId6"/>
            </p:custDataLst>
          </p:nvPr>
        </p:nvSpPr>
        <p:spPr bwMode="auto">
          <a:xfrm>
            <a:off x="6168008" y="5062539"/>
            <a:ext cx="261938" cy="198437"/>
          </a:xfrm>
          <a:custGeom>
            <a:avLst/>
            <a:gdLst>
              <a:gd name="T0" fmla="*/ 181753 w 529316"/>
              <a:gd name="T1" fmla="*/ 97121 h 401026"/>
              <a:gd name="T2" fmla="*/ 175821 w 529316"/>
              <a:gd name="T3" fmla="*/ 103053 h 401026"/>
              <a:gd name="T4" fmla="*/ 230155 w 529316"/>
              <a:gd name="T5" fmla="*/ 157383 h 401026"/>
              <a:gd name="T6" fmla="*/ 230971 w 529316"/>
              <a:gd name="T7" fmla="*/ 158698 h 401026"/>
              <a:gd name="T8" fmla="*/ 243335 w 529316"/>
              <a:gd name="T9" fmla="*/ 158698 h 401026"/>
              <a:gd name="T10" fmla="*/ 181753 w 529316"/>
              <a:gd name="T11" fmla="*/ 97121 h 401026"/>
              <a:gd name="T12" fmla="*/ 80185 w 529316"/>
              <a:gd name="T13" fmla="*/ 97121 h 401026"/>
              <a:gd name="T14" fmla="*/ 18603 w 529316"/>
              <a:gd name="T15" fmla="*/ 158698 h 401026"/>
              <a:gd name="T16" fmla="*/ 30967 w 529316"/>
              <a:gd name="T17" fmla="*/ 158698 h 401026"/>
              <a:gd name="T18" fmla="*/ 31782 w 529316"/>
              <a:gd name="T19" fmla="*/ 157384 h 401026"/>
              <a:gd name="T20" fmla="*/ 86117 w 529316"/>
              <a:gd name="T21" fmla="*/ 103053 h 401026"/>
              <a:gd name="T22" fmla="*/ 80185 w 529316"/>
              <a:gd name="T23" fmla="*/ 97121 h 401026"/>
              <a:gd name="T24" fmla="*/ 22936 w 529316"/>
              <a:gd name="T25" fmla="*/ 39740 h 401026"/>
              <a:gd name="T26" fmla="*/ 110251 w 529316"/>
              <a:gd name="T27" fmla="*/ 127047 h 401026"/>
              <a:gd name="T28" fmla="*/ 130396 w 529316"/>
              <a:gd name="T29" fmla="*/ 135392 h 401026"/>
              <a:gd name="T30" fmla="*/ 130969 w 529316"/>
              <a:gd name="T31" fmla="*/ 135336 h 401026"/>
              <a:gd name="T32" fmla="*/ 151687 w 529316"/>
              <a:gd name="T33" fmla="*/ 127047 h 401026"/>
              <a:gd name="T34" fmla="*/ 239002 w 529316"/>
              <a:gd name="T35" fmla="*/ 39740 h 401026"/>
              <a:gd name="T36" fmla="*/ 227136 w 529316"/>
              <a:gd name="T37" fmla="*/ 39740 h 401026"/>
              <a:gd name="T38" fmla="*/ 148906 w 529316"/>
              <a:gd name="T39" fmla="*/ 117964 h 401026"/>
              <a:gd name="T40" fmla="*/ 130969 w 529316"/>
              <a:gd name="T41" fmla="*/ 125140 h 401026"/>
              <a:gd name="T42" fmla="*/ 130473 w 529316"/>
              <a:gd name="T43" fmla="*/ 125188 h 401026"/>
              <a:gd name="T44" fmla="*/ 113032 w 529316"/>
              <a:gd name="T45" fmla="*/ 117964 h 401026"/>
              <a:gd name="T46" fmla="*/ 34802 w 529316"/>
              <a:gd name="T47" fmla="*/ 39740 h 401026"/>
              <a:gd name="T48" fmla="*/ 22936 w 529316"/>
              <a:gd name="T49" fmla="*/ 39740 h 401026"/>
              <a:gd name="T50" fmla="*/ 45535 w 529316"/>
              <a:gd name="T51" fmla="*/ 0 h 401026"/>
              <a:gd name="T52" fmla="*/ 216403 w 529316"/>
              <a:gd name="T53" fmla="*/ 0 h 401026"/>
              <a:gd name="T54" fmla="*/ 261938 w 529316"/>
              <a:gd name="T55" fmla="*/ 45531 h 401026"/>
              <a:gd name="T56" fmla="*/ 261938 w 529316"/>
              <a:gd name="T57" fmla="*/ 152906 h 401026"/>
              <a:gd name="T58" fmla="*/ 216403 w 529316"/>
              <a:gd name="T59" fmla="*/ 198437 h 401026"/>
              <a:gd name="T60" fmla="*/ 45535 w 529316"/>
              <a:gd name="T61" fmla="*/ 198437 h 401026"/>
              <a:gd name="T62" fmla="*/ 0 w 529316"/>
              <a:gd name="T63" fmla="*/ 152906 h 401026"/>
              <a:gd name="T64" fmla="*/ 0 w 529316"/>
              <a:gd name="T65" fmla="*/ 45531 h 401026"/>
              <a:gd name="T66" fmla="*/ 45535 w 529316"/>
              <a:gd name="T67" fmla="*/ 0 h 4010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9316" h="401026">
                <a:moveTo>
                  <a:pt x="367281" y="196274"/>
                </a:moveTo>
                <a:lnTo>
                  <a:pt x="355293" y="208263"/>
                </a:lnTo>
                <a:lnTo>
                  <a:pt x="465090" y="318060"/>
                </a:lnTo>
                <a:cubicBezTo>
                  <a:pt x="465822" y="318792"/>
                  <a:pt x="466527" y="319541"/>
                  <a:pt x="466739" y="320716"/>
                </a:cubicBezTo>
                <a:lnTo>
                  <a:pt x="491723" y="320716"/>
                </a:lnTo>
                <a:lnTo>
                  <a:pt x="367281" y="196274"/>
                </a:lnTo>
                <a:close/>
                <a:moveTo>
                  <a:pt x="162035" y="196274"/>
                </a:moveTo>
                <a:lnTo>
                  <a:pt x="37593" y="320716"/>
                </a:lnTo>
                <a:lnTo>
                  <a:pt x="62577" y="320716"/>
                </a:lnTo>
                <a:lnTo>
                  <a:pt x="64225" y="318061"/>
                </a:lnTo>
                <a:lnTo>
                  <a:pt x="174023" y="208263"/>
                </a:lnTo>
                <a:lnTo>
                  <a:pt x="162035" y="196274"/>
                </a:lnTo>
                <a:close/>
                <a:moveTo>
                  <a:pt x="46349" y="80311"/>
                </a:moveTo>
                <a:lnTo>
                  <a:pt x="222791" y="256753"/>
                </a:lnTo>
                <a:cubicBezTo>
                  <a:pt x="234032" y="267995"/>
                  <a:pt x="248767" y="273616"/>
                  <a:pt x="263500" y="273616"/>
                </a:cubicBezTo>
                <a:cubicBezTo>
                  <a:pt x="263887" y="273616"/>
                  <a:pt x="264274" y="273611"/>
                  <a:pt x="264659" y="273504"/>
                </a:cubicBezTo>
                <a:cubicBezTo>
                  <a:pt x="279774" y="273906"/>
                  <a:pt x="294989" y="268289"/>
                  <a:pt x="306525" y="256753"/>
                </a:cubicBezTo>
                <a:lnTo>
                  <a:pt x="482968" y="80311"/>
                </a:lnTo>
                <a:lnTo>
                  <a:pt x="458990" y="80311"/>
                </a:lnTo>
                <a:lnTo>
                  <a:pt x="300904" y="238397"/>
                </a:lnTo>
                <a:cubicBezTo>
                  <a:pt x="290917" y="248385"/>
                  <a:pt x="277745" y="253247"/>
                  <a:pt x="264659" y="252899"/>
                </a:cubicBezTo>
                <a:cubicBezTo>
                  <a:pt x="264325" y="252991"/>
                  <a:pt x="263990" y="252995"/>
                  <a:pt x="263656" y="252995"/>
                </a:cubicBezTo>
                <a:cubicBezTo>
                  <a:pt x="250900" y="252995"/>
                  <a:pt x="238144" y="248128"/>
                  <a:pt x="228412" y="238397"/>
                </a:cubicBezTo>
                <a:lnTo>
                  <a:pt x="70326" y="80311"/>
                </a:lnTo>
                <a:lnTo>
                  <a:pt x="46349" y="80311"/>
                </a:lnTo>
                <a:close/>
                <a:moveTo>
                  <a:pt x="92015" y="0"/>
                </a:moveTo>
                <a:lnTo>
                  <a:pt x="437301" y="0"/>
                </a:lnTo>
                <a:cubicBezTo>
                  <a:pt x="488119" y="0"/>
                  <a:pt x="529316" y="41197"/>
                  <a:pt x="529316" y="92015"/>
                </a:cubicBezTo>
                <a:lnTo>
                  <a:pt x="529316" y="309011"/>
                </a:lnTo>
                <a:cubicBezTo>
                  <a:pt x="529316" y="359829"/>
                  <a:pt x="488119" y="401026"/>
                  <a:pt x="437301" y="401026"/>
                </a:cubicBezTo>
                <a:lnTo>
                  <a:pt x="92015" y="401026"/>
                </a:lnTo>
                <a:cubicBezTo>
                  <a:pt x="41197" y="401026"/>
                  <a:pt x="0" y="359829"/>
                  <a:pt x="0" y="309011"/>
                </a:cubicBezTo>
                <a:lnTo>
                  <a:pt x="0" y="92015"/>
                </a:lnTo>
                <a:cubicBezTo>
                  <a:pt x="0" y="41197"/>
                  <a:pt x="41197" y="0"/>
                  <a:pt x="92015" y="0"/>
                </a:cubicBezTo>
                <a:close/>
              </a:path>
            </a:pathLst>
          </a:custGeom>
          <a:solidFill>
            <a:schemeClr val="accent1">
              <a:lumMod val="40000"/>
              <a:lumOff val="60000"/>
            </a:schemeClr>
          </a:solidFill>
          <a:ln>
            <a:noFill/>
          </a:ln>
        </p:spPr>
        <p:txBody>
          <a:bodyPr anchor="ctr"/>
          <a:lstStyle/>
          <a:p>
            <a:pPr>
              <a:defRPr/>
            </a:pPr>
            <a:endParaRPr lang="zh-CN" altLang="en-US"/>
          </a:p>
        </p:txBody>
      </p:sp>
      <p:sp>
        <p:nvSpPr>
          <p:cNvPr id="10" name="文本框 17"/>
          <p:cNvSpPr txBox="1">
            <a:spLocks noChangeArrowheads="1"/>
          </p:cNvSpPr>
          <p:nvPr>
            <p:custDataLst>
              <p:tags r:id="rId7"/>
            </p:custDataLst>
          </p:nvPr>
        </p:nvSpPr>
        <p:spPr bwMode="auto">
          <a:xfrm>
            <a:off x="6493472" y="4989514"/>
            <a:ext cx="24828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spcBef>
                <a:spcPct val="0"/>
              </a:spcBef>
              <a:buFont typeface="Arial" panose="020B0604020202020204" pitchFamily="34" charset="0"/>
              <a:buNone/>
              <a:defRPr/>
            </a:pPr>
            <a:r>
              <a:rPr lang="en-US" altLang="zh-CN" sz="1400" b="1" dirty="0" err="1">
                <a:solidFill>
                  <a:schemeClr val="tx1">
                    <a:lumMod val="50000"/>
                    <a:lumOff val="50000"/>
                  </a:schemeClr>
                </a:solidFill>
                <a:latin typeface="Bell MT" panose="02020503060305020303" pitchFamily="18" charset="0"/>
                <a:ea typeface="GungsuhChe" panose="02030609000101010101" pitchFamily="49" charset="-127"/>
              </a:rPr>
              <a:t>liuxingjianpku@pku.edu.cn</a:t>
            </a:r>
            <a:endParaRPr lang="zh-CN" altLang="en-US" sz="1400" b="1" dirty="0">
              <a:solidFill>
                <a:schemeClr val="tx1">
                  <a:lumMod val="50000"/>
                  <a:lumOff val="50000"/>
                </a:schemeClr>
              </a:solidFill>
              <a:latin typeface="Bell MT" panose="02020503060305020303" pitchFamily="18" charset="0"/>
              <a:ea typeface="GungsuhChe" panose="02030609000101010101" pitchFamily="49" charset="-127"/>
            </a:endParaRPr>
          </a:p>
        </p:txBody>
      </p:sp>
    </p:spTree>
    <p:extLst>
      <p:ext uri="{BB962C8B-B14F-4D97-AF65-F5344CB8AC3E}">
        <p14:creationId xmlns:p14="http://schemas.microsoft.com/office/powerpoint/2010/main" val="1934310251"/>
      </p:ext>
    </p:extLst>
  </p:cSld>
  <p:clrMapOvr>
    <a:masterClrMapping/>
  </p:clrMapOvr>
  <mc:AlternateContent xmlns:mc="http://schemas.openxmlformats.org/markup-compatibility/2006" xmlns:p14="http://schemas.microsoft.com/office/powerpoint/2010/main">
    <mc:Choice Requires="p14">
      <p:transition spd="slow" p14:dur="2000" advTm="7237"/>
    </mc:Choice>
    <mc:Fallback xmlns="">
      <p:transition spd="slow" advTm="723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7368" y="278936"/>
            <a:ext cx="936104" cy="1008063"/>
          </a:xfrm>
        </p:spPr>
        <p:txBody>
          <a:bodyPr/>
          <a:lstStyle/>
          <a:p>
            <a:r>
              <a:rPr lang="en-US" altLang="zh-CN" dirty="0"/>
              <a:t>01</a:t>
            </a:r>
            <a:endParaRPr lang="zh-CN" altLang="en-US" dirty="0"/>
          </a:p>
        </p:txBody>
      </p:sp>
      <p:sp>
        <p:nvSpPr>
          <p:cNvPr id="3" name="文本占位符 2"/>
          <p:cNvSpPr>
            <a:spLocks noGrp="1"/>
          </p:cNvSpPr>
          <p:nvPr>
            <p:ph type="body" sz="quarter" idx="12"/>
          </p:nvPr>
        </p:nvSpPr>
        <p:spPr/>
        <p:txBody>
          <a:bodyPr/>
          <a:lstStyle/>
          <a:p>
            <a:r>
              <a:rPr lang="en-US" altLang="zh-CN" dirty="0"/>
              <a:t>Current Studies</a:t>
            </a:r>
            <a:endParaRPr lang="zh-CN" altLang="en-US" dirty="0"/>
          </a:p>
        </p:txBody>
      </p:sp>
      <p:sp>
        <p:nvSpPr>
          <p:cNvPr id="4" name="灯片编号占位符 3"/>
          <p:cNvSpPr>
            <a:spLocks noGrp="1"/>
          </p:cNvSpPr>
          <p:nvPr>
            <p:ph type="sldNum" sz="quarter" idx="13"/>
          </p:nvPr>
        </p:nvSpPr>
        <p:spPr/>
        <p:txBody>
          <a:bodyPr/>
          <a:lstStyle/>
          <a:p>
            <a:fld id="{B38E2B37-E96B-4849-B006-9B228B0EB70F}" type="slidenum">
              <a:rPr lang="zh-CN" altLang="en-US" smtClean="0"/>
              <a:pPr/>
              <a:t>5</a:t>
            </a:fld>
            <a:endParaRPr lang="zh-CN" altLang="en-US" dirty="0"/>
          </a:p>
        </p:txBody>
      </p:sp>
      <p:pic>
        <p:nvPicPr>
          <p:cNvPr id="9" name="图片 8">
            <a:extLst>
              <a:ext uri="{FF2B5EF4-FFF2-40B4-BE49-F238E27FC236}">
                <a16:creationId xmlns:a16="http://schemas.microsoft.com/office/drawing/2014/main" id="{1BA8E70E-7F72-D3E6-09F1-F75257746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36" y="1731580"/>
            <a:ext cx="7176600" cy="4561596"/>
          </a:xfrm>
          <a:prstGeom prst="rect">
            <a:avLst/>
          </a:prstGeom>
        </p:spPr>
      </p:pic>
      <p:sp>
        <p:nvSpPr>
          <p:cNvPr id="11" name="文本框 10">
            <a:extLst>
              <a:ext uri="{FF2B5EF4-FFF2-40B4-BE49-F238E27FC236}">
                <a16:creationId xmlns:a16="http://schemas.microsoft.com/office/drawing/2014/main" id="{0616A586-820B-95F7-37EF-745BEA2E6B4B}"/>
              </a:ext>
            </a:extLst>
          </p:cNvPr>
          <p:cNvSpPr txBox="1"/>
          <p:nvPr/>
        </p:nvSpPr>
        <p:spPr>
          <a:xfrm>
            <a:off x="7320136" y="1743199"/>
            <a:ext cx="6111240" cy="461665"/>
          </a:xfrm>
          <a:prstGeom prst="rect">
            <a:avLst/>
          </a:prstGeom>
          <a:noFill/>
        </p:spPr>
        <p:txBody>
          <a:bodyPr wrap="square">
            <a:spAutoFit/>
          </a:bodyPr>
          <a:lstStyle/>
          <a:p>
            <a:r>
              <a:rPr lang="en-US" altLang="zh-CN" sz="2400" kern="100" dirty="0">
                <a:effectLst/>
                <a:latin typeface="Times New Roman" panose="02020603050405020304" pitchFamily="18" charset="0"/>
                <a:ea typeface="宋体" panose="02010600030101010101" pitchFamily="2" charset="-122"/>
              </a:rPr>
              <a:t>Million Quasars Catalog Version 7.10</a:t>
            </a:r>
            <a:r>
              <a:rPr lang="zh-CN" altLang="zh-CN" sz="2400" dirty="0">
                <a:effectLst/>
              </a:rPr>
              <a:t> </a:t>
            </a:r>
            <a:endParaRPr lang="zh-CN" altLang="en-US" sz="2400" dirty="0"/>
          </a:p>
        </p:txBody>
      </p:sp>
      <p:graphicFrame>
        <p:nvGraphicFramePr>
          <p:cNvPr id="12" name="表格 12">
            <a:extLst>
              <a:ext uri="{FF2B5EF4-FFF2-40B4-BE49-F238E27FC236}">
                <a16:creationId xmlns:a16="http://schemas.microsoft.com/office/drawing/2014/main" id="{646C2F88-3FF1-E12B-4024-93EBFE63B8E6}"/>
              </a:ext>
            </a:extLst>
          </p:cNvPr>
          <p:cNvGraphicFramePr>
            <a:graphicFrameLocks noGrp="1"/>
          </p:cNvGraphicFramePr>
          <p:nvPr>
            <p:extLst>
              <p:ext uri="{D42A27DB-BD31-4B8C-83A1-F6EECF244321}">
                <p14:modId xmlns:p14="http://schemas.microsoft.com/office/powerpoint/2010/main" val="3122307611"/>
              </p:ext>
            </p:extLst>
          </p:nvPr>
        </p:nvGraphicFramePr>
        <p:xfrm>
          <a:off x="7536160" y="2636912"/>
          <a:ext cx="4392488" cy="2934808"/>
        </p:xfrm>
        <a:graphic>
          <a:graphicData uri="http://schemas.openxmlformats.org/drawingml/2006/table">
            <a:tbl>
              <a:tblPr firstRow="1" bandRow="1">
                <a:tableStyleId>{7DF18680-E054-41AD-8BC1-D1AEF772440D}</a:tableStyleId>
              </a:tblPr>
              <a:tblGrid>
                <a:gridCol w="2196244">
                  <a:extLst>
                    <a:ext uri="{9D8B030D-6E8A-4147-A177-3AD203B41FA5}">
                      <a16:colId xmlns:a16="http://schemas.microsoft.com/office/drawing/2014/main" val="2138458774"/>
                    </a:ext>
                  </a:extLst>
                </a:gridCol>
                <a:gridCol w="2196244">
                  <a:extLst>
                    <a:ext uri="{9D8B030D-6E8A-4147-A177-3AD203B41FA5}">
                      <a16:colId xmlns:a16="http://schemas.microsoft.com/office/drawing/2014/main" val="154054485"/>
                    </a:ext>
                  </a:extLst>
                </a:gridCol>
              </a:tblGrid>
              <a:tr h="778212">
                <a:tc>
                  <a:txBody>
                    <a:bodyPr/>
                    <a:lstStyle/>
                    <a:p>
                      <a:pPr algn="ctr"/>
                      <a:r>
                        <a:rPr lang="en-US" altLang="zh-CN" sz="2000" dirty="0">
                          <a:latin typeface="Times New Roman" panose="02020603050405020304" pitchFamily="18" charset="0"/>
                          <a:cs typeface="Times New Roman" panose="02020603050405020304" pitchFamily="18" charset="0"/>
                        </a:rPr>
                        <a:t>Type/Region</a:t>
                      </a:r>
                      <a:endParaRPr lang="zh-CN" altLang="en-US" sz="2000" dirty="0">
                        <a:latin typeface="Times New Roman" panose="02020603050405020304" pitchFamily="18" charset="0"/>
                        <a:cs typeface="Times New Roman" panose="02020603050405020304" pitchFamily="18" charset="0"/>
                      </a:endParaRPr>
                    </a:p>
                  </a:txBody>
                  <a:tcPr marL="90000" anchor="ctr"/>
                </a:tc>
                <a:tc>
                  <a:txBody>
                    <a:bodyPr/>
                    <a:lstStyle/>
                    <a:p>
                      <a:pPr algn="ctr"/>
                      <a:r>
                        <a:rPr lang="en-US" altLang="zh-CN" sz="2000" dirty="0">
                          <a:latin typeface="Times New Roman" panose="02020603050405020304" pitchFamily="18" charset="0"/>
                          <a:cs typeface="Times New Roman" panose="02020603050405020304" pitchFamily="18" charset="0"/>
                        </a:rPr>
                        <a:t>Count</a:t>
                      </a:r>
                      <a:endParaRPr lang="zh-CN" altLang="en-US" sz="20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1466254772"/>
                  </a:ext>
                </a:extLst>
              </a:tr>
              <a:tr h="754262">
                <a:tc>
                  <a:txBody>
                    <a:bodyPr/>
                    <a:lstStyle/>
                    <a:p>
                      <a:pPr algn="ctr"/>
                      <a:r>
                        <a:rPr lang="en-US" altLang="zh-CN" sz="2000" dirty="0">
                          <a:latin typeface="Times New Roman" panose="02020603050405020304" pitchFamily="18" charset="0"/>
                          <a:cs typeface="Times New Roman" panose="02020603050405020304" pitchFamily="18" charset="0"/>
                        </a:rPr>
                        <a:t>QSO/AGN</a:t>
                      </a:r>
                      <a:endParaRPr lang="zh-CN" altLang="en-US" sz="2000" dirty="0">
                        <a:latin typeface="Times New Roman" panose="02020603050405020304" pitchFamily="18" charset="0"/>
                        <a:cs typeface="Times New Roman" panose="02020603050405020304" pitchFamily="18" charset="0"/>
                      </a:endParaRPr>
                    </a:p>
                  </a:txBody>
                  <a:tcPr marL="90000" anchor="ctr"/>
                </a:tc>
                <a:tc>
                  <a:txBody>
                    <a:bodyPr/>
                    <a:lstStyle/>
                    <a:p>
                      <a:pPr algn="ctr"/>
                      <a:r>
                        <a:rPr lang="en-US" altLang="zh-CN" sz="2000" dirty="0">
                          <a:latin typeface="Times New Roman" panose="02020603050405020304" pitchFamily="18" charset="0"/>
                          <a:cs typeface="Times New Roman" panose="02020603050405020304" pitchFamily="18" charset="0"/>
                        </a:rPr>
                        <a:t>845286</a:t>
                      </a:r>
                      <a:endParaRPr lang="zh-CN" altLang="en-US" sz="20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65235566"/>
                  </a:ext>
                </a:extLst>
              </a:tr>
              <a:tr h="720080">
                <a:tc>
                  <a:txBody>
                    <a:bodyPr/>
                    <a:lstStyle/>
                    <a:p>
                      <a:pPr algn="ctr"/>
                      <a:r>
                        <a:rPr lang="en-US" altLang="zh-CN" sz="2000" dirty="0">
                          <a:latin typeface="Times New Roman" panose="02020603050405020304" pitchFamily="18" charset="0"/>
                          <a:cs typeface="Times New Roman" panose="02020603050405020304" pitchFamily="18" charset="0"/>
                        </a:rPr>
                        <a:t>|b| &lt; 20 deg</a:t>
                      </a:r>
                      <a:endParaRPr lang="zh-CN" altLang="en-US" sz="2000" dirty="0">
                        <a:latin typeface="Times New Roman" panose="02020603050405020304" pitchFamily="18" charset="0"/>
                        <a:cs typeface="Times New Roman" panose="02020603050405020304" pitchFamily="18" charset="0"/>
                      </a:endParaRPr>
                    </a:p>
                  </a:txBody>
                  <a:tcPr marL="90000" anchor="ctr"/>
                </a:tc>
                <a:tc>
                  <a:txBody>
                    <a:bodyPr/>
                    <a:lstStyle/>
                    <a:p>
                      <a:pPr algn="ctr"/>
                      <a:r>
                        <a:rPr lang="en-US" altLang="zh-CN" sz="2000" dirty="0">
                          <a:latin typeface="Times New Roman" panose="02020603050405020304" pitchFamily="18" charset="0"/>
                          <a:cs typeface="Times New Roman" panose="02020603050405020304" pitchFamily="18" charset="0"/>
                        </a:rPr>
                        <a:t>39550</a:t>
                      </a:r>
                      <a:endParaRPr lang="zh-CN" altLang="en-US" sz="20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2824393643"/>
                  </a:ext>
                </a:extLst>
              </a:tr>
              <a:tr h="682254">
                <a:tc>
                  <a:txBody>
                    <a:bodyPr/>
                    <a:lstStyle/>
                    <a:p>
                      <a:pPr algn="ctr"/>
                      <a:r>
                        <a:rPr lang="en-US" altLang="zh-CN" sz="2000" dirty="0">
                          <a:latin typeface="Times New Roman" panose="02020603050405020304" pitchFamily="18" charset="0"/>
                          <a:cs typeface="Times New Roman" panose="02020603050405020304" pitchFamily="18" charset="0"/>
                        </a:rPr>
                        <a:t>|b| &lt; 5 deg</a:t>
                      </a:r>
                      <a:endParaRPr lang="zh-CN" altLang="en-US" sz="2000" dirty="0">
                        <a:latin typeface="Times New Roman" panose="02020603050405020304" pitchFamily="18" charset="0"/>
                        <a:cs typeface="Times New Roman" panose="02020603050405020304" pitchFamily="18" charset="0"/>
                      </a:endParaRPr>
                    </a:p>
                  </a:txBody>
                  <a:tcPr marL="90000" anchor="ctr"/>
                </a:tc>
                <a:tc>
                  <a:txBody>
                    <a:bodyPr/>
                    <a:lstStyle/>
                    <a:p>
                      <a:pPr algn="ctr"/>
                      <a:r>
                        <a:rPr lang="en-US" altLang="zh-CN" sz="2000" dirty="0">
                          <a:latin typeface="Times New Roman" panose="02020603050405020304" pitchFamily="18" charset="0"/>
                          <a:cs typeface="Times New Roman" panose="02020603050405020304" pitchFamily="18" charset="0"/>
                        </a:rPr>
                        <a:t>1767</a:t>
                      </a:r>
                      <a:endParaRPr lang="zh-CN" altLang="en-US" sz="2000" dirty="0">
                        <a:latin typeface="Times New Roman" panose="02020603050405020304" pitchFamily="18" charset="0"/>
                        <a:cs typeface="Times New Roman" panose="02020603050405020304" pitchFamily="18" charset="0"/>
                      </a:endParaRPr>
                    </a:p>
                  </a:txBody>
                  <a:tcPr marL="90000" anchor="ctr"/>
                </a:tc>
                <a:extLst>
                  <a:ext uri="{0D108BD9-81ED-4DB2-BD59-A6C34878D82A}">
                    <a16:rowId xmlns:a16="http://schemas.microsoft.com/office/drawing/2014/main" val="2783677800"/>
                  </a:ext>
                </a:extLst>
              </a:tr>
            </a:tbl>
          </a:graphicData>
        </a:graphic>
      </p:graphicFrame>
    </p:spTree>
    <p:extLst>
      <p:ext uri="{BB962C8B-B14F-4D97-AF65-F5344CB8AC3E}">
        <p14:creationId xmlns:p14="http://schemas.microsoft.com/office/powerpoint/2010/main" val="3093937363"/>
      </p:ext>
    </p:extLst>
  </p:cSld>
  <p:clrMapOvr>
    <a:masterClrMapping/>
  </p:clrMapOvr>
  <mc:AlternateContent xmlns:mc="http://schemas.openxmlformats.org/markup-compatibility/2006" xmlns:p14="http://schemas.microsoft.com/office/powerpoint/2010/main">
    <mc:Choice Requires="p14">
      <p:transition spd="slow" p14:dur="2000" advTm="19038"/>
    </mc:Choice>
    <mc:Fallback xmlns="">
      <p:transition spd="slow" advTm="1903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7368" y="278936"/>
            <a:ext cx="883528" cy="1008063"/>
          </a:xfrm>
        </p:spPr>
        <p:txBody>
          <a:bodyPr/>
          <a:lstStyle/>
          <a:p>
            <a:r>
              <a:rPr lang="en-US" altLang="zh-CN" dirty="0"/>
              <a:t>01</a:t>
            </a:r>
            <a:endParaRPr lang="zh-CN" altLang="en-US" dirty="0"/>
          </a:p>
        </p:txBody>
      </p:sp>
      <p:sp>
        <p:nvSpPr>
          <p:cNvPr id="3" name="文本占位符 2"/>
          <p:cNvSpPr>
            <a:spLocks noGrp="1"/>
          </p:cNvSpPr>
          <p:nvPr>
            <p:ph type="body" sz="quarter" idx="12"/>
          </p:nvPr>
        </p:nvSpPr>
        <p:spPr/>
        <p:txBody>
          <a:bodyPr/>
          <a:lstStyle/>
          <a:p>
            <a:r>
              <a:rPr lang="en-US" altLang="zh-CN" dirty="0"/>
              <a:t>Difficulties</a:t>
            </a:r>
            <a:endParaRPr lang="zh-CN" altLang="en-US" dirty="0"/>
          </a:p>
        </p:txBody>
      </p:sp>
      <p:sp>
        <p:nvSpPr>
          <p:cNvPr id="23" name="MH_Other_1"/>
          <p:cNvSpPr/>
          <p:nvPr>
            <p:custDataLst>
              <p:tags r:id="rId1"/>
            </p:custDataLst>
          </p:nvPr>
        </p:nvSpPr>
        <p:spPr>
          <a:xfrm>
            <a:off x="5095950" y="2851428"/>
            <a:ext cx="2029123" cy="202777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en-US">
              <a:latin typeface="微软雅黑" panose="020B0503020204020204" pitchFamily="34" charset="-122"/>
              <a:ea typeface="微软雅黑" panose="020B0503020204020204" pitchFamily="34" charset="-122"/>
            </a:endParaRPr>
          </a:p>
        </p:txBody>
      </p:sp>
      <p:cxnSp>
        <p:nvCxnSpPr>
          <p:cNvPr id="36" name="MH_Other_6"/>
          <p:cNvCxnSpPr/>
          <p:nvPr>
            <p:custDataLst>
              <p:tags r:id="rId2"/>
            </p:custDataLst>
          </p:nvPr>
        </p:nvCxnSpPr>
        <p:spPr>
          <a:xfrm>
            <a:off x="4571195" y="2941091"/>
            <a:ext cx="605705" cy="5053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MH_Other_7"/>
          <p:cNvCxnSpPr/>
          <p:nvPr>
            <p:custDataLst>
              <p:tags r:id="rId3"/>
            </p:custDataLst>
          </p:nvPr>
        </p:nvCxnSpPr>
        <p:spPr>
          <a:xfrm flipV="1">
            <a:off x="4543271" y="4290973"/>
            <a:ext cx="637678" cy="52981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5487079" y="3180660"/>
            <a:ext cx="1389992" cy="1323439"/>
            <a:chOff x="5513404" y="3446140"/>
            <a:chExt cx="1389992" cy="1323439"/>
          </a:xfrm>
        </p:grpSpPr>
        <p:sp>
          <p:nvSpPr>
            <p:cNvPr id="5" name="文本框 4"/>
            <p:cNvSpPr txBox="1"/>
            <p:nvPr/>
          </p:nvSpPr>
          <p:spPr>
            <a:xfrm>
              <a:off x="5809258" y="3446140"/>
              <a:ext cx="648072" cy="1323439"/>
            </a:xfrm>
            <a:prstGeom prst="rect">
              <a:avLst/>
            </a:prstGeom>
            <a:noFill/>
          </p:spPr>
          <p:txBody>
            <a:bodyPr wrap="square" rtlCol="0">
              <a:spAutoFit/>
            </a:bodyPr>
            <a:lstStyle/>
            <a:p>
              <a:r>
                <a:rPr lang="en-US" altLang="zh-CN" sz="8000" b="1" dirty="0">
                  <a:latin typeface="微软雅黑" panose="020B0503020204020204" pitchFamily="34" charset="-122"/>
                  <a:ea typeface="微软雅黑" panose="020B0503020204020204" pitchFamily="34" charset="-122"/>
                </a:rPr>
                <a:t>?</a:t>
              </a:r>
              <a:endParaRPr lang="zh-CN" altLang="en-US" sz="8000" b="1" dirty="0">
                <a:latin typeface="微软雅黑" panose="020B0503020204020204" pitchFamily="34" charset="-122"/>
                <a:ea typeface="微软雅黑" panose="020B0503020204020204" pitchFamily="34" charset="-122"/>
              </a:endParaRPr>
            </a:p>
          </p:txBody>
        </p:sp>
        <p:sp>
          <p:nvSpPr>
            <p:cNvPr id="53" name="文本框 52"/>
            <p:cNvSpPr txBox="1"/>
            <p:nvPr/>
          </p:nvSpPr>
          <p:spPr>
            <a:xfrm rot="20748463">
              <a:off x="5513404" y="3773722"/>
              <a:ext cx="648072" cy="830997"/>
            </a:xfrm>
            <a:prstGeom prst="rect">
              <a:avLst/>
            </a:prstGeom>
            <a:noFill/>
          </p:spPr>
          <p:txBody>
            <a:bodyPr wrap="square" rtlCol="0">
              <a:spAutoFit/>
            </a:bodyPr>
            <a:lstStyle/>
            <a:p>
              <a:r>
                <a:rPr lang="en-US" altLang="zh-CN" sz="4800" b="1" dirty="0">
                  <a:latin typeface="微软雅黑" panose="020B0503020204020204" pitchFamily="34" charset="-122"/>
                  <a:ea typeface="微软雅黑" panose="020B0503020204020204" pitchFamily="34" charset="-122"/>
                </a:rPr>
                <a:t>?</a:t>
              </a:r>
              <a:endParaRPr lang="zh-CN" altLang="en-US" sz="4800" b="1" dirty="0">
                <a:latin typeface="微软雅黑" panose="020B0503020204020204" pitchFamily="34" charset="-122"/>
                <a:ea typeface="微软雅黑" panose="020B0503020204020204" pitchFamily="34" charset="-122"/>
              </a:endParaRPr>
            </a:p>
          </p:txBody>
        </p:sp>
        <p:sp>
          <p:nvSpPr>
            <p:cNvPr id="54" name="文本框 53"/>
            <p:cNvSpPr txBox="1"/>
            <p:nvPr/>
          </p:nvSpPr>
          <p:spPr>
            <a:xfrm rot="1470371">
              <a:off x="6255324" y="3869934"/>
              <a:ext cx="648072" cy="830997"/>
            </a:xfrm>
            <a:prstGeom prst="rect">
              <a:avLst/>
            </a:prstGeom>
            <a:noFill/>
          </p:spPr>
          <p:txBody>
            <a:bodyPr wrap="square" rtlCol="0">
              <a:spAutoFit/>
            </a:bodyPr>
            <a:lstStyle/>
            <a:p>
              <a:r>
                <a:rPr lang="en-US" altLang="zh-CN" sz="4800" b="1" dirty="0">
                  <a:latin typeface="微软雅黑" panose="020B0503020204020204" pitchFamily="34" charset="-122"/>
                  <a:ea typeface="微软雅黑" panose="020B0503020204020204" pitchFamily="34" charset="-122"/>
                </a:rPr>
                <a:t>?</a:t>
              </a:r>
              <a:endParaRPr lang="zh-CN" altLang="en-US" sz="4800" b="1" dirty="0">
                <a:latin typeface="微软雅黑" panose="020B0503020204020204" pitchFamily="34" charset="-122"/>
                <a:ea typeface="微软雅黑" panose="020B0503020204020204" pitchFamily="34" charset="-122"/>
              </a:endParaRPr>
            </a:p>
          </p:txBody>
        </p:sp>
      </p:grpSp>
      <p:sp>
        <p:nvSpPr>
          <p:cNvPr id="34" name="MH_Other_4"/>
          <p:cNvSpPr/>
          <p:nvPr>
            <p:custDataLst>
              <p:tags r:id="rId4"/>
            </p:custDataLst>
          </p:nvPr>
        </p:nvSpPr>
        <p:spPr>
          <a:xfrm>
            <a:off x="3684030" y="2506286"/>
            <a:ext cx="878297" cy="879647"/>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en-US">
              <a:latin typeface="微软雅黑" panose="020B0503020204020204" pitchFamily="34" charset="-122"/>
              <a:ea typeface="微软雅黑" panose="020B0503020204020204" pitchFamily="34" charset="-122"/>
            </a:endParaRPr>
          </a:p>
        </p:txBody>
      </p:sp>
      <p:sp>
        <p:nvSpPr>
          <p:cNvPr id="35" name="MH_Other_5"/>
          <p:cNvSpPr/>
          <p:nvPr>
            <p:custDataLst>
              <p:tags r:id="rId5"/>
            </p:custDataLst>
          </p:nvPr>
        </p:nvSpPr>
        <p:spPr>
          <a:xfrm>
            <a:off x="3633527" y="4373724"/>
            <a:ext cx="878297" cy="879647"/>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en-US">
              <a:latin typeface="微软雅黑" panose="020B0503020204020204" pitchFamily="34" charset="-122"/>
              <a:ea typeface="微软雅黑" panose="020B0503020204020204" pitchFamily="34" charset="-122"/>
            </a:endParaRPr>
          </a:p>
        </p:txBody>
      </p:sp>
      <p:sp>
        <p:nvSpPr>
          <p:cNvPr id="55" name="矩形 54"/>
          <p:cNvSpPr/>
          <p:nvPr/>
        </p:nvSpPr>
        <p:spPr>
          <a:xfrm>
            <a:off x="524134" y="2380850"/>
            <a:ext cx="3179562" cy="941155"/>
          </a:xfrm>
          <a:prstGeom prst="rect">
            <a:avLst/>
          </a:prstGeom>
        </p:spPr>
        <p:txBody>
          <a:bodyPr wrap="square">
            <a:spAutoFit/>
          </a:bodyPr>
          <a:lstStyle/>
          <a:p>
            <a:pPr algn="ctr">
              <a:lnSpc>
                <a:spcPct val="120000"/>
              </a:lnSpc>
            </a:pPr>
            <a:r>
              <a:rPr lang="en-US" altLang="zh-CN" sz="2400" b="1" kern="100" dirty="0">
                <a:latin typeface="+mj-ea"/>
                <a:ea typeface="+mj-ea"/>
                <a:cs typeface="Times New Roman" panose="02020603050405020304" pitchFamily="18" charset="0"/>
              </a:rPr>
              <a:t>Higher extinction and reddening</a:t>
            </a:r>
            <a:endParaRPr lang="zh-CN" altLang="en-US" sz="2400" b="1" dirty="0">
              <a:latin typeface="+mj-ea"/>
              <a:ea typeface="+mj-ea"/>
            </a:endParaRPr>
          </a:p>
        </p:txBody>
      </p:sp>
      <p:sp>
        <p:nvSpPr>
          <p:cNvPr id="56" name="矩形 55"/>
          <p:cNvSpPr/>
          <p:nvPr/>
        </p:nvSpPr>
        <p:spPr>
          <a:xfrm>
            <a:off x="-31612" y="4221088"/>
            <a:ext cx="4183396" cy="1384353"/>
          </a:xfrm>
          <a:prstGeom prst="rect">
            <a:avLst/>
          </a:prstGeom>
        </p:spPr>
        <p:txBody>
          <a:bodyPr wrap="square">
            <a:spAutoFit/>
          </a:bodyPr>
          <a:lstStyle/>
          <a:p>
            <a:pPr algn="ctr">
              <a:lnSpc>
                <a:spcPct val="120000"/>
              </a:lnSpc>
            </a:pPr>
            <a:r>
              <a:rPr lang="en-US" altLang="zh-CN" sz="2400" b="1" kern="100" dirty="0">
                <a:latin typeface="+mj-ea"/>
                <a:ea typeface="+mj-ea"/>
                <a:cs typeface="Times New Roman" panose="02020603050405020304" pitchFamily="18" charset="0"/>
              </a:rPr>
              <a:t>Many contaminants sharing similar observational properties  </a:t>
            </a:r>
          </a:p>
        </p:txBody>
      </p:sp>
      <p:sp>
        <p:nvSpPr>
          <p:cNvPr id="31" name="MH_Other_2"/>
          <p:cNvSpPr/>
          <p:nvPr>
            <p:custDataLst>
              <p:tags r:id="rId6"/>
            </p:custDataLst>
          </p:nvPr>
        </p:nvSpPr>
        <p:spPr>
          <a:xfrm>
            <a:off x="7660890" y="2506286"/>
            <a:ext cx="878297" cy="879647"/>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en-US">
              <a:latin typeface="微软雅黑" panose="020B0503020204020204" pitchFamily="34" charset="-122"/>
              <a:ea typeface="微软雅黑" panose="020B0503020204020204" pitchFamily="34" charset="-122"/>
            </a:endParaRPr>
          </a:p>
        </p:txBody>
      </p:sp>
      <p:sp>
        <p:nvSpPr>
          <p:cNvPr id="33" name="MH_Other_3"/>
          <p:cNvSpPr/>
          <p:nvPr>
            <p:custDataLst>
              <p:tags r:id="rId7"/>
            </p:custDataLst>
          </p:nvPr>
        </p:nvSpPr>
        <p:spPr>
          <a:xfrm>
            <a:off x="7689918" y="4388238"/>
            <a:ext cx="878297" cy="879647"/>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en-US">
              <a:latin typeface="微软雅黑" panose="020B0503020204020204" pitchFamily="34" charset="-122"/>
              <a:ea typeface="微软雅黑" panose="020B0503020204020204" pitchFamily="34" charset="-122"/>
            </a:endParaRPr>
          </a:p>
        </p:txBody>
      </p:sp>
      <p:sp>
        <p:nvSpPr>
          <p:cNvPr id="57" name="矩形 56"/>
          <p:cNvSpPr/>
          <p:nvPr/>
        </p:nvSpPr>
        <p:spPr>
          <a:xfrm>
            <a:off x="8488306" y="2159250"/>
            <a:ext cx="3629839" cy="1384353"/>
          </a:xfrm>
          <a:prstGeom prst="rect">
            <a:avLst/>
          </a:prstGeom>
        </p:spPr>
        <p:txBody>
          <a:bodyPr wrap="square">
            <a:spAutoFit/>
          </a:bodyPr>
          <a:lstStyle/>
          <a:p>
            <a:pPr algn="ctr">
              <a:lnSpc>
                <a:spcPct val="120000"/>
              </a:lnSpc>
            </a:pPr>
            <a:r>
              <a:rPr lang="en-US" altLang="zh-CN" sz="2400" b="1" kern="100" dirty="0">
                <a:latin typeface="+mj-ea"/>
                <a:ea typeface="+mj-ea"/>
                <a:cs typeface="Times New Roman" panose="02020603050405020304" pitchFamily="18" charset="0"/>
              </a:rPr>
              <a:t>Higher source density causing worse photometry quality</a:t>
            </a:r>
          </a:p>
        </p:txBody>
      </p:sp>
      <p:grpSp>
        <p:nvGrpSpPr>
          <p:cNvPr id="20" name="组合 19"/>
          <p:cNvGrpSpPr/>
          <p:nvPr/>
        </p:nvGrpSpPr>
        <p:grpSpPr>
          <a:xfrm flipH="1">
            <a:off x="7042498" y="2941091"/>
            <a:ext cx="637678" cy="1879698"/>
            <a:chOff x="6375498" y="2941091"/>
            <a:chExt cx="637678" cy="1879698"/>
          </a:xfrm>
        </p:grpSpPr>
        <p:cxnSp>
          <p:nvCxnSpPr>
            <p:cNvPr id="62" name="MH_Other_6"/>
            <p:cNvCxnSpPr/>
            <p:nvPr>
              <p:custDataLst>
                <p:tags r:id="rId8"/>
              </p:custDataLst>
            </p:nvPr>
          </p:nvCxnSpPr>
          <p:spPr>
            <a:xfrm>
              <a:off x="6403422" y="2941091"/>
              <a:ext cx="605705" cy="5053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MH_Other_7"/>
            <p:cNvCxnSpPr/>
            <p:nvPr>
              <p:custDataLst>
                <p:tags r:id="rId9"/>
              </p:custDataLst>
            </p:nvPr>
          </p:nvCxnSpPr>
          <p:spPr>
            <a:xfrm flipV="1">
              <a:off x="6375498" y="4290973"/>
              <a:ext cx="637678" cy="52981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灯片编号占位符 3"/>
          <p:cNvSpPr>
            <a:spLocks noGrp="1"/>
          </p:cNvSpPr>
          <p:nvPr>
            <p:ph type="sldNum" sz="quarter" idx="13"/>
          </p:nvPr>
        </p:nvSpPr>
        <p:spPr/>
        <p:txBody>
          <a:bodyPr/>
          <a:lstStyle/>
          <a:p>
            <a:fld id="{B38E2B37-E96B-4849-B006-9B228B0EB70F}" type="slidenum">
              <a:rPr lang="zh-CN" altLang="en-US" smtClean="0"/>
              <a:pPr/>
              <a:t>6</a:t>
            </a:fld>
            <a:endParaRPr lang="zh-CN" altLang="en-US" dirty="0"/>
          </a:p>
        </p:txBody>
      </p:sp>
      <p:sp>
        <p:nvSpPr>
          <p:cNvPr id="6" name="矩形 5">
            <a:extLst>
              <a:ext uri="{FF2B5EF4-FFF2-40B4-BE49-F238E27FC236}">
                <a16:creationId xmlns:a16="http://schemas.microsoft.com/office/drawing/2014/main" id="{5B04049D-B274-173C-5405-6E3F1E298016}"/>
              </a:ext>
            </a:extLst>
          </p:cNvPr>
          <p:cNvSpPr/>
          <p:nvPr/>
        </p:nvSpPr>
        <p:spPr>
          <a:xfrm>
            <a:off x="8683472" y="4171254"/>
            <a:ext cx="3062837" cy="1384353"/>
          </a:xfrm>
          <a:prstGeom prst="rect">
            <a:avLst/>
          </a:prstGeom>
        </p:spPr>
        <p:txBody>
          <a:bodyPr wrap="square">
            <a:spAutoFit/>
          </a:bodyPr>
          <a:lstStyle/>
          <a:p>
            <a:pPr algn="ctr">
              <a:lnSpc>
                <a:spcPct val="120000"/>
              </a:lnSpc>
            </a:pPr>
            <a:r>
              <a:rPr lang="en-US" altLang="zh-CN" sz="2400" b="1" kern="100" dirty="0">
                <a:latin typeface="+mj-ea"/>
                <a:ea typeface="+mj-ea"/>
                <a:cs typeface="Times New Roman" panose="02020603050405020304" pitchFamily="18" charset="0"/>
              </a:rPr>
              <a:t>Dataset Shift from applying High-b selection methods</a:t>
            </a:r>
          </a:p>
        </p:txBody>
      </p:sp>
      <p:sp>
        <p:nvSpPr>
          <p:cNvPr id="7" name="文本框 6">
            <a:extLst>
              <a:ext uri="{FF2B5EF4-FFF2-40B4-BE49-F238E27FC236}">
                <a16:creationId xmlns:a16="http://schemas.microsoft.com/office/drawing/2014/main" id="{0DD2C680-BFBA-9D8B-A3A6-2D78A8AEF6E6}"/>
              </a:ext>
            </a:extLst>
          </p:cNvPr>
          <p:cNvSpPr txBox="1"/>
          <p:nvPr/>
        </p:nvSpPr>
        <p:spPr>
          <a:xfrm>
            <a:off x="3933537" y="2648703"/>
            <a:ext cx="425116" cy="584775"/>
          </a:xfrm>
          <a:prstGeom prst="rect">
            <a:avLst/>
          </a:prstGeom>
          <a:noFill/>
        </p:spPr>
        <p:txBody>
          <a:bodyPr wrap="none" rtlCol="0">
            <a:spAutoFit/>
          </a:bodyPr>
          <a:lstStyle/>
          <a:p>
            <a:r>
              <a:rPr kumimoji="1" lang="en-US" altLang="zh-CN" sz="3200" dirty="0">
                <a:latin typeface="+mj-ea"/>
                <a:ea typeface="+mj-ea"/>
              </a:rPr>
              <a:t>1</a:t>
            </a:r>
            <a:endParaRPr kumimoji="1" lang="zh-CN" altLang="en-US" sz="3200" dirty="0">
              <a:latin typeface="+mj-ea"/>
              <a:ea typeface="+mj-ea"/>
            </a:endParaRPr>
          </a:p>
        </p:txBody>
      </p:sp>
      <p:sp>
        <p:nvSpPr>
          <p:cNvPr id="9" name="文本框 8">
            <a:extLst>
              <a:ext uri="{FF2B5EF4-FFF2-40B4-BE49-F238E27FC236}">
                <a16:creationId xmlns:a16="http://schemas.microsoft.com/office/drawing/2014/main" id="{51B8881F-27F6-01BB-CED6-D4357E2F852E}"/>
              </a:ext>
            </a:extLst>
          </p:cNvPr>
          <p:cNvSpPr txBox="1"/>
          <p:nvPr/>
        </p:nvSpPr>
        <p:spPr>
          <a:xfrm>
            <a:off x="7907579" y="2648703"/>
            <a:ext cx="425116" cy="584775"/>
          </a:xfrm>
          <a:prstGeom prst="rect">
            <a:avLst/>
          </a:prstGeom>
          <a:noFill/>
        </p:spPr>
        <p:txBody>
          <a:bodyPr wrap="none" rtlCol="0">
            <a:spAutoFit/>
          </a:bodyPr>
          <a:lstStyle/>
          <a:p>
            <a:r>
              <a:rPr kumimoji="1" lang="en-US" altLang="zh-CN" sz="3200" dirty="0">
                <a:latin typeface="+mj-ea"/>
                <a:ea typeface="+mj-ea"/>
              </a:rPr>
              <a:t>2</a:t>
            </a:r>
            <a:endParaRPr kumimoji="1" lang="zh-CN" altLang="en-US" sz="3200" dirty="0">
              <a:latin typeface="+mj-ea"/>
              <a:ea typeface="+mj-ea"/>
            </a:endParaRPr>
          </a:p>
        </p:txBody>
      </p:sp>
      <p:sp>
        <p:nvSpPr>
          <p:cNvPr id="10" name="文本框 9">
            <a:extLst>
              <a:ext uri="{FF2B5EF4-FFF2-40B4-BE49-F238E27FC236}">
                <a16:creationId xmlns:a16="http://schemas.microsoft.com/office/drawing/2014/main" id="{39CF5A3A-9924-861F-8793-536BCBE9B396}"/>
              </a:ext>
            </a:extLst>
          </p:cNvPr>
          <p:cNvSpPr txBox="1"/>
          <p:nvPr/>
        </p:nvSpPr>
        <p:spPr>
          <a:xfrm>
            <a:off x="3870684" y="4500409"/>
            <a:ext cx="425116" cy="584775"/>
          </a:xfrm>
          <a:prstGeom prst="rect">
            <a:avLst/>
          </a:prstGeom>
          <a:noFill/>
        </p:spPr>
        <p:txBody>
          <a:bodyPr wrap="none" rtlCol="0">
            <a:spAutoFit/>
          </a:bodyPr>
          <a:lstStyle/>
          <a:p>
            <a:r>
              <a:rPr kumimoji="1" lang="en-US" altLang="zh-CN" sz="3200" dirty="0">
                <a:latin typeface="+mj-ea"/>
                <a:ea typeface="+mj-ea"/>
              </a:rPr>
              <a:t>3</a:t>
            </a:r>
            <a:endParaRPr kumimoji="1" lang="zh-CN" altLang="en-US" sz="3200" dirty="0">
              <a:latin typeface="+mj-ea"/>
              <a:ea typeface="+mj-ea"/>
            </a:endParaRPr>
          </a:p>
        </p:txBody>
      </p:sp>
      <p:sp>
        <p:nvSpPr>
          <p:cNvPr id="11" name="文本框 10">
            <a:extLst>
              <a:ext uri="{FF2B5EF4-FFF2-40B4-BE49-F238E27FC236}">
                <a16:creationId xmlns:a16="http://schemas.microsoft.com/office/drawing/2014/main" id="{479BA814-11D3-AFD8-DD49-9875520B2050}"/>
              </a:ext>
            </a:extLst>
          </p:cNvPr>
          <p:cNvSpPr txBox="1"/>
          <p:nvPr/>
        </p:nvSpPr>
        <p:spPr>
          <a:xfrm>
            <a:off x="7925121" y="4572417"/>
            <a:ext cx="425116" cy="584775"/>
          </a:xfrm>
          <a:prstGeom prst="rect">
            <a:avLst/>
          </a:prstGeom>
          <a:noFill/>
        </p:spPr>
        <p:txBody>
          <a:bodyPr wrap="none" rtlCol="0">
            <a:spAutoFit/>
          </a:bodyPr>
          <a:lstStyle/>
          <a:p>
            <a:r>
              <a:rPr kumimoji="1" lang="en-US" altLang="zh-CN" sz="3200" dirty="0">
                <a:latin typeface="+mj-ea"/>
                <a:ea typeface="+mj-ea"/>
              </a:rPr>
              <a:t>4</a:t>
            </a:r>
            <a:endParaRPr kumimoji="1" lang="zh-CN" altLang="en-US" sz="3200" dirty="0">
              <a:latin typeface="+mj-ea"/>
              <a:ea typeface="+mj-ea"/>
            </a:endParaRPr>
          </a:p>
        </p:txBody>
      </p:sp>
    </p:spTree>
    <p:extLst>
      <p:ext uri="{BB962C8B-B14F-4D97-AF65-F5344CB8AC3E}">
        <p14:creationId xmlns:p14="http://schemas.microsoft.com/office/powerpoint/2010/main" val="3390383179"/>
      </p:ext>
    </p:extLst>
  </p:cSld>
  <p:clrMapOvr>
    <a:masterClrMapping/>
  </p:clrMapOvr>
  <mc:AlternateContent xmlns:mc="http://schemas.openxmlformats.org/markup-compatibility/2006" xmlns:p14="http://schemas.microsoft.com/office/powerpoint/2010/main">
    <mc:Choice Requires="p14">
      <p:transition spd="slow" p14:dur="2000" advTm="34795"/>
    </mc:Choice>
    <mc:Fallback xmlns="">
      <p:transition spd="slow" advTm="3479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02</a:t>
            </a:r>
            <a:endParaRPr lang="zh-CN" altLang="en-US" dirty="0"/>
          </a:p>
        </p:txBody>
      </p:sp>
      <p:sp>
        <p:nvSpPr>
          <p:cNvPr id="3" name="文本占位符 2"/>
          <p:cNvSpPr>
            <a:spLocks noGrp="1"/>
          </p:cNvSpPr>
          <p:nvPr>
            <p:ph type="body" sz="quarter" idx="11"/>
          </p:nvPr>
        </p:nvSpPr>
        <p:spPr/>
        <p:txBody>
          <a:bodyPr/>
          <a:lstStyle/>
          <a:p>
            <a:r>
              <a:rPr lang="en-US" altLang="zh-CN" dirty="0"/>
              <a:t>PART  TWO</a:t>
            </a:r>
            <a:endParaRPr lang="zh-CN" altLang="en-US" dirty="0"/>
          </a:p>
        </p:txBody>
      </p:sp>
      <p:sp>
        <p:nvSpPr>
          <p:cNvPr id="4" name="文本占位符 3"/>
          <p:cNvSpPr>
            <a:spLocks noGrp="1"/>
          </p:cNvSpPr>
          <p:nvPr>
            <p:ph type="body" sz="quarter" idx="12"/>
          </p:nvPr>
        </p:nvSpPr>
        <p:spPr>
          <a:xfrm>
            <a:off x="3090332" y="4581128"/>
            <a:ext cx="6087920" cy="496824"/>
          </a:xfrm>
        </p:spPr>
        <p:txBody>
          <a:bodyPr/>
          <a:lstStyle/>
          <a:p>
            <a:r>
              <a:rPr lang="en-US" altLang="zh-CN" dirty="0"/>
              <a:t>GPQ Selection Method</a:t>
            </a:r>
            <a:endParaRPr lang="zh-CN" altLang="en-US" dirty="0"/>
          </a:p>
        </p:txBody>
      </p:sp>
    </p:spTree>
    <p:extLst>
      <p:ext uri="{BB962C8B-B14F-4D97-AF65-F5344CB8AC3E}">
        <p14:creationId xmlns:p14="http://schemas.microsoft.com/office/powerpoint/2010/main" val="4126853449"/>
      </p:ext>
    </p:extLst>
  </p:cSld>
  <p:clrMapOvr>
    <a:masterClrMapping/>
  </p:clrMapOvr>
  <mc:AlternateContent xmlns:mc="http://schemas.openxmlformats.org/markup-compatibility/2006" xmlns:p14="http://schemas.microsoft.com/office/powerpoint/2010/main">
    <mc:Choice Requires="p14">
      <p:transition spd="slow" p14:dur="2000" advTm="3352"/>
    </mc:Choice>
    <mc:Fallback xmlns="">
      <p:transition spd="slow" advTm="335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圆角矩形 50">
            <a:extLst>
              <a:ext uri="{FF2B5EF4-FFF2-40B4-BE49-F238E27FC236}">
                <a16:creationId xmlns:a16="http://schemas.microsoft.com/office/drawing/2014/main" id="{67702058-DD3F-1872-E063-28044B614B1E}"/>
              </a:ext>
            </a:extLst>
          </p:cNvPr>
          <p:cNvSpPr/>
          <p:nvPr/>
        </p:nvSpPr>
        <p:spPr>
          <a:xfrm>
            <a:off x="6384032" y="4293096"/>
            <a:ext cx="4896544" cy="1334275"/>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zh-CN" altLang="en-US"/>
          </a:p>
        </p:txBody>
      </p:sp>
      <p:sp>
        <p:nvSpPr>
          <p:cNvPr id="50" name="圆角矩形 49">
            <a:extLst>
              <a:ext uri="{FF2B5EF4-FFF2-40B4-BE49-F238E27FC236}">
                <a16:creationId xmlns:a16="http://schemas.microsoft.com/office/drawing/2014/main" id="{AD562935-CD71-8E83-0F0A-AFCE2B913F76}"/>
              </a:ext>
            </a:extLst>
          </p:cNvPr>
          <p:cNvSpPr/>
          <p:nvPr/>
        </p:nvSpPr>
        <p:spPr>
          <a:xfrm>
            <a:off x="6384032" y="2442019"/>
            <a:ext cx="4896544" cy="1334275"/>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zh-CN" altLang="en-US"/>
          </a:p>
        </p:txBody>
      </p:sp>
      <p:sp>
        <p:nvSpPr>
          <p:cNvPr id="49" name="圆角矩形 48">
            <a:extLst>
              <a:ext uri="{FF2B5EF4-FFF2-40B4-BE49-F238E27FC236}">
                <a16:creationId xmlns:a16="http://schemas.microsoft.com/office/drawing/2014/main" id="{BD489287-40E6-3F8B-D7EB-ADA746A2A692}"/>
              </a:ext>
            </a:extLst>
          </p:cNvPr>
          <p:cNvSpPr/>
          <p:nvPr/>
        </p:nvSpPr>
        <p:spPr>
          <a:xfrm>
            <a:off x="1112934" y="4319037"/>
            <a:ext cx="3470898" cy="1334275"/>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zh-CN" altLang="en-US"/>
          </a:p>
        </p:txBody>
      </p:sp>
      <p:sp>
        <p:nvSpPr>
          <p:cNvPr id="47" name="圆角矩形 46">
            <a:extLst>
              <a:ext uri="{FF2B5EF4-FFF2-40B4-BE49-F238E27FC236}">
                <a16:creationId xmlns:a16="http://schemas.microsoft.com/office/drawing/2014/main" id="{2B0940B4-7551-CE24-B8E0-4373A8BBAA2D}"/>
              </a:ext>
            </a:extLst>
          </p:cNvPr>
          <p:cNvSpPr/>
          <p:nvPr/>
        </p:nvSpPr>
        <p:spPr>
          <a:xfrm>
            <a:off x="1112934" y="2492896"/>
            <a:ext cx="3470898" cy="1334275"/>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zh-CN" altLang="en-US"/>
          </a:p>
        </p:txBody>
      </p:sp>
      <p:sp>
        <p:nvSpPr>
          <p:cNvPr id="2" name="文本占位符 1"/>
          <p:cNvSpPr>
            <a:spLocks noGrp="1"/>
          </p:cNvSpPr>
          <p:nvPr>
            <p:ph type="body" sz="quarter" idx="10"/>
          </p:nvPr>
        </p:nvSpPr>
        <p:spPr>
          <a:xfrm>
            <a:off x="263352" y="278936"/>
            <a:ext cx="941022" cy="1008063"/>
          </a:xfrm>
        </p:spPr>
        <p:txBody>
          <a:bodyPr/>
          <a:lstStyle/>
          <a:p>
            <a:r>
              <a:rPr lang="en-US" altLang="zh-CN" dirty="0"/>
              <a:t>02</a:t>
            </a:r>
            <a:endParaRPr lang="zh-CN" altLang="en-US" dirty="0"/>
          </a:p>
        </p:txBody>
      </p:sp>
      <p:sp>
        <p:nvSpPr>
          <p:cNvPr id="3" name="文本占位符 2"/>
          <p:cNvSpPr>
            <a:spLocks noGrp="1"/>
          </p:cNvSpPr>
          <p:nvPr>
            <p:ph type="body" sz="quarter" idx="12"/>
          </p:nvPr>
        </p:nvSpPr>
        <p:spPr>
          <a:xfrm>
            <a:off x="1437592" y="348250"/>
            <a:ext cx="8042784" cy="496824"/>
          </a:xfrm>
        </p:spPr>
        <p:txBody>
          <a:bodyPr/>
          <a:lstStyle/>
          <a:p>
            <a:r>
              <a:rPr lang="en-US" altLang="zh-CN" dirty="0"/>
              <a:t>Feature-based Transfer Learning </a:t>
            </a:r>
            <a:endParaRPr lang="zh-CN" altLang="en-US" dirty="0"/>
          </a:p>
        </p:txBody>
      </p:sp>
      <p:sp>
        <p:nvSpPr>
          <p:cNvPr id="4" name="灯片编号占位符 3"/>
          <p:cNvSpPr>
            <a:spLocks noGrp="1"/>
          </p:cNvSpPr>
          <p:nvPr>
            <p:ph type="sldNum" sz="quarter" idx="13"/>
          </p:nvPr>
        </p:nvSpPr>
        <p:spPr/>
        <p:txBody>
          <a:bodyPr/>
          <a:lstStyle/>
          <a:p>
            <a:fld id="{B38E2B37-E96B-4849-B006-9B228B0EB70F}" type="slidenum">
              <a:rPr lang="zh-CN" altLang="en-US" smtClean="0"/>
              <a:pPr/>
              <a:t>8</a:t>
            </a:fld>
            <a:endParaRPr lang="zh-CN" altLang="en-US" dirty="0"/>
          </a:p>
        </p:txBody>
      </p:sp>
      <p:sp>
        <p:nvSpPr>
          <p:cNvPr id="38" name="文本框 37">
            <a:extLst>
              <a:ext uri="{FF2B5EF4-FFF2-40B4-BE49-F238E27FC236}">
                <a16:creationId xmlns:a16="http://schemas.microsoft.com/office/drawing/2014/main" id="{017496E0-AD4E-720C-A221-41A40339FEB9}"/>
              </a:ext>
            </a:extLst>
          </p:cNvPr>
          <p:cNvSpPr txBox="1"/>
          <p:nvPr/>
        </p:nvSpPr>
        <p:spPr>
          <a:xfrm>
            <a:off x="1400966" y="4483181"/>
            <a:ext cx="3038850" cy="954107"/>
          </a:xfrm>
          <a:prstGeom prst="rect">
            <a:avLst/>
          </a:prstGeom>
          <a:noFill/>
        </p:spPr>
        <p:txBody>
          <a:bodyPr wrap="square" rtlCol="0">
            <a:spAutoFit/>
          </a:bodyPr>
          <a:lstStyle/>
          <a:p>
            <a:pPr algn="ctr"/>
            <a:r>
              <a:rPr lang="en-US" altLang="zh-CN" sz="2800" dirty="0">
                <a:solidFill>
                  <a:schemeClr val="bg2"/>
                </a:solidFill>
                <a:latin typeface="微软雅黑" panose="020B0503020204020204" pitchFamily="34" charset="-122"/>
                <a:ea typeface="微软雅黑" panose="020B0503020204020204" pitchFamily="34" charset="-122"/>
              </a:rPr>
              <a:t>Prior shift</a:t>
            </a:r>
            <a:r>
              <a:rPr lang="zh-CN" altLang="en-US" sz="2800" dirty="0">
                <a:solidFill>
                  <a:schemeClr val="bg2"/>
                </a:solidFill>
                <a:latin typeface="微软雅黑" panose="020B0503020204020204" pitchFamily="34" charset="-122"/>
                <a:ea typeface="微软雅黑" panose="020B0503020204020204" pitchFamily="34" charset="-122"/>
              </a:rPr>
              <a:t>：</a:t>
            </a:r>
            <a:endParaRPr lang="en-US" altLang="zh-CN" sz="2800" dirty="0">
              <a:solidFill>
                <a:schemeClr val="bg2"/>
              </a:solidFill>
              <a:latin typeface="微软雅黑" panose="020B0503020204020204" pitchFamily="34" charset="-122"/>
              <a:ea typeface="微软雅黑" panose="020B0503020204020204" pitchFamily="34" charset="-122"/>
            </a:endParaRPr>
          </a:p>
          <a:p>
            <a:pPr algn="ctr"/>
            <a:r>
              <a:rPr lang="en-US" altLang="zh-CN" sz="2800" dirty="0">
                <a:solidFill>
                  <a:schemeClr val="bg2"/>
                </a:solidFill>
                <a:latin typeface="微软雅黑" panose="020B0503020204020204" pitchFamily="34" charset="-122"/>
                <a:ea typeface="微软雅黑" panose="020B0503020204020204" pitchFamily="34" charset="-122"/>
              </a:rPr>
              <a:t>Class imbalance</a:t>
            </a:r>
          </a:p>
        </p:txBody>
      </p:sp>
      <p:sp>
        <p:nvSpPr>
          <p:cNvPr id="41" name="右箭头 40">
            <a:extLst>
              <a:ext uri="{FF2B5EF4-FFF2-40B4-BE49-F238E27FC236}">
                <a16:creationId xmlns:a16="http://schemas.microsoft.com/office/drawing/2014/main" id="{0AE7CECC-7200-8AA6-DCA8-4FED3B72D90B}"/>
              </a:ext>
            </a:extLst>
          </p:cNvPr>
          <p:cNvSpPr/>
          <p:nvPr/>
        </p:nvSpPr>
        <p:spPr>
          <a:xfrm>
            <a:off x="5139378" y="2953659"/>
            <a:ext cx="762400" cy="23812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47C77E12-661D-4354-4BC0-465E7984C5D3}"/>
              </a:ext>
            </a:extLst>
          </p:cNvPr>
          <p:cNvSpPr txBox="1"/>
          <p:nvPr/>
        </p:nvSpPr>
        <p:spPr>
          <a:xfrm>
            <a:off x="1186227" y="2664977"/>
            <a:ext cx="3470898" cy="954107"/>
          </a:xfrm>
          <a:prstGeom prst="rect">
            <a:avLst/>
          </a:prstGeom>
          <a:noFill/>
        </p:spPr>
        <p:txBody>
          <a:bodyPr wrap="square" rtlCol="0">
            <a:spAutoFit/>
          </a:bodyPr>
          <a:lstStyle/>
          <a:p>
            <a:pPr algn="ctr"/>
            <a:r>
              <a:rPr lang="en-US" altLang="zh-CN" sz="2800" dirty="0">
                <a:solidFill>
                  <a:schemeClr val="bg2"/>
                </a:solidFill>
                <a:latin typeface="微软雅黑" panose="020B0503020204020204" pitchFamily="34" charset="-122"/>
                <a:ea typeface="微软雅黑" panose="020B0503020204020204" pitchFamily="34" charset="-122"/>
              </a:rPr>
              <a:t>Covariate shift</a:t>
            </a:r>
            <a:r>
              <a:rPr lang="zh-CN" altLang="en-US" sz="2800" dirty="0">
                <a:solidFill>
                  <a:schemeClr val="bg2"/>
                </a:solidFill>
                <a:latin typeface="微软雅黑" panose="020B0503020204020204" pitchFamily="34" charset="-122"/>
                <a:ea typeface="微软雅黑" panose="020B0503020204020204" pitchFamily="34" charset="-122"/>
              </a:rPr>
              <a:t>：</a:t>
            </a:r>
            <a:endParaRPr lang="en-US" altLang="zh-CN" sz="2800" dirty="0">
              <a:solidFill>
                <a:schemeClr val="bg2"/>
              </a:solidFill>
              <a:latin typeface="微软雅黑" panose="020B0503020204020204" pitchFamily="34" charset="-122"/>
              <a:ea typeface="微软雅黑" panose="020B0503020204020204" pitchFamily="34" charset="-122"/>
            </a:endParaRPr>
          </a:p>
          <a:p>
            <a:pPr algn="ctr"/>
            <a:r>
              <a:rPr lang="en-US" altLang="zh-CN" sz="2800" dirty="0">
                <a:solidFill>
                  <a:schemeClr val="bg2"/>
                </a:solidFill>
                <a:latin typeface="微软雅黑" panose="020B0503020204020204" pitchFamily="34" charset="-122"/>
                <a:ea typeface="微软雅黑" panose="020B0503020204020204" pitchFamily="34" charset="-122"/>
              </a:rPr>
              <a:t>Color difference</a:t>
            </a:r>
            <a:endParaRPr lang="zh-CN" altLang="en-US" sz="2800" dirty="0">
              <a:solidFill>
                <a:schemeClr val="bg2"/>
              </a:solidFill>
              <a:latin typeface="微软雅黑" panose="020B0503020204020204" pitchFamily="34" charset="-122"/>
              <a:ea typeface="微软雅黑" panose="020B0503020204020204" pitchFamily="34" charset="-122"/>
            </a:endParaRPr>
          </a:p>
        </p:txBody>
      </p:sp>
      <p:sp>
        <p:nvSpPr>
          <p:cNvPr id="43" name="右箭头 42">
            <a:extLst>
              <a:ext uri="{FF2B5EF4-FFF2-40B4-BE49-F238E27FC236}">
                <a16:creationId xmlns:a16="http://schemas.microsoft.com/office/drawing/2014/main" id="{666C6E03-0DF1-A10D-3385-7EDDE9C0BD27}"/>
              </a:ext>
            </a:extLst>
          </p:cNvPr>
          <p:cNvSpPr/>
          <p:nvPr/>
        </p:nvSpPr>
        <p:spPr>
          <a:xfrm>
            <a:off x="5145099" y="4838554"/>
            <a:ext cx="762400" cy="23812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6CBE1CE9-6CE6-BE22-4B4A-AA2DF6853B43}"/>
              </a:ext>
            </a:extLst>
          </p:cNvPr>
          <p:cNvSpPr txBox="1"/>
          <p:nvPr/>
        </p:nvSpPr>
        <p:spPr>
          <a:xfrm>
            <a:off x="6349853" y="2847546"/>
            <a:ext cx="4968552" cy="523220"/>
          </a:xfrm>
          <a:prstGeom prst="rect">
            <a:avLst/>
          </a:prstGeom>
          <a:noFill/>
        </p:spPr>
        <p:txBody>
          <a:bodyPr wrap="square" rtlCol="0">
            <a:spAutoFit/>
          </a:bodyPr>
          <a:lstStyle/>
          <a:p>
            <a:pPr algn="ctr"/>
            <a:r>
              <a:rPr lang="en-US" altLang="zh-CN" sz="2800" dirty="0">
                <a:solidFill>
                  <a:schemeClr val="bg2"/>
                </a:solidFill>
                <a:latin typeface="微软雅黑" panose="020B0503020204020204" pitchFamily="34" charset="-122"/>
                <a:ea typeface="微软雅黑" panose="020B0503020204020204" pitchFamily="34" charset="-122"/>
              </a:rPr>
              <a:t>Mapping extinction change</a:t>
            </a:r>
          </a:p>
        </p:txBody>
      </p:sp>
      <p:sp>
        <p:nvSpPr>
          <p:cNvPr id="45" name="文本框 44">
            <a:extLst>
              <a:ext uri="{FF2B5EF4-FFF2-40B4-BE49-F238E27FC236}">
                <a16:creationId xmlns:a16="http://schemas.microsoft.com/office/drawing/2014/main" id="{FB914AC8-5489-DF6A-2597-1D8D4D1A9E8C}"/>
              </a:ext>
            </a:extLst>
          </p:cNvPr>
          <p:cNvSpPr txBox="1"/>
          <p:nvPr/>
        </p:nvSpPr>
        <p:spPr>
          <a:xfrm>
            <a:off x="6255302" y="4653136"/>
            <a:ext cx="5241298" cy="523220"/>
          </a:xfrm>
          <a:prstGeom prst="rect">
            <a:avLst/>
          </a:prstGeom>
          <a:noFill/>
        </p:spPr>
        <p:txBody>
          <a:bodyPr wrap="square" rtlCol="0">
            <a:spAutoFit/>
          </a:bodyPr>
          <a:lstStyle/>
          <a:p>
            <a:pPr algn="ctr"/>
            <a:r>
              <a:rPr lang="en-US" altLang="zh-CN" sz="2800" dirty="0">
                <a:solidFill>
                  <a:schemeClr val="bg2"/>
                </a:solidFill>
                <a:latin typeface="微软雅黑" panose="020B0503020204020204" pitchFamily="34" charset="-122"/>
                <a:ea typeface="微软雅黑" panose="020B0503020204020204" pitchFamily="34" charset="-122"/>
              </a:rPr>
              <a:t>2-step binary classification</a:t>
            </a:r>
          </a:p>
        </p:txBody>
      </p:sp>
      <p:sp>
        <p:nvSpPr>
          <p:cNvPr id="46" name="文本框 45">
            <a:extLst>
              <a:ext uri="{FF2B5EF4-FFF2-40B4-BE49-F238E27FC236}">
                <a16:creationId xmlns:a16="http://schemas.microsoft.com/office/drawing/2014/main" id="{8042644B-4212-8C59-C6FA-CDB8245D8804}"/>
              </a:ext>
            </a:extLst>
          </p:cNvPr>
          <p:cNvSpPr txBox="1"/>
          <p:nvPr/>
        </p:nvSpPr>
        <p:spPr>
          <a:xfrm>
            <a:off x="1021534" y="1575774"/>
            <a:ext cx="10533653"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Fu et al. (2021)</a:t>
            </a:r>
            <a:r>
              <a:rPr kumimoji="1" lang="zh-CN" altLang="en-US" sz="2400" dirty="0">
                <a:latin typeface="Times New Roman" panose="02020603050405020304" pitchFamily="18" charset="0"/>
                <a:cs typeface="Times New Roman" panose="02020603050405020304" pitchFamily="18" charset="0"/>
              </a:rPr>
              <a:t>：</a:t>
            </a:r>
            <a:r>
              <a:rPr kumimoji="1" lang="en-US" altLang="zh-CN" sz="2400" dirty="0">
                <a:latin typeface="Times New Roman" panose="02020603050405020304" pitchFamily="18" charset="0"/>
                <a:cs typeface="Times New Roman" panose="02020603050405020304" pitchFamily="18" charset="0"/>
              </a:rPr>
              <a:t>modifying high-b selection methods by simulating dataset shift </a:t>
            </a:r>
            <a:endParaRPr kumimoji="1" lang="zh-CN" altLang="en-US" sz="2400"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CD478313-7195-6EDE-7222-9B450099EF4C}"/>
              </a:ext>
            </a:extLst>
          </p:cNvPr>
          <p:cNvSpPr txBox="1"/>
          <p:nvPr/>
        </p:nvSpPr>
        <p:spPr>
          <a:xfrm>
            <a:off x="4802080" y="2596914"/>
            <a:ext cx="1436996" cy="338554"/>
          </a:xfrm>
          <a:prstGeom prst="rect">
            <a:avLst/>
          </a:prstGeom>
          <a:noFill/>
        </p:spPr>
        <p:txBody>
          <a:bodyPr wrap="none" rtlCol="0">
            <a:spAutoFit/>
          </a:bodyPr>
          <a:lstStyle/>
          <a:p>
            <a:r>
              <a:rPr kumimoji="1" lang="en-US" altLang="zh-CN" sz="1600" dirty="0">
                <a:latin typeface="Chalkboard SE" panose="03050602040202020205" pitchFamily="66" charset="0"/>
              </a:rPr>
              <a:t>Dataset Level</a:t>
            </a:r>
            <a:endParaRPr kumimoji="1" lang="zh-CN" altLang="en-US" sz="1600" dirty="0">
              <a:latin typeface="Chalkboard SE" panose="03050602040202020205" pitchFamily="66" charset="0"/>
            </a:endParaRPr>
          </a:p>
        </p:txBody>
      </p:sp>
      <p:sp>
        <p:nvSpPr>
          <p:cNvPr id="58" name="文本框 57">
            <a:extLst>
              <a:ext uri="{FF2B5EF4-FFF2-40B4-BE49-F238E27FC236}">
                <a16:creationId xmlns:a16="http://schemas.microsoft.com/office/drawing/2014/main" id="{4CEFED7A-843B-259D-C07A-232A7A00E340}"/>
              </a:ext>
            </a:extLst>
          </p:cNvPr>
          <p:cNvSpPr txBox="1"/>
          <p:nvPr/>
        </p:nvSpPr>
        <p:spPr>
          <a:xfrm>
            <a:off x="4712562" y="4516083"/>
            <a:ext cx="1628203" cy="338554"/>
          </a:xfrm>
          <a:prstGeom prst="rect">
            <a:avLst/>
          </a:prstGeom>
          <a:noFill/>
        </p:spPr>
        <p:txBody>
          <a:bodyPr wrap="none" rtlCol="0">
            <a:spAutoFit/>
          </a:bodyPr>
          <a:lstStyle/>
          <a:p>
            <a:r>
              <a:rPr kumimoji="1" lang="en-US" altLang="zh-CN" sz="1600" dirty="0">
                <a:latin typeface="Chalkboard SE" panose="03050602040202020205" pitchFamily="66" charset="0"/>
              </a:rPr>
              <a:t>Algorithm Level</a:t>
            </a:r>
            <a:endParaRPr kumimoji="1" lang="zh-CN" altLang="en-US" sz="1600" dirty="0">
              <a:latin typeface="Chalkboard SE" panose="03050602040202020205" pitchFamily="66" charset="0"/>
            </a:endParaRPr>
          </a:p>
        </p:txBody>
      </p:sp>
    </p:spTree>
    <p:extLst>
      <p:ext uri="{BB962C8B-B14F-4D97-AF65-F5344CB8AC3E}">
        <p14:creationId xmlns:p14="http://schemas.microsoft.com/office/powerpoint/2010/main" val="802168521"/>
      </p:ext>
    </p:extLst>
  </p:cSld>
  <p:clrMapOvr>
    <a:masterClrMapping/>
  </p:clrMapOvr>
  <mc:AlternateContent xmlns:mc="http://schemas.openxmlformats.org/markup-compatibility/2006" xmlns:p14="http://schemas.microsoft.com/office/powerpoint/2010/main">
    <mc:Choice Requires="p14">
      <p:transition spd="slow" p14:dur="2000" advTm="30586"/>
    </mc:Choice>
    <mc:Fallback xmlns="">
      <p:transition spd="slow" advTm="3058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3352" y="278936"/>
            <a:ext cx="977648" cy="1008063"/>
          </a:xfrm>
        </p:spPr>
        <p:txBody>
          <a:bodyPr/>
          <a:lstStyle/>
          <a:p>
            <a:r>
              <a:rPr lang="en-US" altLang="zh-CN" dirty="0"/>
              <a:t>02</a:t>
            </a:r>
            <a:endParaRPr lang="zh-CN" altLang="en-US" dirty="0"/>
          </a:p>
        </p:txBody>
      </p:sp>
      <p:sp>
        <p:nvSpPr>
          <p:cNvPr id="3" name="文本占位符 2"/>
          <p:cNvSpPr>
            <a:spLocks noGrp="1"/>
          </p:cNvSpPr>
          <p:nvPr>
            <p:ph type="body" sz="quarter" idx="12"/>
          </p:nvPr>
        </p:nvSpPr>
        <p:spPr>
          <a:xfrm>
            <a:off x="1437592" y="348250"/>
            <a:ext cx="6962664" cy="496824"/>
          </a:xfrm>
        </p:spPr>
        <p:txBody>
          <a:bodyPr/>
          <a:lstStyle/>
          <a:p>
            <a:r>
              <a:rPr lang="en-US" altLang="zh-CN" dirty="0"/>
              <a:t>Steps of Selection Methods</a:t>
            </a:r>
            <a:endParaRPr lang="zh-CN" altLang="en-US" dirty="0"/>
          </a:p>
        </p:txBody>
      </p:sp>
      <p:grpSp>
        <p:nvGrpSpPr>
          <p:cNvPr id="4" name="组合 3"/>
          <p:cNvGrpSpPr/>
          <p:nvPr/>
        </p:nvGrpSpPr>
        <p:grpSpPr>
          <a:xfrm>
            <a:off x="1593851" y="3169151"/>
            <a:ext cx="9004300" cy="1419226"/>
            <a:chOff x="1593851" y="2873870"/>
            <a:chExt cx="9004300" cy="1419226"/>
          </a:xfrm>
        </p:grpSpPr>
        <p:cxnSp>
          <p:nvCxnSpPr>
            <p:cNvPr id="45" name="MH_Other_1"/>
            <p:cNvCxnSpPr/>
            <p:nvPr>
              <p:custDataLst>
                <p:tags r:id="rId1"/>
              </p:custDataLst>
            </p:nvPr>
          </p:nvCxnSpPr>
          <p:spPr>
            <a:xfrm>
              <a:off x="1593851" y="3583482"/>
              <a:ext cx="574675" cy="0"/>
            </a:xfrm>
            <a:prstGeom prst="line">
              <a:avLst/>
            </a:prstGeom>
            <a:ln w="25400">
              <a:solidFill>
                <a:srgbClr val="D5D5D5"/>
              </a:solidFill>
              <a:headEnd type="oval"/>
            </a:ln>
          </p:spPr>
          <p:style>
            <a:lnRef idx="1">
              <a:schemeClr val="accent1"/>
            </a:lnRef>
            <a:fillRef idx="0">
              <a:schemeClr val="accent1"/>
            </a:fillRef>
            <a:effectRef idx="0">
              <a:schemeClr val="accent1"/>
            </a:effectRef>
            <a:fontRef idx="minor">
              <a:schemeClr val="tx1"/>
            </a:fontRef>
          </p:style>
        </p:cxnSp>
        <p:sp>
          <p:nvSpPr>
            <p:cNvPr id="49" name="MH_SubTitle_1"/>
            <p:cNvSpPr>
              <a:spLocks noChangeArrowheads="1"/>
            </p:cNvSpPr>
            <p:nvPr>
              <p:custDataLst>
                <p:tags r:id="rId2"/>
              </p:custDataLst>
            </p:nvPr>
          </p:nvSpPr>
          <p:spPr bwMode="auto">
            <a:xfrm>
              <a:off x="2354263" y="3059607"/>
              <a:ext cx="1047750" cy="1047750"/>
            </a:xfrm>
            <a:prstGeom prst="ellipse">
              <a:avLst/>
            </a:prstGeom>
            <a:solidFill>
              <a:schemeClr val="accent1"/>
            </a:solidFill>
            <a:ln>
              <a:noFill/>
            </a:ln>
          </p:spPr>
          <p:txBody>
            <a:bodyPr lIns="0" tIns="0" rIns="0" bIns="0"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endParaRPr lang="en-US" altLang="zh-CN" dirty="0">
                <a:solidFill>
                  <a:srgbClr val="FFFFFF"/>
                </a:solidFill>
                <a:latin typeface="+mn-lt"/>
                <a:ea typeface="+mn-ea"/>
              </a:endParaRPr>
            </a:p>
          </p:txBody>
        </p:sp>
        <p:sp>
          <p:nvSpPr>
            <p:cNvPr id="50" name="MH_Other_2"/>
            <p:cNvSpPr>
              <a:spLocks/>
            </p:cNvSpPr>
            <p:nvPr>
              <p:custDataLst>
                <p:tags r:id="rId3"/>
              </p:custDataLst>
            </p:nvPr>
          </p:nvSpPr>
          <p:spPr bwMode="auto">
            <a:xfrm flipH="1">
              <a:off x="2878139" y="2873870"/>
              <a:ext cx="720725" cy="709612"/>
            </a:xfrm>
            <a:custGeom>
              <a:avLst/>
              <a:gdLst>
                <a:gd name="T0" fmla="*/ 0 w 722402"/>
                <a:gd name="T1" fmla="*/ 706355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rgbClr val="D5D5D5"/>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4" name="MH_Other_3"/>
            <p:cNvSpPr>
              <a:spLocks/>
            </p:cNvSpPr>
            <p:nvPr>
              <p:custDataLst>
                <p:tags r:id="rId4"/>
              </p:custDataLst>
            </p:nvPr>
          </p:nvSpPr>
          <p:spPr bwMode="auto">
            <a:xfrm flipV="1">
              <a:off x="2157414" y="3583483"/>
              <a:ext cx="720725" cy="709613"/>
            </a:xfrm>
            <a:custGeom>
              <a:avLst/>
              <a:gdLst>
                <a:gd name="T0" fmla="*/ 0 w 722402"/>
                <a:gd name="T1" fmla="*/ 706357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rgbClr val="D5D5D5"/>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MH_SubTitle_2"/>
            <p:cNvSpPr>
              <a:spLocks noChangeArrowheads="1"/>
            </p:cNvSpPr>
            <p:nvPr>
              <p:custDataLst>
                <p:tags r:id="rId5"/>
              </p:custDataLst>
            </p:nvPr>
          </p:nvSpPr>
          <p:spPr bwMode="auto">
            <a:xfrm>
              <a:off x="4498976" y="3059607"/>
              <a:ext cx="1046163" cy="1047750"/>
            </a:xfrm>
            <a:prstGeom prst="ellipse">
              <a:avLst/>
            </a:prstGeom>
            <a:solidFill>
              <a:schemeClr val="accent2"/>
            </a:solidFill>
            <a:ln>
              <a:noFill/>
            </a:ln>
          </p:spPr>
          <p:txBody>
            <a:bodyPr lIns="0" tIns="0" rIns="0" bIns="0"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endParaRPr lang="en-US" altLang="zh-CN" dirty="0">
                <a:solidFill>
                  <a:srgbClr val="FFFFFF"/>
                </a:solidFill>
                <a:latin typeface="+mn-lt"/>
                <a:ea typeface="+mn-ea"/>
              </a:endParaRPr>
            </a:p>
          </p:txBody>
        </p:sp>
        <p:sp>
          <p:nvSpPr>
            <p:cNvPr id="64" name="MH_Other_4"/>
            <p:cNvSpPr>
              <a:spLocks/>
            </p:cNvSpPr>
            <p:nvPr>
              <p:custDataLst>
                <p:tags r:id="rId6"/>
              </p:custDataLst>
            </p:nvPr>
          </p:nvSpPr>
          <p:spPr bwMode="auto">
            <a:xfrm flipH="1">
              <a:off x="5022851" y="2873870"/>
              <a:ext cx="720725" cy="709612"/>
            </a:xfrm>
            <a:custGeom>
              <a:avLst/>
              <a:gdLst>
                <a:gd name="T0" fmla="*/ 0 w 722402"/>
                <a:gd name="T1" fmla="*/ 706355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rgbClr val="D5D5D5"/>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5" name="MH_Other_5"/>
            <p:cNvSpPr>
              <a:spLocks/>
            </p:cNvSpPr>
            <p:nvPr>
              <p:custDataLst>
                <p:tags r:id="rId7"/>
              </p:custDataLst>
            </p:nvPr>
          </p:nvSpPr>
          <p:spPr bwMode="auto">
            <a:xfrm flipV="1">
              <a:off x="4302126" y="3583483"/>
              <a:ext cx="720725" cy="709613"/>
            </a:xfrm>
            <a:custGeom>
              <a:avLst/>
              <a:gdLst>
                <a:gd name="T0" fmla="*/ 0 w 722402"/>
                <a:gd name="T1" fmla="*/ 706357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rgbClr val="D5D5D5"/>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6" name="MH_SubTitle_3"/>
            <p:cNvSpPr>
              <a:spLocks noChangeArrowheads="1"/>
            </p:cNvSpPr>
            <p:nvPr>
              <p:custDataLst>
                <p:tags r:id="rId8"/>
              </p:custDataLst>
            </p:nvPr>
          </p:nvSpPr>
          <p:spPr bwMode="auto">
            <a:xfrm>
              <a:off x="6642101" y="3059607"/>
              <a:ext cx="1046163" cy="1047750"/>
            </a:xfrm>
            <a:prstGeom prst="ellipse">
              <a:avLst/>
            </a:prstGeom>
            <a:solidFill>
              <a:srgbClr val="20517C"/>
            </a:solidFill>
            <a:ln>
              <a:noFill/>
            </a:ln>
          </p:spPr>
          <p:txBody>
            <a:bodyPr lIns="0" tIns="0" rIns="0" bIns="0"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endParaRPr lang="en-US" altLang="zh-CN" dirty="0">
                <a:solidFill>
                  <a:srgbClr val="FFFFFF"/>
                </a:solidFill>
                <a:latin typeface="+mn-lt"/>
                <a:ea typeface="+mn-ea"/>
              </a:endParaRPr>
            </a:p>
          </p:txBody>
        </p:sp>
        <p:sp>
          <p:nvSpPr>
            <p:cNvPr id="67" name="MH_Other_6"/>
            <p:cNvSpPr>
              <a:spLocks/>
            </p:cNvSpPr>
            <p:nvPr>
              <p:custDataLst>
                <p:tags r:id="rId9"/>
              </p:custDataLst>
            </p:nvPr>
          </p:nvSpPr>
          <p:spPr bwMode="auto">
            <a:xfrm flipH="1">
              <a:off x="7164389" y="2873870"/>
              <a:ext cx="720725" cy="709612"/>
            </a:xfrm>
            <a:custGeom>
              <a:avLst/>
              <a:gdLst>
                <a:gd name="T0" fmla="*/ 0 w 722402"/>
                <a:gd name="T1" fmla="*/ 706355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rgbClr val="D5D5D5"/>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8" name="MH_Other_7"/>
            <p:cNvSpPr>
              <a:spLocks/>
            </p:cNvSpPr>
            <p:nvPr>
              <p:custDataLst>
                <p:tags r:id="rId10"/>
              </p:custDataLst>
            </p:nvPr>
          </p:nvSpPr>
          <p:spPr bwMode="auto">
            <a:xfrm flipV="1">
              <a:off x="6443664" y="3583483"/>
              <a:ext cx="720725" cy="709613"/>
            </a:xfrm>
            <a:custGeom>
              <a:avLst/>
              <a:gdLst>
                <a:gd name="T0" fmla="*/ 0 w 722402"/>
                <a:gd name="T1" fmla="*/ 706357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rgbClr val="D5D5D5"/>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79" name="MH_Other_8"/>
            <p:cNvCxnSpPr/>
            <p:nvPr>
              <p:custDataLst>
                <p:tags r:id="rId11"/>
              </p:custDataLst>
            </p:nvPr>
          </p:nvCxnSpPr>
          <p:spPr>
            <a:xfrm>
              <a:off x="7874001" y="3583482"/>
              <a:ext cx="727075" cy="0"/>
            </a:xfrm>
            <a:prstGeom prst="line">
              <a:avLst/>
            </a:prstGeom>
            <a:ln w="25400">
              <a:solidFill>
                <a:srgbClr val="D5D5D5"/>
              </a:solidFill>
              <a:headEnd type="none"/>
            </a:ln>
          </p:spPr>
          <p:style>
            <a:lnRef idx="1">
              <a:schemeClr val="accent1"/>
            </a:lnRef>
            <a:fillRef idx="0">
              <a:schemeClr val="accent1"/>
            </a:fillRef>
            <a:effectRef idx="0">
              <a:schemeClr val="accent1"/>
            </a:effectRef>
            <a:fontRef idx="minor">
              <a:schemeClr val="tx1"/>
            </a:fontRef>
          </p:style>
        </p:cxnSp>
        <p:sp>
          <p:nvSpPr>
            <p:cNvPr id="80" name="MH_SubTitle_4"/>
            <p:cNvSpPr>
              <a:spLocks noChangeArrowheads="1"/>
            </p:cNvSpPr>
            <p:nvPr>
              <p:custDataLst>
                <p:tags r:id="rId12"/>
              </p:custDataLst>
            </p:nvPr>
          </p:nvSpPr>
          <p:spPr bwMode="auto">
            <a:xfrm>
              <a:off x="8791576" y="3059607"/>
              <a:ext cx="1046163" cy="1047750"/>
            </a:xfrm>
            <a:prstGeom prst="ellipse">
              <a:avLst/>
            </a:prstGeom>
            <a:solidFill>
              <a:srgbClr val="FFFFFF"/>
            </a:solidFill>
            <a:ln>
              <a:noFill/>
            </a:ln>
          </p:spPr>
          <p:txBody>
            <a:bodyPr lIns="0" tIns="0" rIns="0" bIns="0"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endParaRPr lang="en-US" altLang="zh-CN" dirty="0">
                <a:solidFill>
                  <a:srgbClr val="FFFFFF"/>
                </a:solidFill>
                <a:latin typeface="+mn-lt"/>
                <a:ea typeface="+mn-ea"/>
              </a:endParaRPr>
            </a:p>
          </p:txBody>
        </p:sp>
        <p:sp>
          <p:nvSpPr>
            <p:cNvPr id="81" name="MH_Other_9"/>
            <p:cNvSpPr>
              <a:spLocks/>
            </p:cNvSpPr>
            <p:nvPr>
              <p:custDataLst>
                <p:tags r:id="rId13"/>
              </p:custDataLst>
            </p:nvPr>
          </p:nvSpPr>
          <p:spPr bwMode="auto">
            <a:xfrm flipH="1">
              <a:off x="9313864" y="2873870"/>
              <a:ext cx="720725" cy="709612"/>
            </a:xfrm>
            <a:custGeom>
              <a:avLst/>
              <a:gdLst>
                <a:gd name="T0" fmla="*/ 0 w 722402"/>
                <a:gd name="T1" fmla="*/ 706355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rgbClr val="D5D5D5"/>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MH_Other_10"/>
            <p:cNvSpPr>
              <a:spLocks/>
            </p:cNvSpPr>
            <p:nvPr>
              <p:custDataLst>
                <p:tags r:id="rId14"/>
              </p:custDataLst>
            </p:nvPr>
          </p:nvSpPr>
          <p:spPr bwMode="auto">
            <a:xfrm flipV="1">
              <a:off x="8593139" y="3583483"/>
              <a:ext cx="720725" cy="709613"/>
            </a:xfrm>
            <a:custGeom>
              <a:avLst/>
              <a:gdLst>
                <a:gd name="T0" fmla="*/ 0 w 722402"/>
                <a:gd name="T1" fmla="*/ 706357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rgbClr val="D5D5D5"/>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83" name="MH_Other_11"/>
            <p:cNvCxnSpPr/>
            <p:nvPr>
              <p:custDataLst>
                <p:tags r:id="rId15"/>
              </p:custDataLst>
            </p:nvPr>
          </p:nvCxnSpPr>
          <p:spPr>
            <a:xfrm>
              <a:off x="10023476" y="3583482"/>
              <a:ext cx="574675" cy="0"/>
            </a:xfrm>
            <a:prstGeom prst="line">
              <a:avLst/>
            </a:prstGeom>
            <a:ln w="25400">
              <a:solidFill>
                <a:srgbClr val="D5D5D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MH_Other_12"/>
            <p:cNvCxnSpPr/>
            <p:nvPr>
              <p:custDataLst>
                <p:tags r:id="rId16"/>
              </p:custDataLst>
            </p:nvPr>
          </p:nvCxnSpPr>
          <p:spPr>
            <a:xfrm>
              <a:off x="3586163" y="3583482"/>
              <a:ext cx="728662" cy="0"/>
            </a:xfrm>
            <a:prstGeom prst="line">
              <a:avLst/>
            </a:prstGeom>
            <a:ln w="25400">
              <a:solidFill>
                <a:srgbClr val="D5D5D5"/>
              </a:solidFill>
              <a:headEnd type="none"/>
            </a:ln>
          </p:spPr>
          <p:style>
            <a:lnRef idx="1">
              <a:schemeClr val="accent1"/>
            </a:lnRef>
            <a:fillRef idx="0">
              <a:schemeClr val="accent1"/>
            </a:fillRef>
            <a:effectRef idx="0">
              <a:schemeClr val="accent1"/>
            </a:effectRef>
            <a:fontRef idx="minor">
              <a:schemeClr val="tx1"/>
            </a:fontRef>
          </p:style>
        </p:cxnSp>
        <p:cxnSp>
          <p:nvCxnSpPr>
            <p:cNvPr id="85" name="MH_Other_13"/>
            <p:cNvCxnSpPr/>
            <p:nvPr>
              <p:custDataLst>
                <p:tags r:id="rId17"/>
              </p:custDataLst>
            </p:nvPr>
          </p:nvCxnSpPr>
          <p:spPr>
            <a:xfrm>
              <a:off x="5730876" y="3583482"/>
              <a:ext cx="727075" cy="0"/>
            </a:xfrm>
            <a:prstGeom prst="line">
              <a:avLst/>
            </a:prstGeom>
            <a:ln w="25400">
              <a:solidFill>
                <a:srgbClr val="D5D5D5"/>
              </a:solidFill>
              <a:headEnd type="none"/>
            </a:ln>
          </p:spPr>
          <p:style>
            <a:lnRef idx="1">
              <a:schemeClr val="accent1"/>
            </a:lnRef>
            <a:fillRef idx="0">
              <a:schemeClr val="accent1"/>
            </a:fillRef>
            <a:effectRef idx="0">
              <a:schemeClr val="accent1"/>
            </a:effectRef>
            <a:fontRef idx="minor">
              <a:schemeClr val="tx1"/>
            </a:fontRef>
          </p:style>
        </p:cxnSp>
      </p:grpSp>
      <p:sp>
        <p:nvSpPr>
          <p:cNvPr id="88" name="矩形 87"/>
          <p:cNvSpPr/>
          <p:nvPr/>
        </p:nvSpPr>
        <p:spPr>
          <a:xfrm>
            <a:off x="573120" y="1844824"/>
            <a:ext cx="4610036" cy="1136658"/>
          </a:xfrm>
          <a:prstGeom prst="rect">
            <a:avLst/>
          </a:prstGeom>
        </p:spPr>
        <p:txBody>
          <a:bodyPr wrap="square">
            <a:spAutoFit/>
          </a:bodyPr>
          <a:lstStyle/>
          <a:p>
            <a:pPr algn="ctr">
              <a:lnSpc>
                <a:spcPct val="130000"/>
              </a:lnSpc>
            </a:pPr>
            <a:r>
              <a:rPr lang="en-US" altLang="zh-CN" dirty="0">
                <a:latin typeface="Times New Roman" panose="02020603050405020304" pitchFamily="18" charset="0"/>
                <a:cs typeface="Times New Roman" panose="02020603050405020304" pitchFamily="18" charset="0"/>
              </a:rPr>
              <a:t>Crossmatch with PS1, UKIDSS, CatWISE2020 </a:t>
            </a:r>
          </a:p>
          <a:p>
            <a:pPr algn="ctr">
              <a:lnSpc>
                <a:spcPct val="130000"/>
              </a:lnSpc>
            </a:pPr>
            <a:r>
              <a:rPr lang="en-US" altLang="zh-CN" dirty="0">
                <a:latin typeface="Times New Roman" panose="02020603050405020304" pitchFamily="18" charset="0"/>
                <a:cs typeface="Times New Roman" panose="02020603050405020304" pitchFamily="18" charset="0"/>
              </a:rPr>
              <a:t>i,z,y,J,H,K,W1,W2 bands </a:t>
            </a:r>
          </a:p>
          <a:p>
            <a:pPr algn="ctr">
              <a:lnSpc>
                <a:spcPct val="130000"/>
              </a:lnSpc>
            </a:pPr>
            <a:r>
              <a:rPr lang="en-US" altLang="zh-CN" dirty="0">
                <a:latin typeface="Times New Roman" panose="02020603050405020304" pitchFamily="18" charset="0"/>
                <a:cs typeface="Times New Roman" panose="02020603050405020304" pitchFamily="18" charset="0"/>
              </a:rPr>
              <a:t>and select good  photometry</a:t>
            </a:r>
            <a:endParaRPr lang="zh-CN" altLang="en-US" dirty="0">
              <a:latin typeface="Times New Roman" panose="02020603050405020304" pitchFamily="18" charset="0"/>
              <a:cs typeface="Times New Roman" panose="02020603050405020304" pitchFamily="18" charset="0"/>
            </a:endParaRPr>
          </a:p>
        </p:txBody>
      </p:sp>
      <p:sp>
        <p:nvSpPr>
          <p:cNvPr id="91" name="矩形 90"/>
          <p:cNvSpPr/>
          <p:nvPr/>
        </p:nvSpPr>
        <p:spPr>
          <a:xfrm>
            <a:off x="5786494" y="1844824"/>
            <a:ext cx="2755789" cy="1136658"/>
          </a:xfrm>
          <a:prstGeom prst="rect">
            <a:avLst/>
          </a:prstGeom>
        </p:spPr>
        <p:txBody>
          <a:bodyPr wrap="square">
            <a:spAutoFit/>
          </a:bodyPr>
          <a:lstStyle/>
          <a:p>
            <a:pPr algn="ctr">
              <a:lnSpc>
                <a:spcPct val="130000"/>
              </a:lnSpc>
            </a:pPr>
            <a:r>
              <a:rPr lang="en-US" altLang="zh-CN" dirty="0">
                <a:latin typeface="Times New Roman" panose="02020603050405020304" pitchFamily="18" charset="0"/>
                <a:cs typeface="Times New Roman" panose="02020603050405020304" pitchFamily="18" charset="0"/>
              </a:rPr>
              <a:t>Construct features(colors) and train two</a:t>
            </a:r>
          </a:p>
          <a:p>
            <a:pPr algn="ctr">
              <a:lnSpc>
                <a:spcPct val="130000"/>
              </a:lnSpc>
            </a:pPr>
            <a:r>
              <a:rPr lang="en-US" altLang="zh-CN" dirty="0" err="1">
                <a:latin typeface="Times New Roman" panose="02020603050405020304" pitchFamily="18" charset="0"/>
                <a:cs typeface="Times New Roman" panose="02020603050405020304" pitchFamily="18" charset="0"/>
              </a:rPr>
              <a:t>XGBoost</a:t>
            </a:r>
            <a:r>
              <a:rPr lang="en-US" altLang="zh-CN" dirty="0">
                <a:latin typeface="Times New Roman" panose="02020603050405020304" pitchFamily="18" charset="0"/>
                <a:cs typeface="Times New Roman" panose="02020603050405020304" pitchFamily="18" charset="0"/>
              </a:rPr>
              <a:t> classifiers</a:t>
            </a:r>
          </a:p>
        </p:txBody>
      </p:sp>
      <p:sp>
        <p:nvSpPr>
          <p:cNvPr id="92" name="矩形 91"/>
          <p:cNvSpPr/>
          <p:nvPr/>
        </p:nvSpPr>
        <p:spPr>
          <a:xfrm>
            <a:off x="3711038" y="4794111"/>
            <a:ext cx="2755789" cy="1136658"/>
          </a:xfrm>
          <a:prstGeom prst="rect">
            <a:avLst/>
          </a:prstGeom>
        </p:spPr>
        <p:txBody>
          <a:bodyPr wrap="square">
            <a:spAutoFit/>
          </a:bodyPr>
          <a:lstStyle/>
          <a:p>
            <a:pPr algn="ctr">
              <a:lnSpc>
                <a:spcPct val="130000"/>
              </a:lnSpc>
            </a:pPr>
            <a:r>
              <a:rPr lang="en-US" altLang="zh-CN" dirty="0">
                <a:latin typeface="Times New Roman" panose="02020603050405020304" pitchFamily="18" charset="0"/>
                <a:cs typeface="Times New Roman" panose="02020603050405020304" pitchFamily="18" charset="0"/>
              </a:rPr>
              <a:t>Construct </a:t>
            </a:r>
            <a:r>
              <a:rPr lang="en-US" altLang="zh-CN" dirty="0" err="1">
                <a:latin typeface="Times New Roman" panose="02020603050405020304" pitchFamily="18" charset="0"/>
                <a:cs typeface="Times New Roman" panose="02020603050405020304" pitchFamily="18" charset="0"/>
              </a:rPr>
              <a:t>trainingset</a:t>
            </a:r>
            <a:r>
              <a:rPr lang="en-US" altLang="zh-CN" dirty="0">
                <a:latin typeface="Times New Roman" panose="02020603050405020304" pitchFamily="18" charset="0"/>
                <a:cs typeface="Times New Roman" panose="02020603050405020304" pitchFamily="18" charset="0"/>
              </a:rPr>
              <a:t> of GPQs and Galaxies by sample mocking </a:t>
            </a:r>
            <a:endParaRPr lang="zh-CN" altLang="en-US" dirty="0">
              <a:latin typeface="Times New Roman" panose="02020603050405020304" pitchFamily="18" charset="0"/>
              <a:cs typeface="Times New Roman" panose="02020603050405020304" pitchFamily="18" charset="0"/>
            </a:endParaRPr>
          </a:p>
        </p:txBody>
      </p:sp>
      <p:sp>
        <p:nvSpPr>
          <p:cNvPr id="93" name="矩形 92"/>
          <p:cNvSpPr/>
          <p:nvPr/>
        </p:nvSpPr>
        <p:spPr>
          <a:xfrm>
            <a:off x="7701792" y="4805480"/>
            <a:ext cx="3763118" cy="776431"/>
          </a:xfrm>
          <a:prstGeom prst="rect">
            <a:avLst/>
          </a:prstGeom>
        </p:spPr>
        <p:txBody>
          <a:bodyPr wrap="square">
            <a:spAutoFit/>
          </a:bodyPr>
          <a:lstStyle/>
          <a:p>
            <a:pPr algn="ctr">
              <a:lnSpc>
                <a:spcPct val="130000"/>
              </a:lnSpc>
            </a:pPr>
            <a:r>
              <a:rPr lang="en-US" altLang="zh-CN" dirty="0">
                <a:latin typeface="Times New Roman" panose="02020603050405020304" pitchFamily="18" charset="0"/>
                <a:cs typeface="Times New Roman" panose="02020603050405020304" pitchFamily="18" charset="0"/>
              </a:rPr>
              <a:t>Predict GPQs of |b| &lt; 5 deg</a:t>
            </a:r>
          </a:p>
          <a:p>
            <a:pPr algn="ctr">
              <a:lnSpc>
                <a:spcPct val="130000"/>
              </a:lnSpc>
            </a:pPr>
            <a:r>
              <a:rPr lang="en-US" altLang="zh-CN" dirty="0">
                <a:latin typeface="Times New Roman" panose="02020603050405020304" pitchFamily="18" charset="0"/>
                <a:cs typeface="Times New Roman" panose="02020603050405020304" pitchFamily="18" charset="0"/>
              </a:rPr>
              <a:t>and purify the candidates </a:t>
            </a:r>
            <a:endParaRPr lang="zh-CN" altLang="en-US"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4771390" y="3618903"/>
            <a:ext cx="635086" cy="523220"/>
          </a:xfrm>
          <a:prstGeom prst="rect">
            <a:avLst/>
          </a:prstGeom>
          <a:noFill/>
        </p:spPr>
        <p:txBody>
          <a:bodyPr wrap="square" rtlCol="0">
            <a:spAutoFit/>
          </a:bodyPr>
          <a:lstStyle/>
          <a:p>
            <a:r>
              <a:rPr lang="en-US" altLang="zh-CN" sz="2800" dirty="0"/>
              <a:t>02</a:t>
            </a:r>
            <a:endParaRPr lang="zh-CN" altLang="en-US" sz="2800" dirty="0"/>
          </a:p>
        </p:txBody>
      </p:sp>
      <p:sp>
        <p:nvSpPr>
          <p:cNvPr id="94" name="文本框 93"/>
          <p:cNvSpPr txBox="1"/>
          <p:nvPr/>
        </p:nvSpPr>
        <p:spPr>
          <a:xfrm>
            <a:off x="9041862" y="3618903"/>
            <a:ext cx="635086" cy="523220"/>
          </a:xfrm>
          <a:prstGeom prst="rect">
            <a:avLst/>
          </a:prstGeom>
          <a:noFill/>
        </p:spPr>
        <p:txBody>
          <a:bodyPr wrap="square" rtlCol="0">
            <a:spAutoFit/>
          </a:bodyPr>
          <a:lstStyle/>
          <a:p>
            <a:r>
              <a:rPr lang="en-US" altLang="zh-CN" sz="2800" dirty="0"/>
              <a:t>04</a:t>
            </a:r>
            <a:endParaRPr lang="zh-CN" altLang="en-US" sz="2800" dirty="0"/>
          </a:p>
        </p:txBody>
      </p:sp>
      <p:sp>
        <p:nvSpPr>
          <p:cNvPr id="95" name="文本框 94"/>
          <p:cNvSpPr txBox="1"/>
          <p:nvPr/>
        </p:nvSpPr>
        <p:spPr>
          <a:xfrm>
            <a:off x="2594659" y="3618903"/>
            <a:ext cx="635086" cy="523220"/>
          </a:xfrm>
          <a:prstGeom prst="rect">
            <a:avLst/>
          </a:prstGeom>
          <a:noFill/>
        </p:spPr>
        <p:txBody>
          <a:bodyPr wrap="square" rtlCol="0">
            <a:spAutoFit/>
          </a:bodyPr>
          <a:lstStyle/>
          <a:p>
            <a:r>
              <a:rPr lang="en-US" altLang="zh-CN" sz="2800" dirty="0">
                <a:solidFill>
                  <a:schemeClr val="bg1"/>
                </a:solidFill>
              </a:rPr>
              <a:t>01</a:t>
            </a:r>
            <a:endParaRPr lang="zh-CN" altLang="en-US" sz="2800" dirty="0">
              <a:solidFill>
                <a:schemeClr val="bg1"/>
              </a:solidFill>
            </a:endParaRPr>
          </a:p>
        </p:txBody>
      </p:sp>
      <p:sp>
        <p:nvSpPr>
          <p:cNvPr id="96" name="文本框 95"/>
          <p:cNvSpPr txBox="1"/>
          <p:nvPr/>
        </p:nvSpPr>
        <p:spPr>
          <a:xfrm>
            <a:off x="6889665" y="3618903"/>
            <a:ext cx="635086" cy="523220"/>
          </a:xfrm>
          <a:prstGeom prst="rect">
            <a:avLst/>
          </a:prstGeom>
          <a:noFill/>
        </p:spPr>
        <p:txBody>
          <a:bodyPr wrap="square" rtlCol="0">
            <a:spAutoFit/>
          </a:bodyPr>
          <a:lstStyle/>
          <a:p>
            <a:r>
              <a:rPr lang="en-US" altLang="zh-CN" sz="2800" dirty="0">
                <a:solidFill>
                  <a:schemeClr val="bg1"/>
                </a:solidFill>
              </a:rPr>
              <a:t>03</a:t>
            </a:r>
            <a:endParaRPr lang="zh-CN" altLang="en-US" sz="2800" dirty="0">
              <a:solidFill>
                <a:schemeClr val="bg1"/>
              </a:solidFill>
            </a:endParaRPr>
          </a:p>
        </p:txBody>
      </p:sp>
      <p:sp>
        <p:nvSpPr>
          <p:cNvPr id="6" name="灯片编号占位符 5"/>
          <p:cNvSpPr>
            <a:spLocks noGrp="1"/>
          </p:cNvSpPr>
          <p:nvPr>
            <p:ph type="sldNum" sz="quarter" idx="13"/>
          </p:nvPr>
        </p:nvSpPr>
        <p:spPr/>
        <p:txBody>
          <a:bodyPr/>
          <a:lstStyle/>
          <a:p>
            <a:fld id="{B38E2B37-E96B-4849-B006-9B228B0EB70F}" type="slidenum">
              <a:rPr lang="zh-CN" altLang="en-US" smtClean="0"/>
              <a:pPr/>
              <a:t>9</a:t>
            </a:fld>
            <a:endParaRPr lang="zh-CN" altLang="en-US" dirty="0"/>
          </a:p>
        </p:txBody>
      </p:sp>
    </p:spTree>
    <p:extLst>
      <p:ext uri="{BB962C8B-B14F-4D97-AF65-F5344CB8AC3E}">
        <p14:creationId xmlns:p14="http://schemas.microsoft.com/office/powerpoint/2010/main" val="1143404698"/>
      </p:ext>
    </p:extLst>
  </p:cSld>
  <p:clrMapOvr>
    <a:masterClrMapping/>
  </p:clrMapOvr>
  <mc:AlternateContent xmlns:mc="http://schemas.openxmlformats.org/markup-compatibility/2006" xmlns:p14="http://schemas.microsoft.com/office/powerpoint/2010/main">
    <mc:Choice Requires="p14">
      <p:transition spd="slow" p14:dur="2000" advTm="24083"/>
    </mc:Choice>
    <mc:Fallback xmlns="">
      <p:transition spd="slow" advTm="2408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508113210"/>
  <p:tag name="MH_LIBRARY" val="GRAPHIC"/>
  <p:tag name="MH_TYPE" val="Other"/>
  <p:tag name="MH_ORDER" val="3"/>
</p:tagLst>
</file>

<file path=ppt/tags/tag10.xml><?xml version="1.0" encoding="utf-8"?>
<p:tagLst xmlns:a="http://schemas.openxmlformats.org/drawingml/2006/main" xmlns:r="http://schemas.openxmlformats.org/officeDocument/2006/relationships" xmlns:p="http://schemas.openxmlformats.org/presentationml/2006/main">
  <p:tag name="MH" val="20160508120321"/>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508120321"/>
  <p:tag name="MH_LIBRARY" val="GRAPHIC"/>
  <p:tag name="MH_TYPE" val="Other"/>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60508120321"/>
  <p:tag name="MH_LIBRARY" val="GRAPHIC"/>
  <p:tag name="MH_TYPE" val="Other"/>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60508120321"/>
  <p:tag name="MH_LIBRARY" val="GRAPHIC"/>
  <p:tag name="MH_TYPE" val="Other"/>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60508120321"/>
  <p:tag name="MH_LIBRARY" val="GRAPHIC"/>
  <p:tag name="MH_TYPE" val="Other"/>
  <p:tag name="MH_ORDER" val="6"/>
</p:tagLst>
</file>

<file path=ppt/tags/tag15.xml><?xml version="1.0" encoding="utf-8"?>
<p:tagLst xmlns:a="http://schemas.openxmlformats.org/drawingml/2006/main" xmlns:r="http://schemas.openxmlformats.org/officeDocument/2006/relationships" xmlns:p="http://schemas.openxmlformats.org/presentationml/2006/main">
  <p:tag name="MH" val="20160508120321"/>
  <p:tag name="MH_LIBRARY" val="GRAPHIC"/>
  <p:tag name="MH_TYPE" val="Other"/>
  <p:tag name="MH_ORDER" val="7"/>
</p:tagLst>
</file>

<file path=ppt/tags/tag16.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3"/>
</p:tagLst>
</file>

<file path=ppt/tags/tag2.xml><?xml version="1.0" encoding="utf-8"?>
<p:tagLst xmlns:a="http://schemas.openxmlformats.org/drawingml/2006/main" xmlns:r="http://schemas.openxmlformats.org/officeDocument/2006/relationships" xmlns:p="http://schemas.openxmlformats.org/presentationml/2006/main">
  <p:tag name="MH" val="20160508113210"/>
  <p:tag name="MH_LIBRARY" val="GRAPHIC"/>
  <p:tag name="MH_TYPE" val="Other"/>
  <p:tag name="MH_ORDER" val="4"/>
</p:tagLst>
</file>

<file path=ppt/tags/tag20.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SubTitle"/>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4"/>
</p:tagLst>
</file>

<file path=ppt/tags/tag22.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5"/>
</p:tagLst>
</file>

<file path=ppt/tags/tag23.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SubTitle"/>
  <p:tag name="MH_ORDER" val="3"/>
</p:tagLst>
</file>

<file path=ppt/tags/tag24.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6"/>
</p:tagLst>
</file>

<file path=ppt/tags/tag25.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7"/>
</p:tagLst>
</file>

<file path=ppt/tags/tag26.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8"/>
</p:tagLst>
</file>

<file path=ppt/tags/tag27.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SubTitle"/>
  <p:tag name="MH_ORDER" val="4"/>
</p:tagLst>
</file>

<file path=ppt/tags/tag28.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9"/>
</p:tagLst>
</file>

<file path=ppt/tags/tag29.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10"/>
</p:tagLst>
</file>

<file path=ppt/tags/tag3.xml><?xml version="1.0" encoding="utf-8"?>
<p:tagLst xmlns:a="http://schemas.openxmlformats.org/drawingml/2006/main" xmlns:r="http://schemas.openxmlformats.org/officeDocument/2006/relationships" xmlns:p="http://schemas.openxmlformats.org/presentationml/2006/main">
  <p:tag name="MH" val="20160508113210"/>
  <p:tag name="MH_LIBRARY" val="GRAPHIC"/>
  <p:tag name="MH_TYPE" val="Other"/>
  <p:tag name="MH_ORDER" val="6"/>
</p:tagLst>
</file>

<file path=ppt/tags/tag30.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11"/>
</p:tagLst>
</file>

<file path=ppt/tags/tag31.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12"/>
</p:tagLst>
</file>

<file path=ppt/tags/tag32.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13"/>
</p:tagLst>
</file>

<file path=ppt/tags/tag33.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4"/>
</p:tagLst>
</file>

<file path=ppt/tags/tag35.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5"/>
</p:tagLst>
</file>

<file path=ppt/tags/tag36.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6"/>
</p:tagLst>
</file>

<file path=ppt/tags/tag37.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0"/>
</p:tagLst>
</file>

<file path=ppt/tags/tag38.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1"/>
</p:tagLst>
</file>

<file path=ppt/tags/tag39.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2"/>
</p:tagLst>
</file>

<file path=ppt/tags/tag4.xml><?xml version="1.0" encoding="utf-8"?>
<p:tagLst xmlns:a="http://schemas.openxmlformats.org/drawingml/2006/main" xmlns:r="http://schemas.openxmlformats.org/officeDocument/2006/relationships" xmlns:p="http://schemas.openxmlformats.org/presentationml/2006/main">
  <p:tag name="MH" val="20160508113210"/>
  <p:tag name="MH_LIBRARY" val="GRAPHIC"/>
  <p:tag name="MH_TYPE" val="Other"/>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5"/>
</p:tagLst>
</file>

<file path=ppt/tags/tag41.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6"/>
</p:tagLst>
</file>

<file path=ppt/tags/tag42.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7"/>
</p:tagLst>
</file>

<file path=ppt/tags/tag43.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20"/>
</p:tagLst>
</file>

<file path=ppt/tags/tag44.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21"/>
</p:tagLst>
</file>

<file path=ppt/tags/tag45.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22"/>
</p:tagLst>
</file>

<file path=ppt/tags/tag46.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25"/>
</p:tagLst>
</file>

<file path=ppt/tags/tag47.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26"/>
</p:tagLst>
</file>

<file path=ppt/tags/tag48.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SubTitle"/>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SubTitle"/>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0508113210"/>
  <p:tag name="MH_LIBRARY" val="GRAPHIC"/>
  <p:tag name="MH_TYPE" val="Other"/>
  <p:tag name="MH_ORDER" val="2"/>
</p:tagLst>
</file>

<file path=ppt/tags/tag50.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SubTitle"/>
  <p:tag name="MH_ORDER" val="3"/>
</p:tagLst>
</file>

<file path=ppt/tags/tag51.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SubTitle"/>
  <p:tag name="MH_ORDER" val="5"/>
</p:tagLst>
</file>

<file path=ppt/tags/tag52.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SubTitle"/>
  <p:tag name="MH_ORDER" val="4"/>
</p:tagLst>
</file>

<file path=ppt/tags/tag53.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Text"/>
  <p:tag name="MH_ORDER" val="1"/>
</p:tagLst>
</file>

<file path=ppt/tags/tag54.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2"/>
</p:tagLst>
</file>

<file path=ppt/tags/tag55.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Text"/>
  <p:tag name="MH_ORDER" val="1"/>
</p:tagLst>
</file>

<file path=ppt/tags/tag56.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Text"/>
  <p:tag name="MH_ORDER" val="1"/>
</p:tagLst>
</file>

<file path=ppt/tags/tag57.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Text"/>
  <p:tag name="MH_ORDER" val="1"/>
</p:tagLst>
</file>

<file path=ppt/tags/tag58.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Text"/>
  <p:tag name="MH_ORDER" val="1"/>
</p:tagLst>
</file>

<file path=ppt/tags/tag59.xml><?xml version="1.0" encoding="utf-8"?>
<p:tagLst xmlns:a="http://schemas.openxmlformats.org/drawingml/2006/main" xmlns:r="http://schemas.openxmlformats.org/officeDocument/2006/relationships" xmlns:p="http://schemas.openxmlformats.org/presentationml/2006/main">
  <p:tag name="MH" val="20160508130551"/>
  <p:tag name="MH_LIBRARY" val="GRAPHIC"/>
  <p:tag name="MH_TYPE" val="Other"/>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508113210"/>
  <p:tag name="MH_LIBRARY" val="GRAPHIC"/>
  <p:tag name="MH_TYPE" val="Other"/>
  <p:tag name="MH_ORDER" val="5"/>
</p:tagLst>
</file>

<file path=ppt/tags/tag60.xml><?xml version="1.0" encoding="utf-8"?>
<p:tagLst xmlns:a="http://schemas.openxmlformats.org/drawingml/2006/main" xmlns:r="http://schemas.openxmlformats.org/officeDocument/2006/relationships" xmlns:p="http://schemas.openxmlformats.org/presentationml/2006/main">
  <p:tag name="MH" val="20160508130551"/>
  <p:tag name="MH_LIBRARY" val="GRAPHIC"/>
  <p:tag name="MH_TYPE" val="Other"/>
  <p:tag name="MH_ORDER" val="2"/>
</p:tagLst>
</file>

<file path=ppt/tags/tag61.xml><?xml version="1.0" encoding="utf-8"?>
<p:tagLst xmlns:a="http://schemas.openxmlformats.org/drawingml/2006/main" xmlns:r="http://schemas.openxmlformats.org/officeDocument/2006/relationships" xmlns:p="http://schemas.openxmlformats.org/presentationml/2006/main">
  <p:tag name="MH" val="20160508130551"/>
  <p:tag name="MH_LIBRARY" val="GRAPHIC"/>
  <p:tag name="MH_TYPE" val="Other"/>
  <p:tag name="MH_ORDER" val="5"/>
</p:tagLst>
</file>

<file path=ppt/tags/tag62.xml><?xml version="1.0" encoding="utf-8"?>
<p:tagLst xmlns:a="http://schemas.openxmlformats.org/drawingml/2006/main" xmlns:r="http://schemas.openxmlformats.org/officeDocument/2006/relationships" xmlns:p="http://schemas.openxmlformats.org/presentationml/2006/main">
  <p:tag name="MH" val="20160508130551"/>
  <p:tag name="MH_LIBRARY" val="GRAPHIC"/>
  <p:tag name="MH_TYPE" val="Other"/>
  <p:tag name="MH_ORDER" val="6"/>
</p:tagLst>
</file>

<file path=ppt/tags/tag63.xml><?xml version="1.0" encoding="utf-8"?>
<p:tagLst xmlns:a="http://schemas.openxmlformats.org/drawingml/2006/main" xmlns:r="http://schemas.openxmlformats.org/officeDocument/2006/relationships" xmlns:p="http://schemas.openxmlformats.org/presentationml/2006/main">
  <p:tag name="MH" val="20160508130551"/>
  <p:tag name="MH_LIBRARY" val="GRAPHIC"/>
  <p:tag name="MH_TYPE" val="Other"/>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60508130551"/>
  <p:tag name="MH_LIBRARY" val="GRAPHIC"/>
  <p:tag name="MH_TYPE" val="Other"/>
  <p:tag name="MH_ORDER" val="2"/>
</p:tagLst>
</file>

<file path=ppt/tags/tag65.xml><?xml version="1.0" encoding="utf-8"?>
<p:tagLst xmlns:a="http://schemas.openxmlformats.org/drawingml/2006/main" xmlns:r="http://schemas.openxmlformats.org/officeDocument/2006/relationships" xmlns:p="http://schemas.openxmlformats.org/presentationml/2006/main">
  <p:tag name="MH" val="20160508130551"/>
  <p:tag name="MH_LIBRARY" val="GRAPHIC"/>
  <p:tag name="MH_TYPE" val="Other"/>
  <p:tag name="MH_ORDER" val="5"/>
</p:tagLst>
</file>

<file path=ppt/tags/tag66.xml><?xml version="1.0" encoding="utf-8"?>
<p:tagLst xmlns:a="http://schemas.openxmlformats.org/drawingml/2006/main" xmlns:r="http://schemas.openxmlformats.org/officeDocument/2006/relationships" xmlns:p="http://schemas.openxmlformats.org/presentationml/2006/main">
  <p:tag name="MH" val="20160508130551"/>
  <p:tag name="MH_LIBRARY" val="GRAPHIC"/>
  <p:tag name="MH_TYPE" val="Other"/>
  <p:tag name="MH_ORDER" val="6"/>
</p:tagLst>
</file>

<file path=ppt/tags/tag67.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1"/>
</p:tagLst>
</file>

<file path=ppt/tags/tag68.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2"/>
</p:tagLst>
</file>

<file path=ppt/tags/tag69.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508120321"/>
  <p:tag name="MH_LIBRARY" val="GRAPHIC"/>
  <p:tag name="MH_TYPE" val="Other"/>
  <p:tag name="MH_ORDER" val="1"/>
</p:tagLst>
</file>

<file path=ppt/tags/tag70.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4"/>
</p:tagLst>
</file>

<file path=ppt/tags/tag71.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5"/>
</p:tagLst>
</file>

<file path=ppt/tags/tag72.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6"/>
</p:tagLst>
</file>

<file path=ppt/tags/tag73.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7"/>
</p:tagLst>
</file>

<file path=ppt/tags/tag74.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8"/>
</p:tagLst>
</file>

<file path=ppt/tags/tag75.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9"/>
</p:tagLst>
</file>

<file path=ppt/tags/tag76.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矩形 4"/>
</p:tagLst>
</file>

<file path=ppt/tags/tag77.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直接连接符 6"/>
</p:tagLst>
</file>

<file path=ppt/tags/tag78.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直接连接符 8"/>
</p:tagLst>
</file>

<file path=ppt/tags/tag79.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Shape"/>
</p:tagLst>
</file>

<file path=ppt/tags/tag8.xml><?xml version="1.0" encoding="utf-8"?>
<p:tagLst xmlns:a="http://schemas.openxmlformats.org/drawingml/2006/main" xmlns:r="http://schemas.openxmlformats.org/officeDocument/2006/relationships" xmlns:p="http://schemas.openxmlformats.org/presentationml/2006/main">
  <p:tag name="MH" val="20160508120321"/>
  <p:tag name="MH_LIBRARY" val="GRAPHIC"/>
  <p:tag name="MH_TYPE" val="Other"/>
  <p:tag name="MH_ORDER" val="6"/>
</p:tagLst>
</file>

<file path=ppt/tags/tag80.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文本框 13"/>
</p:tagLst>
</file>

<file path=ppt/tags/tag81.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Shape"/>
</p:tagLst>
</file>

<file path=ppt/tags/tag82.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文本框 17"/>
</p:tagLst>
</file>

<file path=ppt/tags/tag9.xml><?xml version="1.0" encoding="utf-8"?>
<p:tagLst xmlns:a="http://schemas.openxmlformats.org/drawingml/2006/main" xmlns:r="http://schemas.openxmlformats.org/officeDocument/2006/relationships" xmlns:p="http://schemas.openxmlformats.org/presentationml/2006/main">
  <p:tag name="MH" val="20160508120321"/>
  <p:tag name="MH_LIBRARY" val="GRAPHIC"/>
  <p:tag name="MH_TYPE" val="Other"/>
  <p:tag name="MH_ORDER" val="7"/>
</p:tagLst>
</file>

<file path=ppt/theme/theme1.xml><?xml version="1.0" encoding="utf-8"?>
<a:theme xmlns:a="http://schemas.openxmlformats.org/drawingml/2006/main" name="Office 主题">
  <a:themeElements>
    <a:clrScheme name="自定义 2">
      <a:dk1>
        <a:srgbClr val="20517C"/>
      </a:dk1>
      <a:lt1>
        <a:srgbClr val="FFFFFF"/>
      </a:lt1>
      <a:dk2>
        <a:srgbClr val="20517C"/>
      </a:dk2>
      <a:lt2>
        <a:srgbClr val="FFFFFF"/>
      </a:lt2>
      <a:accent1>
        <a:srgbClr val="20517C"/>
      </a:accent1>
      <a:accent2>
        <a:srgbClr val="FFFFFF"/>
      </a:accent2>
      <a:accent3>
        <a:srgbClr val="A5A5A5"/>
      </a:accent3>
      <a:accent4>
        <a:srgbClr val="FFC000"/>
      </a:accent4>
      <a:accent5>
        <a:srgbClr val="4472C4"/>
      </a:accent5>
      <a:accent6>
        <a:srgbClr val="70AD47"/>
      </a:accent6>
      <a:hlink>
        <a:srgbClr val="0563C1"/>
      </a:hlink>
      <a:folHlink>
        <a:srgbClr val="954F72"/>
      </a:folHlink>
    </a:clrScheme>
    <a:fontScheme name="论文答辩主题字体">
      <a:majorFont>
        <a:latin typeface="华文细黑"/>
        <a:ea typeface="微软雅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A000120150327A04KPBG</Template>
  <TotalTime>9194</TotalTime>
  <Words>3255</Words>
  <Application>Microsoft Macintosh PowerPoint</Application>
  <PresentationFormat>宽屏</PresentationFormat>
  <Paragraphs>571</Paragraphs>
  <Slides>41</Slides>
  <Notes>40</Notes>
  <HiddenSlides>1</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41</vt:i4>
      </vt:variant>
    </vt:vector>
  </HeadingPairs>
  <TitlesOfParts>
    <vt:vector size="52" baseType="lpstr">
      <vt:lpstr>DengXian</vt:lpstr>
      <vt:lpstr>华文细黑</vt:lpstr>
      <vt:lpstr>微软雅黑</vt:lpstr>
      <vt:lpstr>Arial</vt:lpstr>
      <vt:lpstr>Arial Rounded MT Bold</vt:lpstr>
      <vt:lpstr>Bell MT</vt:lpstr>
      <vt:lpstr>Calibri</vt:lpstr>
      <vt:lpstr>Cambria Math</vt:lpstr>
      <vt:lpstr>Chalkboard SE</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李尽沙</dc:creator>
  <cp:lastModifiedBy>liuxingjian01@126.com</cp:lastModifiedBy>
  <cp:revision>706</cp:revision>
  <dcterms:created xsi:type="dcterms:W3CDTF">2015-05-14T07:52:23Z</dcterms:created>
  <dcterms:modified xsi:type="dcterms:W3CDTF">2023-09-04T22:52:09Z</dcterms:modified>
</cp:coreProperties>
</file>